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81" r:id="rId6"/>
    <p:sldId id="280" r:id="rId7"/>
    <p:sldId id="265" r:id="rId8"/>
    <p:sldId id="274" r:id="rId9"/>
    <p:sldId id="279" r:id="rId10"/>
    <p:sldId id="266" r:id="rId11"/>
    <p:sldId id="275" r:id="rId12"/>
    <p:sldId id="270" r:id="rId13"/>
    <p:sldId id="277" r:id="rId14"/>
    <p:sldId id="271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8B146-F07D-4187-BFD1-244B0B2F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076ECF-1544-4CFC-8D29-B3192FA86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79EE1-FA7F-48D6-B9C4-11C2C91F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D6C56-9F08-4B24-882F-BDB8F4F7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8D662-9275-4610-877C-95F8790F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73866-E716-4534-8575-BA9DDE75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CD7469-0AC9-4DAD-82B2-CCFBD3458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30282-17C3-432D-BBA2-169B0833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28924-A3AB-4D9E-B51C-590D08EE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1340A-55D1-4A25-9758-C0FC357C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B34D35-C22E-4FDE-9345-F42B48604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B99B4-14E9-4E2A-8AD8-67CFCE452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A6E36-521E-4F25-89F8-04AD3D25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3EB74-4F37-4CFF-9AF5-DA2A0260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8D360-0A9C-46A5-A111-535906E2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908B5-20BA-4244-9615-950FDAE4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1A1AB-D306-4E4D-9EDB-823C4EE0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9F2F3-C5A9-4D35-9955-CEFF37E8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048A9-7A5E-44F6-A060-D8200DEA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0BE75-F77F-42F6-A40B-50304223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D2DBA-75ED-44B8-B9B1-5C6F3FA9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2C491-32D3-41BD-88B1-6F9FF41D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C682E-49A4-48EE-B377-B4593C90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8C7020-092E-4331-915A-E37F1B95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3D7FB-3749-45E2-AD5A-7354F91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5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675E9-66B6-4203-8AC1-D3898579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6A3F1-9DF7-4201-93D9-EAC388C80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6A6F4F-4E54-4B4A-A9FF-3170F58A9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665CC-7A2D-4330-8024-3A2BF6F0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04734-CC6C-4BDE-AA4F-60D56E15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27CAA8-AFF1-481B-96E0-608E9499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FAD5B-4E60-4FCA-B9F5-300938D4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B8B361-851F-4BB5-AE18-AFD24E38D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F11E8D-DE7D-4684-A526-D095201B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48756B-C118-4099-B48B-53C25B371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6F4FAB-87C0-48FB-BCE8-C0F8FB086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C59C38-D05F-41EF-953C-7EABAED3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E25E0E-621C-45C4-9074-878A1633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EA9250-D8E4-42CC-AA21-D2EA7A46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EBB58-3757-4DF6-878E-F11BF813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CA7F04-30F2-4CA5-A5E4-A8041D48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8EEDB5-8140-456B-82CA-1601B9C5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98F80B-15FE-447D-AD64-92037742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E38886-C40C-4EF4-BBAF-C9E82F8C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C30BAF-DA3F-423F-B462-7E462261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A30794-D77A-423E-AF4C-C1FF1E76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3540B-4AFC-4D5D-ABBC-44CAB843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43F5A3-E0DA-47AD-9B17-7C20803F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3E1D50-9829-445B-9824-32A2BE8D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77CF37-344E-42A8-8750-8B7D870C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B46F75-FF0E-4F00-A62D-AB8AA5D8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40B33B-F186-42C6-A384-0A0124B2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ADA92-5DC7-4A98-9B2B-D62BB53D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CFFED3-5C69-45EA-B57E-46DF62BBE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CA59DF-E739-48A5-BF6D-886D204D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0F4423-2443-4C2E-845C-DCCA9807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B57BE-EC80-413A-9E03-78915A55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818ED1-3199-4C16-AFEA-6E4D9EA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3BA740-4554-453C-9BBB-9D5C561A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FE88EF-B86F-46AE-86F3-DBB14640C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A2B65-4347-40B7-A2A1-587C47EA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B9C0-06F0-48CF-96EC-E2301C0FF4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EB407-7A66-4FB2-BF88-74C795331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2BB709-7C51-41AF-BDFB-6C3E51E5F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3B4C-C286-48A6-A343-73BF8E52D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BBB420-1952-429A-B512-EEBE81589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7E2C6C-6FFC-4DB3-ADFF-A49F7B5D5C30}"/>
              </a:ext>
            </a:extLst>
          </p:cNvPr>
          <p:cNvSpPr txBox="1"/>
          <p:nvPr/>
        </p:nvSpPr>
        <p:spPr>
          <a:xfrm>
            <a:off x="0" y="2551837"/>
            <a:ext cx="1221812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C" sz="3000" b="1" i="0" spc="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PRÁCTICA PREPROFESIONAL COMO PILAR DE LA FORMACIÓN DEL DOCENTE INCLUSIVO EN LA UNAE</a:t>
            </a:r>
            <a:endParaRPr lang="en-US" sz="30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7F3BFF-4687-4A63-A26F-C2E585CD0BD9}"/>
              </a:ext>
            </a:extLst>
          </p:cNvPr>
          <p:cNvSpPr txBox="1"/>
          <p:nvPr/>
        </p:nvSpPr>
        <p:spPr>
          <a:xfrm>
            <a:off x="2633870" y="4045225"/>
            <a:ext cx="9558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spc="300" dirty="0">
                <a:latin typeface="Arial" panose="020B0604020202020204" pitchFamily="34" charset="0"/>
                <a:cs typeface="Arial" panose="020B0604020202020204" pitchFamily="34" charset="0"/>
              </a:rPr>
              <a:t>Autoras: </a:t>
            </a:r>
          </a:p>
          <a:p>
            <a:pPr algn="r"/>
            <a:r>
              <a:rPr lang="es-EC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Juana Emilia Bert Valdespino </a:t>
            </a:r>
          </a:p>
          <a:p>
            <a:pPr algn="r"/>
            <a:r>
              <a:rPr lang="es-EC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Liliana de la Caridad Molerio Rosa</a:t>
            </a:r>
          </a:p>
          <a:p>
            <a:pPr algn="r"/>
            <a:endParaRPr lang="es-EC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C" sz="2800" spc="300" dirty="0">
                <a:latin typeface="Arial" panose="020B0604020202020204" pitchFamily="34" charset="0"/>
                <a:cs typeface="Arial" panose="020B0604020202020204" pitchFamily="34" charset="0"/>
              </a:rPr>
              <a:t>Universidad Nacional de Educación </a:t>
            </a:r>
          </a:p>
          <a:p>
            <a:pPr algn="r"/>
            <a:r>
              <a:rPr lang="es-EC" sz="2800" spc="300" dirty="0">
                <a:latin typeface="Arial" panose="020B0604020202020204" pitchFamily="34" charset="0"/>
                <a:cs typeface="Arial" panose="020B0604020202020204" pitchFamily="34" charset="0"/>
              </a:rPr>
              <a:t>noviembre 2021</a:t>
            </a:r>
            <a:endParaRPr lang="en-US" sz="2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S_tradnl" altLang="es-EC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3. Resultados</a:t>
            </a:r>
            <a:br>
              <a:rPr lang="es-ES_tradnl" alt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S_tradnl" altLang="es-EC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DDD6CDF-DB1D-43A5-AAA4-150415D15461}"/>
              </a:ext>
            </a:extLst>
          </p:cNvPr>
          <p:cNvSpPr txBox="1">
            <a:spLocks/>
          </p:cNvSpPr>
          <p:nvPr/>
        </p:nvSpPr>
        <p:spPr>
          <a:xfrm>
            <a:off x="190831" y="2576224"/>
            <a:ext cx="11597640" cy="48463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Desarrollo de un pensamiento científico, creativo e innovador en la construcción de su propio aprendizaje. 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 los alumnos con trastornos en el lenguaje y habla atendidos por los estudiantes, fueron superados 8 que presentaban trastornos fonético-fonológicos. 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Todos los alumnos atendidos avanzaron en el desarrollo de las diferentes áreas afectadas. 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Los estudiantes donaron material didáctico elaborado durante los tratamientos al Centro de Prácticas Inclusivas de la carrera.  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S_tradnl" altLang="es-EC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3. Resultados</a:t>
            </a:r>
            <a:br>
              <a:rPr lang="es-ES_tradnl" alt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S_tradnl" altLang="es-EC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DDD6CDF-DB1D-43A5-AAA4-150415D15461}"/>
              </a:ext>
            </a:extLst>
          </p:cNvPr>
          <p:cNvSpPr txBox="1">
            <a:spLocks/>
          </p:cNvSpPr>
          <p:nvPr/>
        </p:nvSpPr>
        <p:spPr>
          <a:xfrm>
            <a:off x="190831" y="2397319"/>
            <a:ext cx="11597640" cy="48463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esarrollo de capacidades para realizar procesos de prevención, de evaluación-diagnóstico, y la intervención logopédica de los trastornos del habla y del lenguaje estudiados en estos ciclos.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Desarrollo de capacidades para el diagnóstico y la intervención psicopedagógica integral desde un enfoque inclusivo que implicó la superación de las barreras en los contextos de aprendizaje social, familiar y escolar de los alumnos con trastornos logopédicos atendidos. 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Desarrollo de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competencias profesionales y humanas expresadas en los conocimientos, las habilidades, las actitudes y valores de los estudiantes para comprender y contribuir a transformar las instituciones educativas hacia verdaderos procesos socioeducativos inclusivos.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9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861C37F-B9C2-4EDB-8CCB-84ACE2491943}"/>
              </a:ext>
            </a:extLst>
          </p:cNvPr>
          <p:cNvSpPr txBox="1">
            <a:spLocks/>
          </p:cNvSpPr>
          <p:nvPr/>
        </p:nvSpPr>
        <p:spPr>
          <a:xfrm>
            <a:off x="553941" y="1858617"/>
            <a:ext cx="10515600" cy="11594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EC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4</a:t>
            </a:r>
            <a:r>
              <a:rPr lang="es-ES_tradnl" altLang="es-EC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. </a:t>
            </a:r>
            <a:r>
              <a:rPr lang="es-ES_tradnl" altLang="es-EC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Conclusiones</a:t>
            </a:r>
            <a:br>
              <a:rPr lang="es-ES_tradnl" altLang="es-EC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C" sz="2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253A416-0BD5-4DA8-BAEA-F453CE5C7EEC}"/>
              </a:ext>
            </a:extLst>
          </p:cNvPr>
          <p:cNvSpPr txBox="1">
            <a:spLocks/>
          </p:cNvSpPr>
          <p:nvPr/>
        </p:nvSpPr>
        <p:spPr>
          <a:xfrm>
            <a:off x="-1" y="2370065"/>
            <a:ext cx="12218120" cy="4487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C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El estudio realizado</a:t>
            </a:r>
            <a:r>
              <a:rPr lang="es-EC" sz="29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s-EC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evidenció el rol que desempeña hoy en el contexto ecuatoriano la UNAE en la formación de </a:t>
            </a:r>
            <a:r>
              <a:rPr lang="es-EC" sz="2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profesionales para atender los trastornos del lenguaje, habla, voz y comunicación en general, en las instituciones educativas regulares y especializadas de Ecuador, apoyando los procesos de aprendizaje y la inclusión socioeducativa, superando el enfoque clínico y la dispersión de la formación que aún prevalece en la especialidad; contribuyendo a la formación integral de la diversidad infantojuvenil de educandos en igualdad de oportunidades, comprometidos con la transformación de la educación ecuatoriana. </a:t>
            </a:r>
            <a:endParaRPr lang="en-US" sz="29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3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861C37F-B9C2-4EDB-8CCB-84ACE2491943}"/>
              </a:ext>
            </a:extLst>
          </p:cNvPr>
          <p:cNvSpPr txBox="1">
            <a:spLocks/>
          </p:cNvSpPr>
          <p:nvPr/>
        </p:nvSpPr>
        <p:spPr>
          <a:xfrm>
            <a:off x="553941" y="1858617"/>
            <a:ext cx="10515600" cy="11594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EC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5. Conclusiones</a:t>
            </a:r>
            <a:br>
              <a:rPr lang="es-ES_tradnl" altLang="es-EC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C" sz="2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253A416-0BD5-4DA8-BAEA-F453CE5C7EEC}"/>
              </a:ext>
            </a:extLst>
          </p:cNvPr>
          <p:cNvSpPr txBox="1">
            <a:spLocks/>
          </p:cNvSpPr>
          <p:nvPr/>
        </p:nvSpPr>
        <p:spPr>
          <a:xfrm>
            <a:off x="-1" y="2370065"/>
            <a:ext cx="12218120" cy="4487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35990" algn="l"/>
              </a:tabLst>
            </a:pPr>
            <a:r>
              <a:rPr lang="es-EC" sz="29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</a:t>
            </a:r>
            <a:r>
              <a:rPr lang="es-EC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ste trabajo evidencia </a:t>
            </a:r>
            <a:r>
              <a:rPr lang="es-EC" sz="2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las experiencias vividas en la formación de los estudiantes del 7mo ciclo </a:t>
            </a:r>
            <a:r>
              <a:rPr lang="es-EC" sz="2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s-EC" sz="2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el itinerario de Logopedia de la carrera de Educación Especial de la UNAE, en un proceso académico que articula teoría-práctica mediante las prácticas preprofesionales y de servicios comunitario desarrolladas en el centro educativo especializado UDIPSAI, siguiendo la metodología investigación acción, logrando el desarrollo de capacidades para comprender, diagnosticar, diseñar y evaluar los trastornos del habla y del lenguaje estudiados y contribuir a la corrección de los trastornos fonético-fonológicos de los niños atendidos.  </a:t>
            </a:r>
            <a:endParaRPr lang="en-US" sz="29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9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861C37F-B9C2-4EDB-8CCB-84ACE2491943}"/>
              </a:ext>
            </a:extLst>
          </p:cNvPr>
          <p:cNvSpPr txBox="1">
            <a:spLocks/>
          </p:cNvSpPr>
          <p:nvPr/>
        </p:nvSpPr>
        <p:spPr>
          <a:xfrm>
            <a:off x="553941" y="1858617"/>
            <a:ext cx="10515600" cy="11594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EC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6. Bibliografía</a:t>
            </a:r>
            <a:br>
              <a:rPr lang="es-ES_tradnl" altLang="es-EC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C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55BE7E8-3486-40F0-BF91-3AB3E270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" y="2194642"/>
            <a:ext cx="12015216" cy="458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  <a:tabLst>
                <a:tab pos="935990" algn="l"/>
              </a:tabLst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González, H. Quinn, Á. Pérez Gómez, J. Prats, A. </a:t>
            </a:r>
            <a:r>
              <a:rPr lang="es-EC" sz="17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Didirksson</a:t>
            </a: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F. Peñafiel, &amp; S. Escribano, A. (2013) Inclusión educativa y profesorado inclusivo: aprender juntos para aprender a vivir juntos. Editorial Narcea.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  <a:tabLst>
                <a:tab pos="935990" algn="l"/>
              </a:tabLst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Bert, J; Naranjo, I; Rodríguez, A (2020) </a:t>
            </a:r>
            <a:r>
              <a:rPr lang="es-EC" sz="17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Las redes de apoyo en el contexto educativo escolar, familiar y comunitario: debate imprescindible para las prácticas educativas inclusivas. Revista Científica Ciencia Tecnología, Vol. 27. UTEG. 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  <a:tabLst>
                <a:tab pos="935990" algn="l"/>
              </a:tabLst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Bert, J; Herrera, JI; Guevara G (2020) La formación de docentes para la inclusión socioeducativa. nuevos enfoques y perspectivas desde la universidad nacional de educación de ecuador (UNAE). </a:t>
            </a:r>
            <a:r>
              <a:rPr lang="es-EC" sz="17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Revista Científica Ciencia Tecnología. UTEG. 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  <a:tabLst>
                <a:tab pos="935990" algn="l"/>
              </a:tabLst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Herrera, J., Guevara, G., &amp; Bert, J. (2019). La formación de los docentes para la inclusión educativa en el marco del aula diversificada. </a:t>
            </a:r>
            <a:r>
              <a:rPr lang="es-EC" sz="17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Convergence</a:t>
            </a: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s-EC" sz="17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Tech</a:t>
            </a: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 1(1), 105–121.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  <a:tabLst>
                <a:tab pos="935990" algn="l"/>
              </a:tabLst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Herrera, JI; Parrilla, A; Blanco, A; Y Guevara </a:t>
            </a:r>
            <a:r>
              <a:rPr lang="es-EC" sz="17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Geysell</a:t>
            </a: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(2018) Revista Latinoamericana de Educación Inclusiva. 12(1), 21-38 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Pérez Gómez, A (2010) Aprender a educar: Nuevos desafíos para la profesión de docentes. Revista Interuniversitaria para la Formación del Profesorado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s-EC" sz="17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Actas del XXV Congreso de Logopedia, Foniatría y Audiología (2006) La logopedia en Iberoamérica. Granada, España. </a:t>
            </a:r>
            <a:endParaRPr lang="en-US" sz="175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1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BBB420-1952-429A-B512-EEBE81589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7E2C6C-6FFC-4DB3-ADFF-A49F7B5D5C30}"/>
              </a:ext>
            </a:extLst>
          </p:cNvPr>
          <p:cNvSpPr txBox="1"/>
          <p:nvPr/>
        </p:nvSpPr>
        <p:spPr>
          <a:xfrm>
            <a:off x="0" y="2551837"/>
            <a:ext cx="1221812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C" sz="3000" b="1" i="0" spc="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PRÁCTICA PREPROFESIONAL COMO PILAR DE LA FORMACIÓN DEL DOCENTE INCLUSIVO EN LA UNAE</a:t>
            </a:r>
            <a:endParaRPr lang="en-US" sz="30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7F3BFF-4687-4A63-A26F-C2E585CD0BD9}"/>
              </a:ext>
            </a:extLst>
          </p:cNvPr>
          <p:cNvSpPr txBox="1"/>
          <p:nvPr/>
        </p:nvSpPr>
        <p:spPr>
          <a:xfrm>
            <a:off x="2633870" y="4045225"/>
            <a:ext cx="9558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spc="300" dirty="0">
                <a:latin typeface="Arial" panose="020B0604020202020204" pitchFamily="34" charset="0"/>
                <a:cs typeface="Arial" panose="020B0604020202020204" pitchFamily="34" charset="0"/>
              </a:rPr>
              <a:t>Autoras: </a:t>
            </a:r>
          </a:p>
          <a:p>
            <a:pPr algn="r"/>
            <a:r>
              <a:rPr lang="es-EC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Juana Emilia Bert Valdespino </a:t>
            </a:r>
          </a:p>
          <a:p>
            <a:pPr algn="r"/>
            <a:r>
              <a:rPr lang="es-EC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Liliana de la Caridad Molerio Rosa</a:t>
            </a:r>
          </a:p>
          <a:p>
            <a:pPr algn="r"/>
            <a:endParaRPr lang="es-EC" sz="2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C" sz="2800" spc="300" dirty="0">
                <a:latin typeface="Arial" panose="020B0604020202020204" pitchFamily="34" charset="0"/>
                <a:cs typeface="Arial" panose="020B0604020202020204" pitchFamily="34" charset="0"/>
              </a:rPr>
              <a:t>Universidad Nacional de Educación </a:t>
            </a:r>
          </a:p>
          <a:p>
            <a:pPr algn="r"/>
            <a:r>
              <a:rPr lang="es-EC" sz="2800" spc="300" dirty="0">
                <a:latin typeface="Arial" panose="020B0604020202020204" pitchFamily="34" charset="0"/>
                <a:cs typeface="Arial" panose="020B0604020202020204" pitchFamily="34" charset="0"/>
              </a:rPr>
              <a:t>noviembre 2021</a:t>
            </a:r>
            <a:endParaRPr lang="en-US" sz="2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37E9FE-6C06-4472-964D-AFAE6E925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D2D84B2-4999-4F23-88A3-DF166AAC422E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5496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alt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1</a:t>
            </a:r>
            <a:r>
              <a:rPr lang="es-ES_tradnl" altLang="es-EC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. </a:t>
            </a:r>
            <a:r>
              <a:rPr lang="es-ES_tradnl" alt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Introducción</a:t>
            </a:r>
            <a:br>
              <a:rPr lang="es-ES_tradnl" altLang="es-EC" sz="3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es-EC" sz="36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Situación problemática</a:t>
            </a:r>
            <a:br>
              <a:rPr lang="es-EC" sz="3600" dirty="0">
                <a:latin typeface="Roboto" pitchFamily="2" charset="0"/>
                <a:ea typeface="Roboto" pitchFamily="2" charset="0"/>
              </a:rPr>
            </a:br>
            <a:r>
              <a:rPr lang="es-EC" sz="3200" dirty="0">
                <a:solidFill>
                  <a:srgbClr val="000000"/>
                </a:solidFill>
                <a:latin typeface="Arial" panose="020B0604020202020204" pitchFamily="34" charset="0"/>
                <a:ea typeface="Roboto" pitchFamily="2" charset="0"/>
              </a:rPr>
              <a:t>I</a:t>
            </a:r>
            <a:r>
              <a:rPr lang="es-EC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nsuficiente atención al educando con trastornos en el lenguaje en el contexto educativo</a:t>
            </a:r>
            <a:endParaRPr lang="es-EC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br>
              <a:rPr lang="es-EC" sz="2000" dirty="0">
                <a:latin typeface="Roboto" pitchFamily="2" charset="0"/>
                <a:ea typeface="Roboto" pitchFamily="2" charset="0"/>
              </a:rPr>
            </a:br>
            <a:r>
              <a:rPr lang="es-ES" sz="3200" b="1" spc="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NECESIDAD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Aplicación desde las ciencias pedagógicas</a:t>
            </a:r>
            <a:endParaRPr lang="es-E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b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E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3600" b="1" spc="300" dirty="0">
                <a:solidFill>
                  <a:srgbClr val="000000"/>
                </a:solidFill>
                <a:latin typeface="Arial" panose="020B0604020202020204" pitchFamily="34" charset="0"/>
              </a:rPr>
              <a:t>EDUCACIÓN DE CALIDAD </a:t>
            </a:r>
            <a:endParaRPr lang="es-EC" sz="3600" b="1" spc="300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FC4BE351-B60E-42B0-A64D-BA2AFAF0AB7A}"/>
              </a:ext>
            </a:extLst>
          </p:cNvPr>
          <p:cNvSpPr/>
          <p:nvPr/>
        </p:nvSpPr>
        <p:spPr>
          <a:xfrm>
            <a:off x="3126056" y="5398936"/>
            <a:ext cx="841248" cy="521208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s-ES_tradnl" alt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Introducción</a:t>
            </a:r>
            <a:br>
              <a:rPr lang="es-ES_tradnl" altLang="es-EC" sz="3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S_tradnl" altLang="es-EC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s-EC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s-EC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eflexionar sobre la experiencia preprofesional del 7mo ciclo </a:t>
            </a:r>
            <a:r>
              <a:rPr lang="es-EC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s-EC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itinerario de Logopedia de la carrera de Educación Especial en la formación de competencias profesionales del docente inclusivo sustentadas en el Modelo Pedagógico de la Universidad Nacional de Educación.</a:t>
            </a:r>
            <a:endParaRPr lang="es-EC" sz="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8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s-ES_tradnl" alt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Introducción</a:t>
            </a:r>
            <a:endParaRPr lang="es-ES_tradnl" altLang="es-EC" sz="31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Dentro de las orientaciones metodológicas de la carrera de Educación Especial de la UNAE para resolver los problemas de la profesión se destacan la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investigación en la acción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experimentando y reflexionando los casos, situaciones y problemas que se presentan en las instituciones educativas en la práctica preprofesional que asumen desde el primer ciclo.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Una investigación formativa que desde la apropiación de los saberes disciplinares deviene en Proyectos </a:t>
            </a: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ntegradores de Saberes en los que se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proponen y aplican propuestas de mejora a partir de diagnosticar la realidad educativa, construyendo un conocimiento y un pensamiento innovador y creativo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(Herrera, JI; Parrilla, A; Blanco, A; Guevara, G; 2018)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1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s-ES_tradnl" alt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Introducción</a:t>
            </a:r>
            <a:endParaRPr lang="es-ES_tradnl" altLang="es-EC" sz="31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 decir de Bert, Herrera y Guevara (2019) </a:t>
            </a:r>
          </a:p>
          <a:p>
            <a:pPr marL="539750">
              <a:lnSpc>
                <a:spcPct val="100000"/>
              </a:lnSpc>
              <a:spcAft>
                <a:spcPts val="800"/>
              </a:spcAft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 proceso de implementación de la carrera permite ofrecer como principales hallazgos la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articulación de la teoría y la práctica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 un proceso inductivo- deductivo donde los estudiantes pueden vincular coherentemente el componente académico del currículo con acercamientos a la realidad de las instituciones educativas a través de las prácticas preprofesionales de manera sistemática, que se completa con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procesos investigativos 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eminentemente cualitativos en función del logro de competencias docentes para asumir la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inclusión educativa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(pág. 9).</a:t>
            </a:r>
            <a:endParaRPr lang="en-US" sz="3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5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s-ES_tradnl" altLang="es-EC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Introducción</a:t>
            </a:r>
            <a:endParaRPr lang="es-ES_tradnl" altLang="es-EC" sz="31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Desde el itinerario, se desarrollan los contenidos conceptuales y procedimentales a partir de un currículo interdisciplinario que articula coherentemente los espacios académicos investigativos y la vinculación con la sociedad, mediante las prácticas preprofesionales y las actividades de servicios comunitarios, en las que, desde una condición situada desarrollan capacidades para asumir los procesos de prevención, evaluación, diagnóstico e intervención de los trastornos del lenguaje, del habla, la voz y la comunicación en general de niños adolescentes y jóvenes con y sin discapacidad, con altos valores inclusivos.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7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S_tradnl" altLang="es-EC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2. Metodología</a:t>
            </a:r>
            <a:br>
              <a:rPr lang="es-ES_tradnl" alt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S_tradnl" altLang="es-EC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026BD6-7A88-4D75-86C7-C3BA1BE7B32F}"/>
              </a:ext>
            </a:extLst>
          </p:cNvPr>
          <p:cNvSpPr txBox="1">
            <a:spLocks/>
          </p:cNvSpPr>
          <p:nvPr/>
        </p:nvSpPr>
        <p:spPr>
          <a:xfrm>
            <a:off x="159026" y="2368296"/>
            <a:ext cx="12032974" cy="448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ENFOQUE</a:t>
            </a:r>
            <a:r>
              <a:rPr lang="es-EC" sz="2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 Cualitativo</a:t>
            </a:r>
          </a:p>
          <a:p>
            <a:pPr marL="0" indent="0">
              <a:buNone/>
            </a:pPr>
            <a:r>
              <a:rPr lang="es-EC" sz="2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 DE ANÁLISIS</a:t>
            </a:r>
            <a:r>
              <a:rPr lang="es-EC" sz="2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25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24 estudiantes de 7mo itinerario de Logopedia de la carrera de Educación Especial, UNAE y 20 alumnos con trastornos en el lenguaje del centro especializado Unidad de Diagnóstico, Investigación Psicopedagógica y Apoyo a la Inclusión (UDIPSAI) </a:t>
            </a:r>
          </a:p>
          <a:p>
            <a:pPr marL="0" indent="0">
              <a:buNone/>
            </a:pPr>
            <a:r>
              <a:rPr lang="es-EC" sz="2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TEMPORALIZACIÓN</a:t>
            </a:r>
            <a:r>
              <a:rPr lang="es-EC" sz="2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 abril-agosto 2021</a:t>
            </a:r>
          </a:p>
          <a:p>
            <a:pPr marL="0" indent="0">
              <a:buNone/>
            </a:pPr>
            <a:r>
              <a:rPr lang="es-EC" sz="2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METODOLOGÍA</a:t>
            </a:r>
            <a:r>
              <a:rPr lang="es-EC" sz="2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 Investigación – Acción  </a:t>
            </a:r>
          </a:p>
          <a:p>
            <a:pPr marL="0" indent="0">
              <a:buNone/>
            </a:pPr>
            <a:r>
              <a:rPr lang="es-EC" sz="2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INTERVENCIONES</a:t>
            </a:r>
            <a:r>
              <a:rPr lang="es-EC" sz="2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 observación participante, análisis de contenido, análisis del producto de la actividad, encuesta, entrevista abierta, datos fotográficos, grabaciones en video, diario de campo y técnicas logopédicas no convencionales</a:t>
            </a:r>
          </a:p>
          <a:p>
            <a:pPr marL="0" indent="0">
              <a:buNone/>
            </a:pPr>
            <a:r>
              <a:rPr lang="es-EC" sz="2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ANÁLISIS</a:t>
            </a:r>
            <a:r>
              <a:rPr lang="es-EC" sz="2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 Triangulación metodológica</a:t>
            </a:r>
            <a:endParaRPr lang="x-none" sz="2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4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S_tradnl" altLang="es-EC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2. Metodología</a:t>
            </a:r>
            <a:br>
              <a:rPr lang="es-ES_tradnl" alt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S_tradnl" altLang="es-EC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026BD6-7A88-4D75-86C7-C3BA1BE7B32F}"/>
              </a:ext>
            </a:extLst>
          </p:cNvPr>
          <p:cNvSpPr txBox="1">
            <a:spLocks/>
          </p:cNvSpPr>
          <p:nvPr/>
        </p:nvSpPr>
        <p:spPr>
          <a:xfrm>
            <a:off x="0" y="2368296"/>
            <a:ext cx="12192000" cy="448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METODOLOGÍA</a:t>
            </a:r>
            <a:r>
              <a:rPr lang="es-EC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3200" dirty="0">
                <a:latin typeface="Roboto" panose="02000000000000000000" pitchFamily="2" charset="0"/>
                <a:ea typeface="Roboto" panose="02000000000000000000" pitchFamily="2" charset="0"/>
              </a:rPr>
              <a:t> Investigación – Acción (4 ETAPAS)</a:t>
            </a:r>
          </a:p>
          <a:p>
            <a:pPr marL="0" indent="0">
              <a:buNone/>
            </a:pP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PLANIFICACIÓN- DIAGNÓSTICO</a:t>
            </a:r>
            <a:r>
              <a:rPr lang="es-EC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Sílabo, </a:t>
            </a: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de prácticas preprofesionales y vinculación con la sociedad y un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taller de preparación e intercambio a los estudiantes por parte de los logopedas y docentes de la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UDIPSAI.</a:t>
            </a:r>
          </a:p>
          <a:p>
            <a:pPr marL="0" indent="0">
              <a:buNone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Análisis documental del Modelo de Gestión y la observación participante para la identificación de las situaciones problemáticas. </a:t>
            </a:r>
            <a:endParaRPr lang="es-EC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s-EC" sz="2500" dirty="0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PLAN DE INTERVENCIÓN-ACCIÓN</a:t>
            </a:r>
            <a:r>
              <a:rPr lang="es-EC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Elaboración del diseño teórico-metodológico de los Proyectos Integradores de Saberes (PIENSA) y los planes de mejora que se concretaron en las Estrategias de Intervención logopédica y psicopedagógicas con enfoque integral e inclusivo.</a:t>
            </a:r>
            <a:endParaRPr lang="es-EC" sz="2400" b="1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9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494581-FB4F-4398-9C10-FB7E274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3623" r="1359" b="59855"/>
          <a:stretch/>
        </p:blipFill>
        <p:spPr>
          <a:xfrm>
            <a:off x="-1" y="0"/>
            <a:ext cx="12218121" cy="18586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687439-6B7F-4BF9-A552-793E3BA334B7}"/>
              </a:ext>
            </a:extLst>
          </p:cNvPr>
          <p:cNvSpPr txBox="1">
            <a:spLocks/>
          </p:cNvSpPr>
          <p:nvPr/>
        </p:nvSpPr>
        <p:spPr>
          <a:xfrm>
            <a:off x="403528" y="1838738"/>
            <a:ext cx="11384943" cy="4919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S_tradnl" altLang="es-EC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  <a:t>2. Metodología</a:t>
            </a:r>
            <a:br>
              <a:rPr lang="es-ES_tradnl" alt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</a:rPr>
            </a:br>
            <a:endParaRPr lang="es-ES_tradnl" altLang="es-EC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026BD6-7A88-4D75-86C7-C3BA1BE7B32F}"/>
              </a:ext>
            </a:extLst>
          </p:cNvPr>
          <p:cNvSpPr txBox="1">
            <a:spLocks/>
          </p:cNvSpPr>
          <p:nvPr/>
        </p:nvSpPr>
        <p:spPr>
          <a:xfrm>
            <a:off x="0" y="2368296"/>
            <a:ext cx="12192000" cy="448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METODOLOGÍA</a:t>
            </a:r>
            <a:r>
              <a:rPr lang="es-EC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s-EC" sz="3200" dirty="0">
                <a:latin typeface="Roboto" panose="02000000000000000000" pitchFamily="2" charset="0"/>
                <a:ea typeface="Roboto" panose="02000000000000000000" pitchFamily="2" charset="0"/>
              </a:rPr>
              <a:t> Investigación – Acción (4 ETAPAS)</a:t>
            </a:r>
          </a:p>
          <a:p>
            <a:pPr marL="0" indent="0">
              <a:buNone/>
            </a:pP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OBSERVACIÓN-REFLEXIÓN</a:t>
            </a:r>
            <a:r>
              <a:rPr lang="es-EC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Desarrollo de los tratamientos logopédicos de los casos con trastornos del habla y del lenguaje.</a:t>
            </a:r>
            <a:endParaRPr lang="es-EC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es-EC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EVALUACIÓN-PROPUESTAS DE MEJORA</a:t>
            </a:r>
            <a:r>
              <a:rPr lang="es-EC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C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 realizaron procesos evaluativos que contemplaron los resultados de las evaluaciones sistemáticas realizadas y mediante talleres de evaluación, participación y retroalimentación los estudiantes presentaron un informe psicopedagógico de cada caso que recogía los resultados alcanzados en relación al trastorno del habla o del lenguaje y en cada área de desarrollo trabajada en sus alumnos. </a:t>
            </a:r>
          </a:p>
          <a:p>
            <a:pPr marL="0" indent="0">
              <a:buNone/>
            </a:pPr>
            <a:r>
              <a:rPr lang="es-EC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 analizaron los logros a partir del diagnóstico dado en la primera etapa y de los objetivos propuestos, así mismo, declararon las necesidades y las barreras que quedaron por resolver.</a:t>
            </a:r>
            <a:endParaRPr lang="es-EC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61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1425</Words>
  <Application>Microsoft Office PowerPoint</Application>
  <PresentationFormat>Panorámica</PresentationFormat>
  <Paragraphs>67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de la Caridad Molerio Rosa</dc:creator>
  <cp:lastModifiedBy>Liliana de la Caridad Molerio Rosa</cp:lastModifiedBy>
  <cp:revision>5</cp:revision>
  <dcterms:created xsi:type="dcterms:W3CDTF">2021-11-23T02:36:23Z</dcterms:created>
  <dcterms:modified xsi:type="dcterms:W3CDTF">2021-11-23T19:38:20Z</dcterms:modified>
</cp:coreProperties>
</file>