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57" r:id="rId5"/>
    <p:sldId id="273"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68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85F39B-E820-46DF-A10C-9DD9BD4A1AA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BC0B1C60-D30B-4030-A758-C6012B766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BAE56870-64C1-4396-B7B5-311DAB8CFA73}"/>
              </a:ext>
            </a:extLst>
          </p:cNvPr>
          <p:cNvSpPr>
            <a:spLocks noGrp="1"/>
          </p:cNvSpPr>
          <p:nvPr>
            <p:ph type="dt" sz="half" idx="10"/>
          </p:nvPr>
        </p:nvSpPr>
        <p:spPr/>
        <p:txBody>
          <a:bodyPr/>
          <a:lstStyle/>
          <a:p>
            <a:fld id="{8F1877E4-FBEF-40C9-97B2-DBE8E7390112}" type="datetimeFigureOut">
              <a:rPr lang="en-US" smtClean="0"/>
              <a:t>11/22/2021</a:t>
            </a:fld>
            <a:endParaRPr lang="en-US"/>
          </a:p>
        </p:txBody>
      </p:sp>
      <p:sp>
        <p:nvSpPr>
          <p:cNvPr id="5" name="Marcador de pie de página 4">
            <a:extLst>
              <a:ext uri="{FF2B5EF4-FFF2-40B4-BE49-F238E27FC236}">
                <a16:creationId xmlns:a16="http://schemas.microsoft.com/office/drawing/2014/main" id="{4D783562-D976-452F-9372-42A3CB128464}"/>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70B3764-C269-4F48-847A-B9C5BC830348}"/>
              </a:ext>
            </a:extLst>
          </p:cNvPr>
          <p:cNvSpPr>
            <a:spLocks noGrp="1"/>
          </p:cNvSpPr>
          <p:nvPr>
            <p:ph type="sldNum" sz="quarter" idx="12"/>
          </p:nvPr>
        </p:nvSpPr>
        <p:spPr/>
        <p:txBody>
          <a:bodyPr/>
          <a:lstStyle/>
          <a:p>
            <a:fld id="{AB374CF9-082A-4778-BD89-06DF33263D44}" type="slidenum">
              <a:rPr lang="en-US" smtClean="0"/>
              <a:t>‹Nº›</a:t>
            </a:fld>
            <a:endParaRPr lang="en-US"/>
          </a:p>
        </p:txBody>
      </p:sp>
    </p:spTree>
    <p:extLst>
      <p:ext uri="{BB962C8B-B14F-4D97-AF65-F5344CB8AC3E}">
        <p14:creationId xmlns:p14="http://schemas.microsoft.com/office/powerpoint/2010/main" val="256409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8EA5A-FDC9-4DE9-9350-4397D125346C}"/>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808FA5F0-9A87-4E13-BEBA-7492515492D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F67C31AF-3257-425A-A614-1AE926AC37E9}"/>
              </a:ext>
            </a:extLst>
          </p:cNvPr>
          <p:cNvSpPr>
            <a:spLocks noGrp="1"/>
          </p:cNvSpPr>
          <p:nvPr>
            <p:ph type="dt" sz="half" idx="10"/>
          </p:nvPr>
        </p:nvSpPr>
        <p:spPr/>
        <p:txBody>
          <a:bodyPr/>
          <a:lstStyle/>
          <a:p>
            <a:fld id="{8F1877E4-FBEF-40C9-97B2-DBE8E7390112}" type="datetimeFigureOut">
              <a:rPr lang="en-US" smtClean="0"/>
              <a:t>11/22/2021</a:t>
            </a:fld>
            <a:endParaRPr lang="en-US"/>
          </a:p>
        </p:txBody>
      </p:sp>
      <p:sp>
        <p:nvSpPr>
          <p:cNvPr id="5" name="Marcador de pie de página 4">
            <a:extLst>
              <a:ext uri="{FF2B5EF4-FFF2-40B4-BE49-F238E27FC236}">
                <a16:creationId xmlns:a16="http://schemas.microsoft.com/office/drawing/2014/main" id="{9C7A2450-ED1E-4260-8825-DDFBF0837F8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0A5AB334-78C8-4DBB-BE39-8792FA1E04B1}"/>
              </a:ext>
            </a:extLst>
          </p:cNvPr>
          <p:cNvSpPr>
            <a:spLocks noGrp="1"/>
          </p:cNvSpPr>
          <p:nvPr>
            <p:ph type="sldNum" sz="quarter" idx="12"/>
          </p:nvPr>
        </p:nvSpPr>
        <p:spPr/>
        <p:txBody>
          <a:bodyPr/>
          <a:lstStyle/>
          <a:p>
            <a:fld id="{AB374CF9-082A-4778-BD89-06DF33263D44}" type="slidenum">
              <a:rPr lang="en-US" smtClean="0"/>
              <a:t>‹Nº›</a:t>
            </a:fld>
            <a:endParaRPr lang="en-US"/>
          </a:p>
        </p:txBody>
      </p:sp>
    </p:spTree>
    <p:extLst>
      <p:ext uri="{BB962C8B-B14F-4D97-AF65-F5344CB8AC3E}">
        <p14:creationId xmlns:p14="http://schemas.microsoft.com/office/powerpoint/2010/main" val="224375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7E8D832-1876-42D1-B30B-AAD1345424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DFDE6959-F97C-4267-AB18-5530C58C08C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4AF5810-C9F0-424F-9BBA-8C9EF25E79CC}"/>
              </a:ext>
            </a:extLst>
          </p:cNvPr>
          <p:cNvSpPr>
            <a:spLocks noGrp="1"/>
          </p:cNvSpPr>
          <p:nvPr>
            <p:ph type="dt" sz="half" idx="10"/>
          </p:nvPr>
        </p:nvSpPr>
        <p:spPr/>
        <p:txBody>
          <a:bodyPr/>
          <a:lstStyle/>
          <a:p>
            <a:fld id="{8F1877E4-FBEF-40C9-97B2-DBE8E7390112}" type="datetimeFigureOut">
              <a:rPr lang="en-US" smtClean="0"/>
              <a:t>11/22/2021</a:t>
            </a:fld>
            <a:endParaRPr lang="en-US"/>
          </a:p>
        </p:txBody>
      </p:sp>
      <p:sp>
        <p:nvSpPr>
          <p:cNvPr id="5" name="Marcador de pie de página 4">
            <a:extLst>
              <a:ext uri="{FF2B5EF4-FFF2-40B4-BE49-F238E27FC236}">
                <a16:creationId xmlns:a16="http://schemas.microsoft.com/office/drawing/2014/main" id="{1520EBCB-B390-490A-8C47-A169AB3846AB}"/>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9E9D7FBD-81D0-4CFA-BD25-84499DE253E2}"/>
              </a:ext>
            </a:extLst>
          </p:cNvPr>
          <p:cNvSpPr>
            <a:spLocks noGrp="1"/>
          </p:cNvSpPr>
          <p:nvPr>
            <p:ph type="sldNum" sz="quarter" idx="12"/>
          </p:nvPr>
        </p:nvSpPr>
        <p:spPr/>
        <p:txBody>
          <a:bodyPr/>
          <a:lstStyle/>
          <a:p>
            <a:fld id="{AB374CF9-082A-4778-BD89-06DF33263D44}" type="slidenum">
              <a:rPr lang="en-US" smtClean="0"/>
              <a:t>‹Nº›</a:t>
            </a:fld>
            <a:endParaRPr lang="en-US"/>
          </a:p>
        </p:txBody>
      </p:sp>
    </p:spTree>
    <p:extLst>
      <p:ext uri="{BB962C8B-B14F-4D97-AF65-F5344CB8AC3E}">
        <p14:creationId xmlns:p14="http://schemas.microsoft.com/office/powerpoint/2010/main" val="365115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0ACD1F-6837-450E-82F4-B057A27D0EED}"/>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80FF1C2-B70B-4558-89BB-E6EDBF0A63B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4C90DE2A-F92C-4E50-9818-120C45590443}"/>
              </a:ext>
            </a:extLst>
          </p:cNvPr>
          <p:cNvSpPr>
            <a:spLocks noGrp="1"/>
          </p:cNvSpPr>
          <p:nvPr>
            <p:ph type="dt" sz="half" idx="10"/>
          </p:nvPr>
        </p:nvSpPr>
        <p:spPr/>
        <p:txBody>
          <a:bodyPr/>
          <a:lstStyle/>
          <a:p>
            <a:fld id="{8F1877E4-FBEF-40C9-97B2-DBE8E7390112}" type="datetimeFigureOut">
              <a:rPr lang="en-US" smtClean="0"/>
              <a:t>11/22/2021</a:t>
            </a:fld>
            <a:endParaRPr lang="en-US"/>
          </a:p>
        </p:txBody>
      </p:sp>
      <p:sp>
        <p:nvSpPr>
          <p:cNvPr id="5" name="Marcador de pie de página 4">
            <a:extLst>
              <a:ext uri="{FF2B5EF4-FFF2-40B4-BE49-F238E27FC236}">
                <a16:creationId xmlns:a16="http://schemas.microsoft.com/office/drawing/2014/main" id="{AE1477A7-89A7-4A08-9E90-503313361A6F}"/>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B7311C5-2F3A-4429-A536-33447EA8BB37}"/>
              </a:ext>
            </a:extLst>
          </p:cNvPr>
          <p:cNvSpPr>
            <a:spLocks noGrp="1"/>
          </p:cNvSpPr>
          <p:nvPr>
            <p:ph type="sldNum" sz="quarter" idx="12"/>
          </p:nvPr>
        </p:nvSpPr>
        <p:spPr/>
        <p:txBody>
          <a:bodyPr/>
          <a:lstStyle/>
          <a:p>
            <a:fld id="{AB374CF9-082A-4778-BD89-06DF33263D44}" type="slidenum">
              <a:rPr lang="en-US" smtClean="0"/>
              <a:t>‹Nº›</a:t>
            </a:fld>
            <a:endParaRPr lang="en-US"/>
          </a:p>
        </p:txBody>
      </p:sp>
    </p:spTree>
    <p:extLst>
      <p:ext uri="{BB962C8B-B14F-4D97-AF65-F5344CB8AC3E}">
        <p14:creationId xmlns:p14="http://schemas.microsoft.com/office/powerpoint/2010/main" val="326906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9B4136-6795-451E-93BD-287B2CF1DC5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96C49142-54FB-46CC-A2AC-FD8925726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9AEF5F5-0581-405B-9D54-0FCB316B764D}"/>
              </a:ext>
            </a:extLst>
          </p:cNvPr>
          <p:cNvSpPr>
            <a:spLocks noGrp="1"/>
          </p:cNvSpPr>
          <p:nvPr>
            <p:ph type="dt" sz="half" idx="10"/>
          </p:nvPr>
        </p:nvSpPr>
        <p:spPr/>
        <p:txBody>
          <a:bodyPr/>
          <a:lstStyle/>
          <a:p>
            <a:fld id="{8F1877E4-FBEF-40C9-97B2-DBE8E7390112}" type="datetimeFigureOut">
              <a:rPr lang="en-US" smtClean="0"/>
              <a:t>11/22/2021</a:t>
            </a:fld>
            <a:endParaRPr lang="en-US"/>
          </a:p>
        </p:txBody>
      </p:sp>
      <p:sp>
        <p:nvSpPr>
          <p:cNvPr id="5" name="Marcador de pie de página 4">
            <a:extLst>
              <a:ext uri="{FF2B5EF4-FFF2-40B4-BE49-F238E27FC236}">
                <a16:creationId xmlns:a16="http://schemas.microsoft.com/office/drawing/2014/main" id="{D05F215C-0F44-4E43-8CE6-2D442616DF48}"/>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C6157A5-4B92-4418-96CF-01536F9B7C25}"/>
              </a:ext>
            </a:extLst>
          </p:cNvPr>
          <p:cNvSpPr>
            <a:spLocks noGrp="1"/>
          </p:cNvSpPr>
          <p:nvPr>
            <p:ph type="sldNum" sz="quarter" idx="12"/>
          </p:nvPr>
        </p:nvSpPr>
        <p:spPr/>
        <p:txBody>
          <a:bodyPr/>
          <a:lstStyle/>
          <a:p>
            <a:fld id="{AB374CF9-082A-4778-BD89-06DF33263D44}" type="slidenum">
              <a:rPr lang="en-US" smtClean="0"/>
              <a:t>‹Nº›</a:t>
            </a:fld>
            <a:endParaRPr lang="en-US"/>
          </a:p>
        </p:txBody>
      </p:sp>
    </p:spTree>
    <p:extLst>
      <p:ext uri="{BB962C8B-B14F-4D97-AF65-F5344CB8AC3E}">
        <p14:creationId xmlns:p14="http://schemas.microsoft.com/office/powerpoint/2010/main" val="3825252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3E38C9-7940-4810-84F0-0701A561FD3C}"/>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67509D20-C31C-40C3-B49F-A33DE67CDE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360F34F7-0A0C-4084-8406-D09F5129FB7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66B989B8-814F-4D6F-B76A-195490790038}"/>
              </a:ext>
            </a:extLst>
          </p:cNvPr>
          <p:cNvSpPr>
            <a:spLocks noGrp="1"/>
          </p:cNvSpPr>
          <p:nvPr>
            <p:ph type="dt" sz="half" idx="10"/>
          </p:nvPr>
        </p:nvSpPr>
        <p:spPr/>
        <p:txBody>
          <a:bodyPr/>
          <a:lstStyle/>
          <a:p>
            <a:fld id="{8F1877E4-FBEF-40C9-97B2-DBE8E7390112}" type="datetimeFigureOut">
              <a:rPr lang="en-US" smtClean="0"/>
              <a:t>11/22/2021</a:t>
            </a:fld>
            <a:endParaRPr lang="en-US"/>
          </a:p>
        </p:txBody>
      </p:sp>
      <p:sp>
        <p:nvSpPr>
          <p:cNvPr id="6" name="Marcador de pie de página 5">
            <a:extLst>
              <a:ext uri="{FF2B5EF4-FFF2-40B4-BE49-F238E27FC236}">
                <a16:creationId xmlns:a16="http://schemas.microsoft.com/office/drawing/2014/main" id="{D89804D5-61E6-453A-83D1-6A6C31F91534}"/>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4E6C238D-4305-43D7-94CB-A53EE2236EA6}"/>
              </a:ext>
            </a:extLst>
          </p:cNvPr>
          <p:cNvSpPr>
            <a:spLocks noGrp="1"/>
          </p:cNvSpPr>
          <p:nvPr>
            <p:ph type="sldNum" sz="quarter" idx="12"/>
          </p:nvPr>
        </p:nvSpPr>
        <p:spPr/>
        <p:txBody>
          <a:bodyPr/>
          <a:lstStyle/>
          <a:p>
            <a:fld id="{AB374CF9-082A-4778-BD89-06DF33263D44}" type="slidenum">
              <a:rPr lang="en-US" smtClean="0"/>
              <a:t>‹Nº›</a:t>
            </a:fld>
            <a:endParaRPr lang="en-US"/>
          </a:p>
        </p:txBody>
      </p:sp>
    </p:spTree>
    <p:extLst>
      <p:ext uri="{BB962C8B-B14F-4D97-AF65-F5344CB8AC3E}">
        <p14:creationId xmlns:p14="http://schemas.microsoft.com/office/powerpoint/2010/main" val="210244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CBCCB-4444-4108-AC5F-45245A2E105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D82A1A92-79C6-4644-BB49-D58D824A24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388000B-FFB0-42F8-9001-B91878F796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87DB3B9E-A4B0-4363-93E2-3F3D48B2B6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2281E9D-395A-4DD1-B9E4-F95D6AD7BD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EF091485-EF4A-445A-8CE3-2B09D185CF5B}"/>
              </a:ext>
            </a:extLst>
          </p:cNvPr>
          <p:cNvSpPr>
            <a:spLocks noGrp="1"/>
          </p:cNvSpPr>
          <p:nvPr>
            <p:ph type="dt" sz="half" idx="10"/>
          </p:nvPr>
        </p:nvSpPr>
        <p:spPr/>
        <p:txBody>
          <a:bodyPr/>
          <a:lstStyle/>
          <a:p>
            <a:fld id="{8F1877E4-FBEF-40C9-97B2-DBE8E7390112}" type="datetimeFigureOut">
              <a:rPr lang="en-US" smtClean="0"/>
              <a:t>11/22/2021</a:t>
            </a:fld>
            <a:endParaRPr lang="en-US"/>
          </a:p>
        </p:txBody>
      </p:sp>
      <p:sp>
        <p:nvSpPr>
          <p:cNvPr id="8" name="Marcador de pie de página 7">
            <a:extLst>
              <a:ext uri="{FF2B5EF4-FFF2-40B4-BE49-F238E27FC236}">
                <a16:creationId xmlns:a16="http://schemas.microsoft.com/office/drawing/2014/main" id="{E2E98F28-1639-4BEE-BC0F-AE87048C6921}"/>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6056DD19-581A-460F-8E8A-2144B4C8D939}"/>
              </a:ext>
            </a:extLst>
          </p:cNvPr>
          <p:cNvSpPr>
            <a:spLocks noGrp="1"/>
          </p:cNvSpPr>
          <p:nvPr>
            <p:ph type="sldNum" sz="quarter" idx="12"/>
          </p:nvPr>
        </p:nvSpPr>
        <p:spPr/>
        <p:txBody>
          <a:bodyPr/>
          <a:lstStyle/>
          <a:p>
            <a:fld id="{AB374CF9-082A-4778-BD89-06DF33263D44}" type="slidenum">
              <a:rPr lang="en-US" smtClean="0"/>
              <a:t>‹Nº›</a:t>
            </a:fld>
            <a:endParaRPr lang="en-US"/>
          </a:p>
        </p:txBody>
      </p:sp>
    </p:spTree>
    <p:extLst>
      <p:ext uri="{BB962C8B-B14F-4D97-AF65-F5344CB8AC3E}">
        <p14:creationId xmlns:p14="http://schemas.microsoft.com/office/powerpoint/2010/main" val="18985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9FC9AB-80D7-4537-9F93-77924D72129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A5DC6024-5CD8-44AE-998C-08E883D25A35}"/>
              </a:ext>
            </a:extLst>
          </p:cNvPr>
          <p:cNvSpPr>
            <a:spLocks noGrp="1"/>
          </p:cNvSpPr>
          <p:nvPr>
            <p:ph type="dt" sz="half" idx="10"/>
          </p:nvPr>
        </p:nvSpPr>
        <p:spPr/>
        <p:txBody>
          <a:bodyPr/>
          <a:lstStyle/>
          <a:p>
            <a:fld id="{8F1877E4-FBEF-40C9-97B2-DBE8E7390112}" type="datetimeFigureOut">
              <a:rPr lang="en-US" smtClean="0"/>
              <a:t>11/22/2021</a:t>
            </a:fld>
            <a:endParaRPr lang="en-US"/>
          </a:p>
        </p:txBody>
      </p:sp>
      <p:sp>
        <p:nvSpPr>
          <p:cNvPr id="4" name="Marcador de pie de página 3">
            <a:extLst>
              <a:ext uri="{FF2B5EF4-FFF2-40B4-BE49-F238E27FC236}">
                <a16:creationId xmlns:a16="http://schemas.microsoft.com/office/drawing/2014/main" id="{DA25993F-5C65-4365-8741-C8152246CCE6}"/>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4CD82556-1669-4655-993A-7BD54EC67A7C}"/>
              </a:ext>
            </a:extLst>
          </p:cNvPr>
          <p:cNvSpPr>
            <a:spLocks noGrp="1"/>
          </p:cNvSpPr>
          <p:nvPr>
            <p:ph type="sldNum" sz="quarter" idx="12"/>
          </p:nvPr>
        </p:nvSpPr>
        <p:spPr/>
        <p:txBody>
          <a:bodyPr/>
          <a:lstStyle/>
          <a:p>
            <a:fld id="{AB374CF9-082A-4778-BD89-06DF33263D44}" type="slidenum">
              <a:rPr lang="en-US" smtClean="0"/>
              <a:t>‹Nº›</a:t>
            </a:fld>
            <a:endParaRPr lang="en-US"/>
          </a:p>
        </p:txBody>
      </p:sp>
    </p:spTree>
    <p:extLst>
      <p:ext uri="{BB962C8B-B14F-4D97-AF65-F5344CB8AC3E}">
        <p14:creationId xmlns:p14="http://schemas.microsoft.com/office/powerpoint/2010/main" val="32938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22913DB-98E5-4BE1-8D94-4096ECF5B5E4}"/>
              </a:ext>
            </a:extLst>
          </p:cNvPr>
          <p:cNvSpPr>
            <a:spLocks noGrp="1"/>
          </p:cNvSpPr>
          <p:nvPr>
            <p:ph type="dt" sz="half" idx="10"/>
          </p:nvPr>
        </p:nvSpPr>
        <p:spPr/>
        <p:txBody>
          <a:bodyPr/>
          <a:lstStyle/>
          <a:p>
            <a:fld id="{8F1877E4-FBEF-40C9-97B2-DBE8E7390112}" type="datetimeFigureOut">
              <a:rPr lang="en-US" smtClean="0"/>
              <a:t>11/22/2021</a:t>
            </a:fld>
            <a:endParaRPr lang="en-US"/>
          </a:p>
        </p:txBody>
      </p:sp>
      <p:sp>
        <p:nvSpPr>
          <p:cNvPr id="3" name="Marcador de pie de página 2">
            <a:extLst>
              <a:ext uri="{FF2B5EF4-FFF2-40B4-BE49-F238E27FC236}">
                <a16:creationId xmlns:a16="http://schemas.microsoft.com/office/drawing/2014/main" id="{A279C454-02CE-4C6A-9E25-47A6EBEF81AF}"/>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D8892F64-7112-4802-BE29-C84D8A94FB6B}"/>
              </a:ext>
            </a:extLst>
          </p:cNvPr>
          <p:cNvSpPr>
            <a:spLocks noGrp="1"/>
          </p:cNvSpPr>
          <p:nvPr>
            <p:ph type="sldNum" sz="quarter" idx="12"/>
          </p:nvPr>
        </p:nvSpPr>
        <p:spPr/>
        <p:txBody>
          <a:bodyPr/>
          <a:lstStyle/>
          <a:p>
            <a:fld id="{AB374CF9-082A-4778-BD89-06DF33263D44}" type="slidenum">
              <a:rPr lang="en-US" smtClean="0"/>
              <a:t>‹Nº›</a:t>
            </a:fld>
            <a:endParaRPr lang="en-US"/>
          </a:p>
        </p:txBody>
      </p:sp>
    </p:spTree>
    <p:extLst>
      <p:ext uri="{BB962C8B-B14F-4D97-AF65-F5344CB8AC3E}">
        <p14:creationId xmlns:p14="http://schemas.microsoft.com/office/powerpoint/2010/main" val="26418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ADEA34-6DCF-461E-A2A5-B2C084530A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AF8AEDAA-1611-46B8-AD7A-6CAFB3FED0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B1EBE3E0-8C39-42F6-8985-339047F0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6E2AC30-FC55-4611-B9E3-06A160248B95}"/>
              </a:ext>
            </a:extLst>
          </p:cNvPr>
          <p:cNvSpPr>
            <a:spLocks noGrp="1"/>
          </p:cNvSpPr>
          <p:nvPr>
            <p:ph type="dt" sz="half" idx="10"/>
          </p:nvPr>
        </p:nvSpPr>
        <p:spPr/>
        <p:txBody>
          <a:bodyPr/>
          <a:lstStyle/>
          <a:p>
            <a:fld id="{8F1877E4-FBEF-40C9-97B2-DBE8E7390112}" type="datetimeFigureOut">
              <a:rPr lang="en-US" smtClean="0"/>
              <a:t>11/22/2021</a:t>
            </a:fld>
            <a:endParaRPr lang="en-US"/>
          </a:p>
        </p:txBody>
      </p:sp>
      <p:sp>
        <p:nvSpPr>
          <p:cNvPr id="6" name="Marcador de pie de página 5">
            <a:extLst>
              <a:ext uri="{FF2B5EF4-FFF2-40B4-BE49-F238E27FC236}">
                <a16:creationId xmlns:a16="http://schemas.microsoft.com/office/drawing/2014/main" id="{C2C3AFC9-0D39-4560-A49E-E562B9CEB5F2}"/>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1CF7EBA4-A4EC-45C9-A4F2-E0DC3F54677A}"/>
              </a:ext>
            </a:extLst>
          </p:cNvPr>
          <p:cNvSpPr>
            <a:spLocks noGrp="1"/>
          </p:cNvSpPr>
          <p:nvPr>
            <p:ph type="sldNum" sz="quarter" idx="12"/>
          </p:nvPr>
        </p:nvSpPr>
        <p:spPr/>
        <p:txBody>
          <a:bodyPr/>
          <a:lstStyle/>
          <a:p>
            <a:fld id="{AB374CF9-082A-4778-BD89-06DF33263D44}" type="slidenum">
              <a:rPr lang="en-US" smtClean="0"/>
              <a:t>‹Nº›</a:t>
            </a:fld>
            <a:endParaRPr lang="en-US"/>
          </a:p>
        </p:txBody>
      </p:sp>
    </p:spTree>
    <p:extLst>
      <p:ext uri="{BB962C8B-B14F-4D97-AF65-F5344CB8AC3E}">
        <p14:creationId xmlns:p14="http://schemas.microsoft.com/office/powerpoint/2010/main" val="3953522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E7DFB-1FE1-4137-B61F-9DFD2D4C301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2962F6A2-5622-4BFA-980A-27EBCFD150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CFB94E16-4A8B-4964-B8F4-62B9A4097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98E8E4-2829-42C5-8D09-5C1BF7012CEE}"/>
              </a:ext>
            </a:extLst>
          </p:cNvPr>
          <p:cNvSpPr>
            <a:spLocks noGrp="1"/>
          </p:cNvSpPr>
          <p:nvPr>
            <p:ph type="dt" sz="half" idx="10"/>
          </p:nvPr>
        </p:nvSpPr>
        <p:spPr/>
        <p:txBody>
          <a:bodyPr/>
          <a:lstStyle/>
          <a:p>
            <a:fld id="{8F1877E4-FBEF-40C9-97B2-DBE8E7390112}" type="datetimeFigureOut">
              <a:rPr lang="en-US" smtClean="0"/>
              <a:t>11/22/2021</a:t>
            </a:fld>
            <a:endParaRPr lang="en-US"/>
          </a:p>
        </p:txBody>
      </p:sp>
      <p:sp>
        <p:nvSpPr>
          <p:cNvPr id="6" name="Marcador de pie de página 5">
            <a:extLst>
              <a:ext uri="{FF2B5EF4-FFF2-40B4-BE49-F238E27FC236}">
                <a16:creationId xmlns:a16="http://schemas.microsoft.com/office/drawing/2014/main" id="{8DB05F65-BAAD-48BD-96A6-1F44A61A4000}"/>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F01FC373-165E-4A28-98B1-34636C13DD5D}"/>
              </a:ext>
            </a:extLst>
          </p:cNvPr>
          <p:cNvSpPr>
            <a:spLocks noGrp="1"/>
          </p:cNvSpPr>
          <p:nvPr>
            <p:ph type="sldNum" sz="quarter" idx="12"/>
          </p:nvPr>
        </p:nvSpPr>
        <p:spPr/>
        <p:txBody>
          <a:bodyPr/>
          <a:lstStyle/>
          <a:p>
            <a:fld id="{AB374CF9-082A-4778-BD89-06DF33263D44}" type="slidenum">
              <a:rPr lang="en-US" smtClean="0"/>
              <a:t>‹Nº›</a:t>
            </a:fld>
            <a:endParaRPr lang="en-US"/>
          </a:p>
        </p:txBody>
      </p:sp>
    </p:spTree>
    <p:extLst>
      <p:ext uri="{BB962C8B-B14F-4D97-AF65-F5344CB8AC3E}">
        <p14:creationId xmlns:p14="http://schemas.microsoft.com/office/powerpoint/2010/main" val="310702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9240843-B692-4D26-B478-14931786E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96204AEC-3F87-4282-AFD8-F3698B229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3452EAC3-8385-4022-BA38-92CF0F4402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877E4-FBEF-40C9-97B2-DBE8E7390112}" type="datetimeFigureOut">
              <a:rPr lang="en-US" smtClean="0"/>
              <a:t>11/22/2021</a:t>
            </a:fld>
            <a:endParaRPr lang="en-US"/>
          </a:p>
        </p:txBody>
      </p:sp>
      <p:sp>
        <p:nvSpPr>
          <p:cNvPr id="5" name="Marcador de pie de página 4">
            <a:extLst>
              <a:ext uri="{FF2B5EF4-FFF2-40B4-BE49-F238E27FC236}">
                <a16:creationId xmlns:a16="http://schemas.microsoft.com/office/drawing/2014/main" id="{B3DA41AB-44B7-472E-A1C0-3984F5178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164435B9-869F-4706-983B-F6ADE19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74CF9-082A-4778-BD89-06DF33263D44}" type="slidenum">
              <a:rPr lang="en-US" smtClean="0"/>
              <a:t>‹Nº›</a:t>
            </a:fld>
            <a:endParaRPr lang="en-US"/>
          </a:p>
        </p:txBody>
      </p:sp>
    </p:spTree>
    <p:extLst>
      <p:ext uri="{BB962C8B-B14F-4D97-AF65-F5344CB8AC3E}">
        <p14:creationId xmlns:p14="http://schemas.microsoft.com/office/powerpoint/2010/main" val="4016205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BBB420-1952-429A-B512-EEBE8158939D}"/>
              </a:ext>
            </a:extLst>
          </p:cNvPr>
          <p:cNvPicPr>
            <a:picLocks noChangeAspect="1"/>
          </p:cNvPicPr>
          <p:nvPr/>
        </p:nvPicPr>
        <p:blipFill rotWithShape="1">
          <a:blip r:embed="rId2"/>
          <a:srcRect l="571" t="13623" r="1359" b="59855"/>
          <a:stretch/>
        </p:blipFill>
        <p:spPr>
          <a:xfrm>
            <a:off x="-1" y="0"/>
            <a:ext cx="12218121" cy="1858617"/>
          </a:xfrm>
          <a:prstGeom prst="rect">
            <a:avLst/>
          </a:prstGeom>
        </p:spPr>
      </p:pic>
      <p:sp>
        <p:nvSpPr>
          <p:cNvPr id="4" name="CuadroTexto 3">
            <a:extLst>
              <a:ext uri="{FF2B5EF4-FFF2-40B4-BE49-F238E27FC236}">
                <a16:creationId xmlns:a16="http://schemas.microsoft.com/office/drawing/2014/main" id="{7F7E2C6C-6FFC-4DB3-ADFF-A49F7B5D5C30}"/>
              </a:ext>
            </a:extLst>
          </p:cNvPr>
          <p:cNvSpPr txBox="1"/>
          <p:nvPr/>
        </p:nvSpPr>
        <p:spPr>
          <a:xfrm>
            <a:off x="0" y="2551837"/>
            <a:ext cx="12218120" cy="1754326"/>
          </a:xfrm>
          <a:prstGeom prst="rect">
            <a:avLst/>
          </a:prstGeom>
          <a:noFill/>
          <a:ln>
            <a:solidFill>
              <a:schemeClr val="tx1"/>
            </a:solidFill>
          </a:ln>
        </p:spPr>
        <p:txBody>
          <a:bodyPr wrap="square" rtlCol="0">
            <a:spAutoFit/>
          </a:bodyPr>
          <a:lstStyle/>
          <a:p>
            <a:pPr algn="r"/>
            <a:r>
              <a:rPr lang="es-ES" sz="3000" b="1" i="0" spc="300" dirty="0">
                <a:effectLst/>
                <a:latin typeface="Arial Black" panose="020B0A04020102020204" pitchFamily="34" charset="0"/>
                <a:cs typeface="Arial" panose="020B0604020202020204" pitchFamily="34" charset="0"/>
              </a:rPr>
              <a:t>ENSEÑANZA VIRTUAL DE LA INVESTIGACIÓN EDUCATIVA: CARRERA DE EDUCACIÓN INICIAL, UNIVERSIDAD NACIONAL DE EDUCACIÓN</a:t>
            </a:r>
          </a:p>
          <a:p>
            <a:endParaRPr lang="en-US" dirty="0"/>
          </a:p>
        </p:txBody>
      </p:sp>
      <p:sp>
        <p:nvSpPr>
          <p:cNvPr id="5" name="CuadroTexto 4">
            <a:extLst>
              <a:ext uri="{FF2B5EF4-FFF2-40B4-BE49-F238E27FC236}">
                <a16:creationId xmlns:a16="http://schemas.microsoft.com/office/drawing/2014/main" id="{7A7F3BFF-4687-4A63-A26F-C2E585CD0BD9}"/>
              </a:ext>
            </a:extLst>
          </p:cNvPr>
          <p:cNvSpPr txBox="1"/>
          <p:nvPr/>
        </p:nvSpPr>
        <p:spPr>
          <a:xfrm>
            <a:off x="2633870" y="5377069"/>
            <a:ext cx="9558130" cy="1384995"/>
          </a:xfrm>
          <a:prstGeom prst="rect">
            <a:avLst/>
          </a:prstGeom>
          <a:noFill/>
        </p:spPr>
        <p:txBody>
          <a:bodyPr wrap="square" rtlCol="0">
            <a:spAutoFit/>
          </a:bodyPr>
          <a:lstStyle/>
          <a:p>
            <a:pPr algn="r"/>
            <a:r>
              <a:rPr lang="es-EC" sz="2800" spc="300" dirty="0">
                <a:latin typeface="Arial" panose="020B0604020202020204" pitchFamily="34" charset="0"/>
                <a:cs typeface="Arial" panose="020B0604020202020204" pitchFamily="34" charset="0"/>
              </a:rPr>
              <a:t>Autora: </a:t>
            </a:r>
            <a:r>
              <a:rPr lang="es-EC" sz="2800" b="1" spc="300" dirty="0">
                <a:latin typeface="Arial" panose="020B0604020202020204" pitchFamily="34" charset="0"/>
                <a:cs typeface="Arial" panose="020B0604020202020204" pitchFamily="34" charset="0"/>
              </a:rPr>
              <a:t>Liliana de la Caridad Molerio Rosa</a:t>
            </a:r>
          </a:p>
          <a:p>
            <a:pPr algn="r"/>
            <a:r>
              <a:rPr lang="es-EC" sz="2800" spc="300" dirty="0">
                <a:latin typeface="Arial" panose="020B0604020202020204" pitchFamily="34" charset="0"/>
                <a:cs typeface="Arial" panose="020B0604020202020204" pitchFamily="34" charset="0"/>
              </a:rPr>
              <a:t>Universidad Nacional de Educación </a:t>
            </a:r>
          </a:p>
          <a:p>
            <a:pPr algn="r"/>
            <a:r>
              <a:rPr lang="es-EC" sz="2800" spc="300" dirty="0">
                <a:latin typeface="Arial" panose="020B0604020202020204" pitchFamily="34" charset="0"/>
                <a:cs typeface="Arial" panose="020B0604020202020204" pitchFamily="34" charset="0"/>
              </a:rPr>
              <a:t>noviembre 2021</a:t>
            </a:r>
            <a:endParaRPr lang="en-US" sz="2800"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59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94581-FB4F-4398-9C10-FB7E27463448}"/>
              </a:ext>
            </a:extLst>
          </p:cNvPr>
          <p:cNvPicPr>
            <a:picLocks noChangeAspect="1"/>
          </p:cNvPicPr>
          <p:nvPr/>
        </p:nvPicPr>
        <p:blipFill rotWithShape="1">
          <a:blip r:embed="rId2"/>
          <a:srcRect l="571" t="13623" r="1359" b="59855"/>
          <a:stretch/>
        </p:blipFill>
        <p:spPr>
          <a:xfrm>
            <a:off x="-1" y="0"/>
            <a:ext cx="12218121" cy="1858617"/>
          </a:xfrm>
          <a:prstGeom prst="rect">
            <a:avLst/>
          </a:prstGeom>
        </p:spPr>
      </p:pic>
      <p:sp>
        <p:nvSpPr>
          <p:cNvPr id="4" name="Título 1">
            <a:extLst>
              <a:ext uri="{FF2B5EF4-FFF2-40B4-BE49-F238E27FC236}">
                <a16:creationId xmlns:a16="http://schemas.microsoft.com/office/drawing/2014/main" id="{79687439-6B7F-4BF9-A552-793E3BA334B7}"/>
              </a:ext>
            </a:extLst>
          </p:cNvPr>
          <p:cNvSpPr txBox="1">
            <a:spLocks/>
          </p:cNvSpPr>
          <p:nvPr/>
        </p:nvSpPr>
        <p:spPr>
          <a:xfrm>
            <a:off x="403528" y="1838738"/>
            <a:ext cx="11384943" cy="49198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es-ES_tradnl" altLang="es-EC" sz="3200" b="1" dirty="0">
                <a:effectLst>
                  <a:outerShdw blurRad="38100" dist="38100" dir="2700000" algn="tl">
                    <a:srgbClr val="C0C0C0"/>
                  </a:outerShdw>
                </a:effectLst>
                <a:latin typeface="Roboto" pitchFamily="2" charset="0"/>
                <a:ea typeface="Roboto" pitchFamily="2" charset="0"/>
              </a:rPr>
              <a:t>3. Resultados</a:t>
            </a:r>
            <a:br>
              <a:rPr lang="es-ES_tradnl" altLang="es-EC" sz="2400" b="1" i="1" dirty="0">
                <a:effectLst>
                  <a:outerShdw blurRad="38100" dist="38100" dir="2700000" algn="tl">
                    <a:srgbClr val="C0C0C0"/>
                  </a:outerShdw>
                </a:effectLst>
                <a:latin typeface="Roboto" pitchFamily="2" charset="0"/>
                <a:ea typeface="Roboto" pitchFamily="2" charset="0"/>
              </a:rPr>
            </a:br>
            <a:endParaRPr lang="es-ES_tradnl" altLang="es-EC" sz="2400" b="1" i="1" dirty="0">
              <a:effectLst>
                <a:outerShdw blurRad="38100" dist="38100" dir="2700000" algn="tl">
                  <a:srgbClr val="C0C0C0"/>
                </a:outerShdw>
              </a:effectLst>
              <a:latin typeface="Roboto" pitchFamily="2" charset="0"/>
              <a:ea typeface="Roboto" pitchFamily="2" charset="0"/>
            </a:endParaRPr>
          </a:p>
        </p:txBody>
      </p:sp>
      <p:sp>
        <p:nvSpPr>
          <p:cNvPr id="6" name="Marcador de contenido 2">
            <a:extLst>
              <a:ext uri="{FF2B5EF4-FFF2-40B4-BE49-F238E27FC236}">
                <a16:creationId xmlns:a16="http://schemas.microsoft.com/office/drawing/2014/main" id="{CDDD6CDF-DB1D-43A5-AAA4-150415D15461}"/>
              </a:ext>
            </a:extLst>
          </p:cNvPr>
          <p:cNvSpPr txBox="1">
            <a:spLocks/>
          </p:cNvSpPr>
          <p:nvPr/>
        </p:nvSpPr>
        <p:spPr>
          <a:xfrm>
            <a:off x="190831" y="2576224"/>
            <a:ext cx="11597640" cy="48463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800"/>
              </a:spcAft>
              <a:buFont typeface="Arial" panose="020B0604020202020204" pitchFamily="34" charset="0"/>
              <a:buNone/>
            </a:pPr>
            <a:r>
              <a:rPr lang="es-ES" sz="2200" dirty="0">
                <a:latin typeface="Roboto" panose="02000000000000000000" pitchFamily="2" charset="0"/>
                <a:ea typeface="Roboto" panose="02000000000000000000" pitchFamily="2" charset="0"/>
                <a:cs typeface="Times New Roman" panose="02020603050405020304" pitchFamily="18" charset="0"/>
              </a:rPr>
              <a:t>Con la implementación de la modalidad e-learning en la asignatura de Investigación Educativa se logró que los </a:t>
            </a:r>
            <a:r>
              <a:rPr lang="es-ES" sz="2200" b="1" dirty="0">
                <a:latin typeface="Roboto" panose="02000000000000000000" pitchFamily="2" charset="0"/>
                <a:ea typeface="Roboto" panose="02000000000000000000" pitchFamily="2" charset="0"/>
                <a:cs typeface="Times New Roman" panose="02020603050405020304" pitchFamily="18" charset="0"/>
              </a:rPr>
              <a:t>estudiantes</a:t>
            </a:r>
            <a:r>
              <a:rPr lang="es-ES" sz="2200" dirty="0">
                <a:latin typeface="Roboto" panose="02000000000000000000" pitchFamily="2" charset="0"/>
                <a:ea typeface="Roboto" panose="02000000000000000000" pitchFamily="2" charset="0"/>
                <a:cs typeface="Times New Roman" panose="02020603050405020304" pitchFamily="18" charset="0"/>
              </a:rPr>
              <a:t>: </a:t>
            </a:r>
          </a:p>
          <a:p>
            <a:pPr algn="just">
              <a:lnSpc>
                <a:spcPct val="100000"/>
              </a:lnSpc>
              <a:spcAft>
                <a:spcPts val="800"/>
              </a:spcAft>
              <a:buFont typeface="Wingdings" panose="05000000000000000000" pitchFamily="2" charset="2"/>
              <a:buChar char="§"/>
            </a:pPr>
            <a:r>
              <a:rPr lang="es-ES" sz="2200" dirty="0">
                <a:latin typeface="Roboto" panose="02000000000000000000" pitchFamily="2" charset="0"/>
                <a:ea typeface="Roboto" panose="02000000000000000000" pitchFamily="2" charset="0"/>
                <a:cs typeface="Times New Roman" panose="02020603050405020304" pitchFamily="18" charset="0"/>
              </a:rPr>
              <a:t>Fundamentaran e implementaran el diseño, ejecución y validación del plan de investigación. </a:t>
            </a:r>
          </a:p>
          <a:p>
            <a:pPr algn="just">
              <a:lnSpc>
                <a:spcPct val="100000"/>
              </a:lnSpc>
              <a:spcAft>
                <a:spcPts val="800"/>
              </a:spcAft>
              <a:buFont typeface="Wingdings" panose="05000000000000000000" pitchFamily="2" charset="2"/>
              <a:buChar char="§"/>
            </a:pPr>
            <a:r>
              <a:rPr lang="es-ES" sz="2200" dirty="0">
                <a:latin typeface="Roboto" panose="02000000000000000000" pitchFamily="2" charset="0"/>
                <a:ea typeface="Roboto" panose="02000000000000000000" pitchFamily="2" charset="0"/>
                <a:cs typeface="Times New Roman" panose="02020603050405020304" pitchFamily="18" charset="0"/>
              </a:rPr>
              <a:t>Aplicaran herramientas tecnológicas en función de la investigación que les permitió recopilar, organizar y validar la información obtenida.</a:t>
            </a:r>
          </a:p>
          <a:p>
            <a:pPr algn="just">
              <a:lnSpc>
                <a:spcPct val="100000"/>
              </a:lnSpc>
              <a:spcAft>
                <a:spcPts val="800"/>
              </a:spcAft>
              <a:buFont typeface="Wingdings" panose="05000000000000000000" pitchFamily="2" charset="2"/>
              <a:buChar char="§"/>
            </a:pPr>
            <a:r>
              <a:rPr lang="es-ES" sz="2200" dirty="0">
                <a:latin typeface="Roboto" panose="02000000000000000000" pitchFamily="2" charset="0"/>
                <a:ea typeface="Roboto" panose="02000000000000000000" pitchFamily="2" charset="0"/>
                <a:cs typeface="Times New Roman" panose="02020603050405020304" pitchFamily="18" charset="0"/>
              </a:rPr>
              <a:t>El crecimiento profesional de los estudiantes en la adecuada estructura y componentes que vitalizan el informe de investigación, así como, en los recursos discursivos empleados en la presentación de resultados y las adecuadas estrategias y canales de difusión del informe académico empleadas mediante la modalidad virtual.</a:t>
            </a:r>
          </a:p>
        </p:txBody>
      </p:sp>
    </p:spTree>
    <p:extLst>
      <p:ext uri="{BB962C8B-B14F-4D97-AF65-F5344CB8AC3E}">
        <p14:creationId xmlns:p14="http://schemas.microsoft.com/office/powerpoint/2010/main" val="247920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94581-FB4F-4398-9C10-FB7E27463448}"/>
              </a:ext>
            </a:extLst>
          </p:cNvPr>
          <p:cNvPicPr>
            <a:picLocks noChangeAspect="1"/>
          </p:cNvPicPr>
          <p:nvPr/>
        </p:nvPicPr>
        <p:blipFill rotWithShape="1">
          <a:blip r:embed="rId2"/>
          <a:srcRect l="571" t="13623" r="1359" b="59855"/>
          <a:stretch/>
        </p:blipFill>
        <p:spPr>
          <a:xfrm>
            <a:off x="-1" y="0"/>
            <a:ext cx="12218121" cy="1858617"/>
          </a:xfrm>
          <a:prstGeom prst="rect">
            <a:avLst/>
          </a:prstGeom>
        </p:spPr>
      </p:pic>
      <p:sp>
        <p:nvSpPr>
          <p:cNvPr id="4" name="Título 1">
            <a:extLst>
              <a:ext uri="{FF2B5EF4-FFF2-40B4-BE49-F238E27FC236}">
                <a16:creationId xmlns:a16="http://schemas.microsoft.com/office/drawing/2014/main" id="{79687439-6B7F-4BF9-A552-793E3BA334B7}"/>
              </a:ext>
            </a:extLst>
          </p:cNvPr>
          <p:cNvSpPr txBox="1">
            <a:spLocks/>
          </p:cNvSpPr>
          <p:nvPr/>
        </p:nvSpPr>
        <p:spPr>
          <a:xfrm>
            <a:off x="403528" y="1838738"/>
            <a:ext cx="11384943" cy="49198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es-ES_tradnl" altLang="es-EC" sz="3200" b="1" dirty="0">
                <a:effectLst>
                  <a:outerShdw blurRad="38100" dist="38100" dir="2700000" algn="tl">
                    <a:srgbClr val="C0C0C0"/>
                  </a:outerShdw>
                </a:effectLst>
                <a:latin typeface="Roboto" pitchFamily="2" charset="0"/>
                <a:ea typeface="Roboto" pitchFamily="2" charset="0"/>
              </a:rPr>
              <a:t>3. Resultados</a:t>
            </a:r>
            <a:br>
              <a:rPr lang="es-ES_tradnl" altLang="es-EC" sz="2400" b="1" i="1" dirty="0">
                <a:effectLst>
                  <a:outerShdw blurRad="38100" dist="38100" dir="2700000" algn="tl">
                    <a:srgbClr val="C0C0C0"/>
                  </a:outerShdw>
                </a:effectLst>
                <a:latin typeface="Roboto" pitchFamily="2" charset="0"/>
                <a:ea typeface="Roboto" pitchFamily="2" charset="0"/>
              </a:rPr>
            </a:br>
            <a:endParaRPr lang="es-ES_tradnl" altLang="es-EC" sz="2400" b="1" i="1" dirty="0">
              <a:effectLst>
                <a:outerShdw blurRad="38100" dist="38100" dir="2700000" algn="tl">
                  <a:srgbClr val="C0C0C0"/>
                </a:outerShdw>
              </a:effectLst>
              <a:latin typeface="Roboto" pitchFamily="2" charset="0"/>
              <a:ea typeface="Roboto" pitchFamily="2" charset="0"/>
            </a:endParaRPr>
          </a:p>
        </p:txBody>
      </p:sp>
      <p:sp>
        <p:nvSpPr>
          <p:cNvPr id="5" name="Marcador de contenido 2">
            <a:extLst>
              <a:ext uri="{FF2B5EF4-FFF2-40B4-BE49-F238E27FC236}">
                <a16:creationId xmlns:a16="http://schemas.microsoft.com/office/drawing/2014/main" id="{55E12C18-EB62-44AD-A96B-6F1C082E5D39}"/>
              </a:ext>
            </a:extLst>
          </p:cNvPr>
          <p:cNvSpPr txBox="1">
            <a:spLocks/>
          </p:cNvSpPr>
          <p:nvPr/>
        </p:nvSpPr>
        <p:spPr>
          <a:xfrm>
            <a:off x="297179" y="2276856"/>
            <a:ext cx="11597640" cy="48463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800"/>
              </a:spcAft>
              <a:buFont typeface="Arial" panose="020B0604020202020204" pitchFamily="34" charset="0"/>
              <a:buNone/>
            </a:pPr>
            <a:r>
              <a:rPr lang="es-ES" sz="2400" dirty="0">
                <a:latin typeface="Roboto" panose="02000000000000000000" pitchFamily="2" charset="0"/>
                <a:ea typeface="Roboto" panose="02000000000000000000" pitchFamily="2" charset="0"/>
                <a:cs typeface="Times New Roman" panose="02020603050405020304" pitchFamily="18" charset="0"/>
              </a:rPr>
              <a:t>Otro instrumento que avala la efectividad de la experiencia de aprendizaje mediante la modalidad e-learning en la asignatura de investigación son los productos del proceso pedagógico: </a:t>
            </a:r>
          </a:p>
          <a:p>
            <a:pPr marL="0" indent="0" algn="just">
              <a:lnSpc>
                <a:spcPct val="100000"/>
              </a:lnSpc>
              <a:spcAft>
                <a:spcPts val="800"/>
              </a:spcAft>
              <a:buFont typeface="Arial" panose="020B0604020202020204" pitchFamily="34" charset="0"/>
              <a:buNone/>
            </a:pPr>
            <a:r>
              <a:rPr lang="es-ES" sz="2400" dirty="0">
                <a:latin typeface="Roboto" panose="02000000000000000000" pitchFamily="2" charset="0"/>
                <a:ea typeface="Roboto" panose="02000000000000000000" pitchFamily="2" charset="0"/>
                <a:cs typeface="Times New Roman" panose="02020603050405020304" pitchFamily="18" charset="0"/>
              </a:rPr>
              <a:t>En el acta de calificación que genera el sistema del EVA, se puede evidenciar que de una matrícula de 25 estudiantes del curso, los 25 para un 100 % de efectividad obtuvieron promedio de calificaciones por encima de 9 puntos en el examen Interciclo.</a:t>
            </a:r>
          </a:p>
          <a:p>
            <a:pPr marL="0" indent="0" algn="just">
              <a:lnSpc>
                <a:spcPct val="100000"/>
              </a:lnSpc>
              <a:spcAft>
                <a:spcPts val="800"/>
              </a:spcAft>
              <a:buFont typeface="Arial" panose="020B0604020202020204" pitchFamily="34" charset="0"/>
              <a:buNone/>
            </a:pPr>
            <a:r>
              <a:rPr lang="es-ES" sz="2400" dirty="0">
                <a:latin typeface="Roboto" panose="02000000000000000000" pitchFamily="2" charset="0"/>
                <a:ea typeface="Roboto" panose="02000000000000000000" pitchFamily="2" charset="0"/>
                <a:cs typeface="Times New Roman" panose="02020603050405020304" pitchFamily="18" charset="0"/>
              </a:rPr>
              <a:t>En la calificación final al sumar los promedios obtenidos en las evaluaciones del curso se corroboró que 11 estudiantes, para un 44 %, obtuvieron calificaciones por encima de 9.5 puntos, elementos que revelan el alto nivel de calidad educativa alcanzado en la asignatura.</a:t>
            </a:r>
            <a:endParaRPr lang="en-US" sz="2400" dirty="0">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25988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94581-FB4F-4398-9C10-FB7E27463448}"/>
              </a:ext>
            </a:extLst>
          </p:cNvPr>
          <p:cNvPicPr>
            <a:picLocks noChangeAspect="1"/>
          </p:cNvPicPr>
          <p:nvPr/>
        </p:nvPicPr>
        <p:blipFill rotWithShape="1">
          <a:blip r:embed="rId2"/>
          <a:srcRect l="571" t="13623" r="1359" b="59855"/>
          <a:stretch/>
        </p:blipFill>
        <p:spPr>
          <a:xfrm>
            <a:off x="-1" y="0"/>
            <a:ext cx="12218121" cy="1858617"/>
          </a:xfrm>
          <a:prstGeom prst="rect">
            <a:avLst/>
          </a:prstGeom>
        </p:spPr>
      </p:pic>
      <p:sp>
        <p:nvSpPr>
          <p:cNvPr id="4" name="Título 1">
            <a:extLst>
              <a:ext uri="{FF2B5EF4-FFF2-40B4-BE49-F238E27FC236}">
                <a16:creationId xmlns:a16="http://schemas.microsoft.com/office/drawing/2014/main" id="{79687439-6B7F-4BF9-A552-793E3BA334B7}"/>
              </a:ext>
            </a:extLst>
          </p:cNvPr>
          <p:cNvSpPr txBox="1">
            <a:spLocks/>
          </p:cNvSpPr>
          <p:nvPr/>
        </p:nvSpPr>
        <p:spPr>
          <a:xfrm>
            <a:off x="403528" y="1838738"/>
            <a:ext cx="11384943" cy="49198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es-ES_tradnl" altLang="es-EC" sz="3200" b="1" dirty="0">
                <a:effectLst>
                  <a:outerShdw blurRad="38100" dist="38100" dir="2700000" algn="tl">
                    <a:srgbClr val="C0C0C0"/>
                  </a:outerShdw>
                </a:effectLst>
                <a:latin typeface="Roboto" pitchFamily="2" charset="0"/>
                <a:ea typeface="Roboto" pitchFamily="2" charset="0"/>
              </a:rPr>
              <a:t>3. Resultados</a:t>
            </a:r>
            <a:br>
              <a:rPr lang="es-ES_tradnl" altLang="es-EC" sz="2400" b="1" i="1" dirty="0">
                <a:effectLst>
                  <a:outerShdw blurRad="38100" dist="38100" dir="2700000" algn="tl">
                    <a:srgbClr val="C0C0C0"/>
                  </a:outerShdw>
                </a:effectLst>
                <a:latin typeface="Roboto" pitchFamily="2" charset="0"/>
                <a:ea typeface="Roboto" pitchFamily="2" charset="0"/>
              </a:rPr>
            </a:br>
            <a:endParaRPr lang="es-ES_tradnl" altLang="es-EC" sz="2400" b="1" i="1" dirty="0">
              <a:effectLst>
                <a:outerShdw blurRad="38100" dist="38100" dir="2700000" algn="tl">
                  <a:srgbClr val="C0C0C0"/>
                </a:outerShdw>
              </a:effectLst>
              <a:latin typeface="Roboto" pitchFamily="2" charset="0"/>
              <a:ea typeface="Roboto" pitchFamily="2" charset="0"/>
            </a:endParaRPr>
          </a:p>
        </p:txBody>
      </p:sp>
      <p:sp>
        <p:nvSpPr>
          <p:cNvPr id="6" name="Marcador de contenido 2">
            <a:extLst>
              <a:ext uri="{FF2B5EF4-FFF2-40B4-BE49-F238E27FC236}">
                <a16:creationId xmlns:a16="http://schemas.microsoft.com/office/drawing/2014/main" id="{0FB795A4-6F29-485D-9930-56644F5EAE3D}"/>
              </a:ext>
            </a:extLst>
          </p:cNvPr>
          <p:cNvSpPr txBox="1">
            <a:spLocks/>
          </p:cNvSpPr>
          <p:nvPr/>
        </p:nvSpPr>
        <p:spPr>
          <a:xfrm>
            <a:off x="297179" y="2416004"/>
            <a:ext cx="11597640" cy="48463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800"/>
              </a:spcAft>
              <a:buFont typeface="Arial" panose="020B0604020202020204" pitchFamily="34" charset="0"/>
              <a:buNone/>
            </a:pPr>
            <a:r>
              <a:rPr lang="es-ES" sz="2700" dirty="0">
                <a:latin typeface="Roboto" panose="02000000000000000000" pitchFamily="2" charset="0"/>
                <a:ea typeface="Roboto" panose="02000000000000000000" pitchFamily="2" charset="0"/>
              </a:rPr>
              <a:t>Se aplicó un </a:t>
            </a:r>
            <a:r>
              <a:rPr lang="es-ES" sz="2700" b="1" dirty="0">
                <a:solidFill>
                  <a:srgbClr val="FF0000"/>
                </a:solidFill>
                <a:latin typeface="Roboto" panose="02000000000000000000" pitchFamily="2" charset="0"/>
                <a:ea typeface="Roboto" panose="02000000000000000000" pitchFamily="2" charset="0"/>
              </a:rPr>
              <a:t>cuestionario</a:t>
            </a:r>
            <a:r>
              <a:rPr lang="es-ES" sz="2700" dirty="0">
                <a:latin typeface="Roboto" panose="02000000000000000000" pitchFamily="2" charset="0"/>
                <a:ea typeface="Roboto" panose="02000000000000000000" pitchFamily="2" charset="0"/>
              </a:rPr>
              <a:t> a los estudiantes mediante la herramienta </a:t>
            </a:r>
            <a:r>
              <a:rPr lang="es-ES" sz="2700" i="1" dirty="0" err="1">
                <a:latin typeface="Roboto" panose="02000000000000000000" pitchFamily="2" charset="0"/>
                <a:ea typeface="Roboto" panose="02000000000000000000" pitchFamily="2" charset="0"/>
              </a:rPr>
              <a:t>GoogleForm</a:t>
            </a:r>
            <a:r>
              <a:rPr lang="es-ES" sz="2700" dirty="0">
                <a:latin typeface="Roboto" panose="02000000000000000000" pitchFamily="2" charset="0"/>
                <a:ea typeface="Roboto" panose="02000000000000000000" pitchFamily="2" charset="0"/>
              </a:rPr>
              <a:t> para evaluar la </a:t>
            </a:r>
            <a:r>
              <a:rPr lang="es-ES" sz="2700" b="1" dirty="0">
                <a:latin typeface="Roboto" panose="02000000000000000000" pitchFamily="2" charset="0"/>
                <a:ea typeface="Roboto" panose="02000000000000000000" pitchFamily="2" charset="0"/>
              </a:rPr>
              <a:t>efectividad de las estrategias didácticas en la modalidad virtual y su contribución a los resultados obtenidos por los estudiantes en el Trabajo de Integración Curricular:</a:t>
            </a:r>
          </a:p>
          <a:p>
            <a:pPr marL="0" indent="0" algn="just">
              <a:lnSpc>
                <a:spcPct val="100000"/>
              </a:lnSpc>
              <a:spcAft>
                <a:spcPts val="800"/>
              </a:spcAft>
              <a:buFont typeface="Arial" panose="020B0604020202020204" pitchFamily="34" charset="0"/>
              <a:buNone/>
            </a:pPr>
            <a:r>
              <a:rPr lang="es-ES" sz="2700" dirty="0">
                <a:latin typeface="Roboto" panose="02000000000000000000" pitchFamily="2" charset="0"/>
                <a:ea typeface="Roboto" panose="02000000000000000000" pitchFamily="2" charset="0"/>
              </a:rPr>
              <a:t>Se evidenció que más del 90 % de los estudiantes asignaron la máxima categoría a la evaluación de las estrategias didácticas empleadas, resultados que validan las buenas prácticas mediante las tecnologías virtuales en el proceso de formación de docentes investigadores sustentados en los argumentos y resultados antes expuestos.</a:t>
            </a:r>
            <a:endParaRPr lang="en-US" sz="27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09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94581-FB4F-4398-9C10-FB7E27463448}"/>
              </a:ext>
            </a:extLst>
          </p:cNvPr>
          <p:cNvPicPr>
            <a:picLocks noChangeAspect="1"/>
          </p:cNvPicPr>
          <p:nvPr/>
        </p:nvPicPr>
        <p:blipFill rotWithShape="1">
          <a:blip r:embed="rId2"/>
          <a:srcRect l="571" t="13623" r="1359" b="59855"/>
          <a:stretch/>
        </p:blipFill>
        <p:spPr>
          <a:xfrm>
            <a:off x="-1" y="0"/>
            <a:ext cx="12218121" cy="1858617"/>
          </a:xfrm>
          <a:prstGeom prst="rect">
            <a:avLst/>
          </a:prstGeom>
        </p:spPr>
      </p:pic>
      <p:sp>
        <p:nvSpPr>
          <p:cNvPr id="5" name="Título 1">
            <a:extLst>
              <a:ext uri="{FF2B5EF4-FFF2-40B4-BE49-F238E27FC236}">
                <a16:creationId xmlns:a16="http://schemas.microsoft.com/office/drawing/2014/main" id="{7861C37F-B9C2-4EDB-8CCB-84ACE2491943}"/>
              </a:ext>
            </a:extLst>
          </p:cNvPr>
          <p:cNvSpPr txBox="1">
            <a:spLocks/>
          </p:cNvSpPr>
          <p:nvPr/>
        </p:nvSpPr>
        <p:spPr>
          <a:xfrm>
            <a:off x="553941" y="1858617"/>
            <a:ext cx="10515600" cy="11594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altLang="es-EC" sz="2800" b="1" i="1">
                <a:effectLst>
                  <a:outerShdw blurRad="38100" dist="38100" dir="2700000" algn="tl">
                    <a:srgbClr val="C0C0C0"/>
                  </a:outerShdw>
                </a:effectLst>
                <a:latin typeface="Roboto" pitchFamily="2" charset="0"/>
                <a:ea typeface="Roboto" pitchFamily="2" charset="0"/>
              </a:rPr>
              <a:t>4. Discusión</a:t>
            </a:r>
            <a:br>
              <a:rPr lang="es-ES_tradnl" altLang="es-EC" sz="2800" b="1" i="1">
                <a:effectLst>
                  <a:outerShdw blurRad="38100" dist="38100" dir="2700000" algn="tl">
                    <a:srgbClr val="C0C0C0"/>
                  </a:outerShdw>
                </a:effectLst>
                <a:latin typeface="Roboto" pitchFamily="2" charset="0"/>
                <a:ea typeface="Roboto" pitchFamily="2" charset="0"/>
              </a:rPr>
            </a:br>
            <a:r>
              <a:rPr lang="es-EC" sz="2800">
                <a:latin typeface="Roboto" pitchFamily="2" charset="0"/>
                <a:ea typeface="Roboto" pitchFamily="2" charset="0"/>
              </a:rPr>
              <a:t>¿Qué significa lo hallado? </a:t>
            </a:r>
            <a:endParaRPr lang="es-EC" sz="2800" dirty="0"/>
          </a:p>
        </p:txBody>
      </p:sp>
      <p:sp>
        <p:nvSpPr>
          <p:cNvPr id="7" name="Marcador de contenido 2">
            <a:extLst>
              <a:ext uri="{FF2B5EF4-FFF2-40B4-BE49-F238E27FC236}">
                <a16:creationId xmlns:a16="http://schemas.microsoft.com/office/drawing/2014/main" id="{3620A283-E672-49A6-BFDE-14D5A034517D}"/>
              </a:ext>
            </a:extLst>
          </p:cNvPr>
          <p:cNvSpPr txBox="1">
            <a:spLocks/>
          </p:cNvSpPr>
          <p:nvPr/>
        </p:nvSpPr>
        <p:spPr>
          <a:xfrm>
            <a:off x="553941" y="2700985"/>
            <a:ext cx="1132332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
            </a:pPr>
            <a:r>
              <a:rPr lang="es-ES" dirty="0">
                <a:latin typeface="Roboto" pitchFamily="2" charset="0"/>
                <a:ea typeface="Roboto" pitchFamily="2" charset="0"/>
              </a:rPr>
              <a:t>El empleo de las TIC como medios didácticos constituyen valiosas herramientas para la formación de competencias investigativas en los estudiantes de la carrera de Educación Inicial de la UNAE</a:t>
            </a:r>
          </a:p>
          <a:p>
            <a:pPr>
              <a:lnSpc>
                <a:spcPct val="100000"/>
              </a:lnSpc>
              <a:buFont typeface="Wingdings" panose="05000000000000000000" pitchFamily="2" charset="2"/>
              <a:buChar char="§"/>
            </a:pPr>
            <a:r>
              <a:rPr lang="es-EC" dirty="0">
                <a:latin typeface="Roboto" pitchFamily="2" charset="0"/>
                <a:ea typeface="Roboto" pitchFamily="2" charset="0"/>
              </a:rPr>
              <a:t>Los datos presentados en el apartado anterior indican que la modalidad de e-learning posee un gran potencial didáctico al fortalecer la creatividad, la independencia cognoscitiva, la innovación en el desarrollo de las competencias investigativas de los estudiantes de 9no ciclo P1 en la asignatura de Investigación Educativa.</a:t>
            </a:r>
            <a:endParaRPr lang="es-EC" dirty="0"/>
          </a:p>
        </p:txBody>
      </p:sp>
    </p:spTree>
    <p:extLst>
      <p:ext uri="{BB962C8B-B14F-4D97-AF65-F5344CB8AC3E}">
        <p14:creationId xmlns:p14="http://schemas.microsoft.com/office/powerpoint/2010/main" val="2197661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94581-FB4F-4398-9C10-FB7E27463448}"/>
              </a:ext>
            </a:extLst>
          </p:cNvPr>
          <p:cNvPicPr>
            <a:picLocks noChangeAspect="1"/>
          </p:cNvPicPr>
          <p:nvPr/>
        </p:nvPicPr>
        <p:blipFill rotWithShape="1">
          <a:blip r:embed="rId2"/>
          <a:srcRect l="571" t="13623" r="1359" b="59855"/>
          <a:stretch/>
        </p:blipFill>
        <p:spPr>
          <a:xfrm>
            <a:off x="-1" y="0"/>
            <a:ext cx="12218121" cy="1858617"/>
          </a:xfrm>
          <a:prstGeom prst="rect">
            <a:avLst/>
          </a:prstGeom>
        </p:spPr>
      </p:pic>
      <p:sp>
        <p:nvSpPr>
          <p:cNvPr id="5" name="Título 1">
            <a:extLst>
              <a:ext uri="{FF2B5EF4-FFF2-40B4-BE49-F238E27FC236}">
                <a16:creationId xmlns:a16="http://schemas.microsoft.com/office/drawing/2014/main" id="{7861C37F-B9C2-4EDB-8CCB-84ACE2491943}"/>
              </a:ext>
            </a:extLst>
          </p:cNvPr>
          <p:cNvSpPr txBox="1">
            <a:spLocks/>
          </p:cNvSpPr>
          <p:nvPr/>
        </p:nvSpPr>
        <p:spPr>
          <a:xfrm>
            <a:off x="553941" y="1858617"/>
            <a:ext cx="10515600" cy="11594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altLang="es-EC" sz="2800" b="1" i="1" dirty="0">
                <a:effectLst>
                  <a:outerShdw blurRad="38100" dist="38100" dir="2700000" algn="tl">
                    <a:srgbClr val="C0C0C0"/>
                  </a:outerShdw>
                </a:effectLst>
                <a:latin typeface="Roboto" pitchFamily="2" charset="0"/>
                <a:ea typeface="Roboto" pitchFamily="2" charset="0"/>
              </a:rPr>
              <a:t>5. Conclusiones</a:t>
            </a:r>
            <a:br>
              <a:rPr lang="es-ES_tradnl" altLang="es-EC" sz="2800" b="1" i="1" dirty="0">
                <a:effectLst>
                  <a:outerShdw blurRad="38100" dist="38100" dir="2700000" algn="tl">
                    <a:srgbClr val="C0C0C0"/>
                  </a:outerShdw>
                </a:effectLst>
                <a:latin typeface="Roboto" pitchFamily="2" charset="0"/>
                <a:ea typeface="Roboto" pitchFamily="2" charset="0"/>
              </a:rPr>
            </a:br>
            <a:endParaRPr lang="es-EC" sz="2800" dirty="0"/>
          </a:p>
        </p:txBody>
      </p:sp>
      <p:sp>
        <p:nvSpPr>
          <p:cNvPr id="6" name="Marcador de contenido 2">
            <a:extLst>
              <a:ext uri="{FF2B5EF4-FFF2-40B4-BE49-F238E27FC236}">
                <a16:creationId xmlns:a16="http://schemas.microsoft.com/office/drawing/2014/main" id="{6253A416-0BD5-4DA8-BAEA-F453CE5C7EEC}"/>
              </a:ext>
            </a:extLst>
          </p:cNvPr>
          <p:cNvSpPr txBox="1">
            <a:spLocks/>
          </p:cNvSpPr>
          <p:nvPr/>
        </p:nvSpPr>
        <p:spPr>
          <a:xfrm>
            <a:off x="334623" y="2370065"/>
            <a:ext cx="11548872" cy="44879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a:solidFill>
                  <a:srgbClr val="000000"/>
                </a:solidFill>
                <a:latin typeface="Roboto" panose="02000000000000000000" pitchFamily="2" charset="0"/>
                <a:ea typeface="Roboto" panose="02000000000000000000" pitchFamily="2" charset="0"/>
                <a:cs typeface="Times New Roman" panose="02020603050405020304" pitchFamily="18" charset="0"/>
              </a:rPr>
              <a:t>Esta modalidad de aprendizaje sustentada en códigos TIC, favorecen la creatividad, la interactividad, el desarrollo de habilidades comunicativas, el trabajo en grupo, así como, la innovación en el desarrollo de los Trabajos de Integración Curricular como evidencia de una formación investigativa de calidad, además, de aportar nuevos conocimientos teórico-prácticos en el proceso educativo para la transformación de la realidad educativa mediante la e-investigación y la propuesta de estrategias y soluciones innovadoras, así como, el empleo de las modalidades de EVA en las investigaciones y en el proceso de enseñanza aprendizaje en la formación de futuros docentes investigadores. </a:t>
            </a:r>
            <a:endParaRPr lang="en-US" dirty="0">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838833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94581-FB4F-4398-9C10-FB7E27463448}"/>
              </a:ext>
            </a:extLst>
          </p:cNvPr>
          <p:cNvPicPr>
            <a:picLocks noChangeAspect="1"/>
          </p:cNvPicPr>
          <p:nvPr/>
        </p:nvPicPr>
        <p:blipFill rotWithShape="1">
          <a:blip r:embed="rId2"/>
          <a:srcRect l="571" t="13623" r="1359" b="59855"/>
          <a:stretch/>
        </p:blipFill>
        <p:spPr>
          <a:xfrm>
            <a:off x="-1" y="0"/>
            <a:ext cx="12218121" cy="1858617"/>
          </a:xfrm>
          <a:prstGeom prst="rect">
            <a:avLst/>
          </a:prstGeom>
        </p:spPr>
      </p:pic>
      <p:sp>
        <p:nvSpPr>
          <p:cNvPr id="5" name="Título 1">
            <a:extLst>
              <a:ext uri="{FF2B5EF4-FFF2-40B4-BE49-F238E27FC236}">
                <a16:creationId xmlns:a16="http://schemas.microsoft.com/office/drawing/2014/main" id="{7861C37F-B9C2-4EDB-8CCB-84ACE2491943}"/>
              </a:ext>
            </a:extLst>
          </p:cNvPr>
          <p:cNvSpPr txBox="1">
            <a:spLocks/>
          </p:cNvSpPr>
          <p:nvPr/>
        </p:nvSpPr>
        <p:spPr>
          <a:xfrm>
            <a:off x="553941" y="1858617"/>
            <a:ext cx="10515600" cy="11594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altLang="es-EC" sz="2800" b="1" i="1" dirty="0">
                <a:effectLst>
                  <a:outerShdw blurRad="38100" dist="38100" dir="2700000" algn="tl">
                    <a:srgbClr val="C0C0C0"/>
                  </a:outerShdw>
                </a:effectLst>
                <a:latin typeface="Roboto" pitchFamily="2" charset="0"/>
                <a:ea typeface="Roboto" pitchFamily="2" charset="0"/>
              </a:rPr>
              <a:t>6. Bibliografía</a:t>
            </a:r>
            <a:br>
              <a:rPr lang="es-ES_tradnl" altLang="es-EC" sz="2800" b="1" i="1" dirty="0">
                <a:effectLst>
                  <a:outerShdw blurRad="38100" dist="38100" dir="2700000" algn="tl">
                    <a:srgbClr val="C0C0C0"/>
                  </a:outerShdw>
                </a:effectLst>
                <a:latin typeface="Roboto" pitchFamily="2" charset="0"/>
                <a:ea typeface="Roboto" pitchFamily="2" charset="0"/>
              </a:rPr>
            </a:br>
            <a:endParaRPr lang="es-EC" sz="2800" dirty="0"/>
          </a:p>
        </p:txBody>
      </p:sp>
      <p:sp>
        <p:nvSpPr>
          <p:cNvPr id="7" name="Rectangle 2">
            <a:extLst>
              <a:ext uri="{FF2B5EF4-FFF2-40B4-BE49-F238E27FC236}">
                <a16:creationId xmlns:a16="http://schemas.microsoft.com/office/drawing/2014/main" id="{355BE7E8-3486-40F0-BF91-3AB3E270A761}"/>
              </a:ext>
            </a:extLst>
          </p:cNvPr>
          <p:cNvSpPr txBox="1">
            <a:spLocks noChangeArrowheads="1"/>
          </p:cNvSpPr>
          <p:nvPr/>
        </p:nvSpPr>
        <p:spPr bwMode="auto">
          <a:xfrm>
            <a:off x="176784" y="2294669"/>
            <a:ext cx="12015216" cy="438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45720" numCol="1"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447675" indent="-447675">
              <a:lnSpc>
                <a:spcPct val="100000"/>
              </a:lnSpc>
              <a:buFontTx/>
              <a:buNone/>
            </a:pP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Arzola, D. (. (2019). Procesos formativos en la investigación educativa. (1ra ed.). (D. M. Franco, Ed.) Chihuahua, México: Red de Investigadores Educativos Chihuahua AC. Recuperado el 1-24 de junio de 2021</a:t>
            </a:r>
            <a:endParaRPr lang="es-ES" altLang="en-US" sz="1700" dirty="0">
              <a:solidFill>
                <a:srgbClr val="2F5496"/>
              </a:solidFill>
              <a:latin typeface="Roboto" panose="02000000000000000000" pitchFamily="2" charset="0"/>
              <a:ea typeface="Roboto" panose="02000000000000000000" pitchFamily="2" charset="0"/>
              <a:cs typeface="Times New Roman" panose="02020603050405020304" pitchFamily="18" charset="0"/>
            </a:endParaRPr>
          </a:p>
          <a:p>
            <a:pPr marL="447675" indent="-447675">
              <a:lnSpc>
                <a:spcPct val="100000"/>
              </a:lnSpc>
              <a:buFontTx/>
              <a:buNone/>
            </a:pP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Cueva, J., &amp; Molerio, L. y. (18 de 11 de 2019). Las tutorías virtuales en el proceso universitario. Opuntia Brava, 11(2), 260-268. Recuperado el 20 de agosto de 2021, de http://opuntiabrava.ult.edu.cu</a:t>
            </a:r>
            <a:endParaRPr lang="en-US" altLang="en-US" sz="1700" dirty="0">
              <a:latin typeface="Roboto" panose="02000000000000000000" pitchFamily="2" charset="0"/>
              <a:ea typeface="Roboto" panose="02000000000000000000" pitchFamily="2" charset="0"/>
            </a:endParaRPr>
          </a:p>
          <a:p>
            <a:pPr marL="447675" indent="-447675">
              <a:lnSpc>
                <a:spcPct val="100000"/>
              </a:lnSpc>
              <a:buFontTx/>
              <a:buNone/>
            </a:pP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Gros, B. (. (s.f.). La evolución del e-learning: del aula virtual a la red. RIED. Revista Iberoamericana de Educación a Distancia, 21(2), 1-15. </a:t>
            </a:r>
            <a:r>
              <a:rPr lang="es-ES" altLang="en-US" sz="1700" dirty="0" err="1">
                <a:solidFill>
                  <a:srgbClr val="000000"/>
                </a:solidFill>
                <a:latin typeface="Roboto" panose="02000000000000000000" pitchFamily="2" charset="0"/>
                <a:ea typeface="Roboto" panose="02000000000000000000" pitchFamily="2" charset="0"/>
                <a:cs typeface="Arial" panose="020B0604020202020204" pitchFamily="34" charset="0"/>
              </a:rPr>
              <a:t>doi:https</a:t>
            </a: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://doi.org/10.5944/ried.21.2.20577</a:t>
            </a:r>
            <a:endParaRPr lang="en-US" altLang="en-US" sz="1700" dirty="0">
              <a:latin typeface="Roboto" panose="02000000000000000000" pitchFamily="2" charset="0"/>
              <a:ea typeface="Roboto" panose="02000000000000000000" pitchFamily="2" charset="0"/>
            </a:endParaRPr>
          </a:p>
          <a:p>
            <a:pPr marL="447675" indent="-447675">
              <a:lnSpc>
                <a:spcPct val="100000"/>
              </a:lnSpc>
              <a:buFontTx/>
              <a:buNone/>
            </a:pP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JAIK, A. (. (2013). COMPETENCIAS </a:t>
            </a:r>
            <a:r>
              <a:rPr lang="es-ES" altLang="en-US" sz="1700" dirty="0" err="1">
                <a:solidFill>
                  <a:srgbClr val="000000"/>
                </a:solidFill>
                <a:latin typeface="Roboto" panose="02000000000000000000" pitchFamily="2" charset="0"/>
                <a:ea typeface="Roboto" panose="02000000000000000000" pitchFamily="2" charset="0"/>
                <a:cs typeface="Arial" panose="020B0604020202020204" pitchFamily="34" charset="0"/>
              </a:rPr>
              <a:t>INVESTIGATIVAS:Una</a:t>
            </a: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 mirada a la Educación Superior (Primera </a:t>
            </a:r>
            <a:r>
              <a:rPr lang="es-ES" altLang="en-US" sz="1700" dirty="0" err="1">
                <a:solidFill>
                  <a:srgbClr val="000000"/>
                </a:solidFill>
                <a:latin typeface="Roboto" panose="02000000000000000000" pitchFamily="2" charset="0"/>
                <a:ea typeface="Roboto" panose="02000000000000000000" pitchFamily="2" charset="0"/>
                <a:cs typeface="Arial" panose="020B0604020202020204" pitchFamily="34" charset="0"/>
              </a:rPr>
              <a:t>Ediaciòn</a:t>
            </a: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 ed.). (R. D. C., Ed.) México, México, México: </a:t>
            </a:r>
            <a:r>
              <a:rPr lang="es-ES" altLang="en-US" sz="1700" dirty="0" err="1">
                <a:solidFill>
                  <a:srgbClr val="000000"/>
                </a:solidFill>
                <a:latin typeface="Roboto" panose="02000000000000000000" pitchFamily="2" charset="0"/>
                <a:ea typeface="Roboto" panose="02000000000000000000" pitchFamily="2" charset="0"/>
                <a:cs typeface="Arial" panose="020B0604020202020204" pitchFamily="34" charset="0"/>
              </a:rPr>
              <a:t>ReDIE</a:t>
            </a: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a:t>
            </a:r>
            <a:endParaRPr lang="en-US" altLang="en-US" sz="1700" dirty="0">
              <a:latin typeface="Roboto" panose="02000000000000000000" pitchFamily="2" charset="0"/>
              <a:ea typeface="Roboto" panose="02000000000000000000" pitchFamily="2" charset="0"/>
            </a:endParaRPr>
          </a:p>
          <a:p>
            <a:pPr marL="447675" indent="-447675">
              <a:lnSpc>
                <a:spcPct val="100000"/>
              </a:lnSpc>
              <a:buFontTx/>
              <a:buNone/>
            </a:pP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LEYVA, O. e. (s/f). LA FORMACIÓN POR COMPETENCIAS EN LA EDUCACIÓN SUPERIOR: ALCANCES Y LIMITACIONES DESDE REFERENTES DE MÉXICO, ESPAÑA Y CHILE. (Primera ed.).</a:t>
            </a:r>
            <a:endParaRPr lang="en-US" altLang="en-US" sz="1700" dirty="0">
              <a:latin typeface="Roboto" panose="02000000000000000000" pitchFamily="2" charset="0"/>
              <a:ea typeface="Roboto" panose="02000000000000000000" pitchFamily="2" charset="0"/>
            </a:endParaRPr>
          </a:p>
          <a:p>
            <a:pPr marL="447675" indent="-447675">
              <a:lnSpc>
                <a:spcPct val="100000"/>
              </a:lnSpc>
              <a:buFontTx/>
              <a:buNone/>
            </a:pP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Molerio, L. (. (10 de 4 de 2021). Enseñanza virtual de la Investigación Educativa: carrera de Educación Inicial,. </a:t>
            </a:r>
            <a:r>
              <a:rPr lang="es-ES" altLang="en-US" sz="1700" dirty="0" err="1">
                <a:solidFill>
                  <a:srgbClr val="000000"/>
                </a:solidFill>
                <a:latin typeface="Roboto" panose="02000000000000000000" pitchFamily="2" charset="0"/>
                <a:ea typeface="Roboto" panose="02000000000000000000" pitchFamily="2" charset="0"/>
                <a:cs typeface="Arial" panose="020B0604020202020204" pitchFamily="34" charset="0"/>
              </a:rPr>
              <a:t>OpuntiaBrava</a:t>
            </a: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 1-12. Recuperado el 2 de agosto de 2021, de http://opuntiabrava.ult.edu.cu</a:t>
            </a:r>
            <a:endParaRPr lang="en-US" altLang="en-US" sz="1700" dirty="0">
              <a:latin typeface="Roboto" panose="02000000000000000000" pitchFamily="2" charset="0"/>
              <a:ea typeface="Roboto" panose="02000000000000000000" pitchFamily="2" charset="0"/>
            </a:endParaRPr>
          </a:p>
          <a:p>
            <a:pPr marL="447675" indent="-447675">
              <a:lnSpc>
                <a:spcPct val="100000"/>
              </a:lnSpc>
              <a:buFontTx/>
              <a:buNone/>
            </a:pP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MOLINA, I. e. (2016). LOS RETOS DE LA DIDÁCTICA: LECTURAS PARA EL SIGLO XXI. Universidad Sergio Arboleda, 176.</a:t>
            </a:r>
            <a:endParaRPr lang="en-US" altLang="en-US" sz="1700" dirty="0">
              <a:latin typeface="Roboto" panose="02000000000000000000" pitchFamily="2" charset="0"/>
              <a:ea typeface="Roboto" panose="02000000000000000000" pitchFamily="2" charset="0"/>
            </a:endParaRPr>
          </a:p>
          <a:p>
            <a:pPr marL="447675" indent="-447675">
              <a:lnSpc>
                <a:spcPct val="100000"/>
              </a:lnSpc>
              <a:buFontTx/>
              <a:buNone/>
            </a:pPr>
            <a:r>
              <a:rPr lang="es-ES" altLang="en-US" sz="1700" dirty="0" err="1">
                <a:solidFill>
                  <a:srgbClr val="000000"/>
                </a:solidFill>
                <a:latin typeface="Roboto" panose="02000000000000000000" pitchFamily="2" charset="0"/>
                <a:ea typeface="Roboto" panose="02000000000000000000" pitchFamily="2" charset="0"/>
                <a:cs typeface="Arial" panose="020B0604020202020204" pitchFamily="34" charset="0"/>
              </a:rPr>
              <a:t>Montolla</a:t>
            </a: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 P. y. (2018). Situaciones y Retos de la </a:t>
            </a:r>
            <a:r>
              <a:rPr lang="es-ES" altLang="en-US" sz="1700" dirty="0" err="1">
                <a:solidFill>
                  <a:srgbClr val="000000"/>
                </a:solidFill>
                <a:latin typeface="Roboto" panose="02000000000000000000" pitchFamily="2" charset="0"/>
                <a:ea typeface="Roboto" panose="02000000000000000000" pitchFamily="2" charset="0"/>
                <a:cs typeface="Arial" panose="020B0604020202020204" pitchFamily="34" charset="0"/>
              </a:rPr>
              <a:t>Investigaciòn</a:t>
            </a: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 en </a:t>
            </a:r>
            <a:r>
              <a:rPr lang="es-ES" altLang="en-US" sz="1700" dirty="0" err="1">
                <a:solidFill>
                  <a:srgbClr val="000000"/>
                </a:solidFill>
                <a:latin typeface="Roboto" panose="02000000000000000000" pitchFamily="2" charset="0"/>
                <a:ea typeface="Roboto" panose="02000000000000000000" pitchFamily="2" charset="0"/>
                <a:cs typeface="Arial" panose="020B0604020202020204" pitchFamily="34" charset="0"/>
              </a:rPr>
              <a:t>Latinoamèrica</a:t>
            </a: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 (Primera ed.). </a:t>
            </a:r>
            <a:r>
              <a:rPr lang="es-ES" altLang="en-US" sz="1700" dirty="0" err="1">
                <a:solidFill>
                  <a:srgbClr val="000000"/>
                </a:solidFill>
                <a:latin typeface="Roboto" panose="02000000000000000000" pitchFamily="2" charset="0"/>
                <a:ea typeface="Roboto" panose="02000000000000000000" pitchFamily="2" charset="0"/>
                <a:cs typeface="Arial" panose="020B0604020202020204" pitchFamily="34" charset="0"/>
              </a:rPr>
              <a:t>Medellìn</a:t>
            </a: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 Antioquia, Mèxico: Fondo Editorial Universidad </a:t>
            </a:r>
            <a:r>
              <a:rPr lang="es-ES" altLang="en-US" sz="1700" dirty="0" err="1">
                <a:solidFill>
                  <a:srgbClr val="000000"/>
                </a:solidFill>
                <a:latin typeface="Roboto" panose="02000000000000000000" pitchFamily="2" charset="0"/>
                <a:ea typeface="Roboto" panose="02000000000000000000" pitchFamily="2" charset="0"/>
                <a:cs typeface="Arial" panose="020B0604020202020204" pitchFamily="34" charset="0"/>
              </a:rPr>
              <a:t>Catòlica</a:t>
            </a:r>
            <a:r>
              <a:rPr lang="es-ES" altLang="en-US" sz="1700" dirty="0">
                <a:solidFill>
                  <a:srgbClr val="000000"/>
                </a:solidFill>
                <a:latin typeface="Roboto" panose="02000000000000000000" pitchFamily="2" charset="0"/>
                <a:ea typeface="Roboto" panose="02000000000000000000" pitchFamily="2" charset="0"/>
                <a:cs typeface="Arial" panose="020B0604020202020204" pitchFamily="34" charset="0"/>
              </a:rPr>
              <a:t> Luis Amigo. Recuperado el 19 de agosto de 2021, de www.ucatolicaluisamigo.edu.co</a:t>
            </a:r>
            <a:endParaRPr lang="en-US" altLang="en-US" sz="17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42816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BBB420-1952-429A-B512-EEBE8158939D}"/>
              </a:ext>
            </a:extLst>
          </p:cNvPr>
          <p:cNvPicPr>
            <a:picLocks noChangeAspect="1"/>
          </p:cNvPicPr>
          <p:nvPr/>
        </p:nvPicPr>
        <p:blipFill rotWithShape="1">
          <a:blip r:embed="rId2"/>
          <a:srcRect l="571" t="13623" r="1359" b="59855"/>
          <a:stretch/>
        </p:blipFill>
        <p:spPr>
          <a:xfrm>
            <a:off x="-1" y="0"/>
            <a:ext cx="12218121" cy="1858617"/>
          </a:xfrm>
          <a:prstGeom prst="rect">
            <a:avLst/>
          </a:prstGeom>
        </p:spPr>
      </p:pic>
      <p:sp>
        <p:nvSpPr>
          <p:cNvPr id="4" name="CuadroTexto 3">
            <a:extLst>
              <a:ext uri="{FF2B5EF4-FFF2-40B4-BE49-F238E27FC236}">
                <a16:creationId xmlns:a16="http://schemas.microsoft.com/office/drawing/2014/main" id="{7F7E2C6C-6FFC-4DB3-ADFF-A49F7B5D5C30}"/>
              </a:ext>
            </a:extLst>
          </p:cNvPr>
          <p:cNvSpPr txBox="1"/>
          <p:nvPr/>
        </p:nvSpPr>
        <p:spPr>
          <a:xfrm>
            <a:off x="0" y="2551837"/>
            <a:ext cx="12218120" cy="1754326"/>
          </a:xfrm>
          <a:prstGeom prst="rect">
            <a:avLst/>
          </a:prstGeom>
          <a:noFill/>
          <a:ln>
            <a:solidFill>
              <a:schemeClr val="tx1"/>
            </a:solidFill>
          </a:ln>
        </p:spPr>
        <p:txBody>
          <a:bodyPr wrap="square" rtlCol="0">
            <a:spAutoFit/>
          </a:bodyPr>
          <a:lstStyle/>
          <a:p>
            <a:pPr algn="r"/>
            <a:r>
              <a:rPr lang="es-ES" sz="3000" b="1" i="0" spc="300" dirty="0">
                <a:effectLst/>
                <a:latin typeface="Arial Black" panose="020B0A04020102020204" pitchFamily="34" charset="0"/>
                <a:cs typeface="Arial" panose="020B0604020202020204" pitchFamily="34" charset="0"/>
              </a:rPr>
              <a:t>ENSEÑANZA VIRTUAL DE LA INVESTIGACIÓN EDUCATIVA: CARRERA DE EDUCACIÓN INICIAL, UNIVERSIDAD NACIONAL DE EDUCACIÓN</a:t>
            </a:r>
          </a:p>
          <a:p>
            <a:endParaRPr lang="en-US" dirty="0"/>
          </a:p>
        </p:txBody>
      </p:sp>
      <p:sp>
        <p:nvSpPr>
          <p:cNvPr id="5" name="CuadroTexto 4">
            <a:extLst>
              <a:ext uri="{FF2B5EF4-FFF2-40B4-BE49-F238E27FC236}">
                <a16:creationId xmlns:a16="http://schemas.microsoft.com/office/drawing/2014/main" id="{7A7F3BFF-4687-4A63-A26F-C2E585CD0BD9}"/>
              </a:ext>
            </a:extLst>
          </p:cNvPr>
          <p:cNvSpPr txBox="1"/>
          <p:nvPr/>
        </p:nvSpPr>
        <p:spPr>
          <a:xfrm>
            <a:off x="2633870" y="5377069"/>
            <a:ext cx="9558130" cy="1384995"/>
          </a:xfrm>
          <a:prstGeom prst="rect">
            <a:avLst/>
          </a:prstGeom>
          <a:noFill/>
        </p:spPr>
        <p:txBody>
          <a:bodyPr wrap="square" rtlCol="0">
            <a:spAutoFit/>
          </a:bodyPr>
          <a:lstStyle/>
          <a:p>
            <a:pPr algn="r"/>
            <a:r>
              <a:rPr lang="es-EC" sz="2800" spc="300" dirty="0">
                <a:latin typeface="Arial" panose="020B0604020202020204" pitchFamily="34" charset="0"/>
                <a:cs typeface="Arial" panose="020B0604020202020204" pitchFamily="34" charset="0"/>
              </a:rPr>
              <a:t>Autora: </a:t>
            </a:r>
            <a:r>
              <a:rPr lang="es-EC" sz="2800" b="1" spc="300" dirty="0">
                <a:latin typeface="Arial" panose="020B0604020202020204" pitchFamily="34" charset="0"/>
                <a:cs typeface="Arial" panose="020B0604020202020204" pitchFamily="34" charset="0"/>
              </a:rPr>
              <a:t>Liliana de la Caridad Molerio Rosa</a:t>
            </a:r>
          </a:p>
          <a:p>
            <a:pPr algn="r"/>
            <a:r>
              <a:rPr lang="es-EC" sz="2800" spc="300" dirty="0">
                <a:latin typeface="Arial" panose="020B0604020202020204" pitchFamily="34" charset="0"/>
                <a:cs typeface="Arial" panose="020B0604020202020204" pitchFamily="34" charset="0"/>
              </a:rPr>
              <a:t>Universidad Nacional de Educación </a:t>
            </a:r>
          </a:p>
          <a:p>
            <a:pPr algn="r"/>
            <a:r>
              <a:rPr lang="es-EC" sz="2800" spc="300" dirty="0">
                <a:latin typeface="Arial" panose="020B0604020202020204" pitchFamily="34" charset="0"/>
                <a:cs typeface="Arial" panose="020B0604020202020204" pitchFamily="34" charset="0"/>
              </a:rPr>
              <a:t>noviembre 2021</a:t>
            </a:r>
            <a:endParaRPr lang="en-US" sz="2800"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743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D37E9FE-6C06-4472-964D-AFAE6E92598F}"/>
              </a:ext>
            </a:extLst>
          </p:cNvPr>
          <p:cNvPicPr>
            <a:picLocks noChangeAspect="1"/>
          </p:cNvPicPr>
          <p:nvPr/>
        </p:nvPicPr>
        <p:blipFill rotWithShape="1">
          <a:blip r:embed="rId2"/>
          <a:srcRect l="571" t="13623" r="1359" b="59855"/>
          <a:stretch/>
        </p:blipFill>
        <p:spPr>
          <a:xfrm>
            <a:off x="-1" y="0"/>
            <a:ext cx="12218121" cy="1858617"/>
          </a:xfrm>
          <a:prstGeom prst="rect">
            <a:avLst/>
          </a:prstGeom>
        </p:spPr>
      </p:pic>
      <p:sp>
        <p:nvSpPr>
          <p:cNvPr id="3" name="Título 1">
            <a:extLst>
              <a:ext uri="{FF2B5EF4-FFF2-40B4-BE49-F238E27FC236}">
                <a16:creationId xmlns:a16="http://schemas.microsoft.com/office/drawing/2014/main" id="{4D2D84B2-4999-4F23-88A3-DF166AAC422E}"/>
              </a:ext>
            </a:extLst>
          </p:cNvPr>
          <p:cNvSpPr txBox="1">
            <a:spLocks/>
          </p:cNvSpPr>
          <p:nvPr/>
        </p:nvSpPr>
        <p:spPr>
          <a:xfrm>
            <a:off x="403528" y="1838738"/>
            <a:ext cx="11384943" cy="54963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s-ES_tradnl" altLang="es-EC" sz="4000" b="1" dirty="0">
                <a:effectLst>
                  <a:outerShdw blurRad="38100" dist="38100" dir="2700000" algn="tl">
                    <a:srgbClr val="C0C0C0"/>
                  </a:outerShdw>
                </a:effectLst>
                <a:latin typeface="Roboto" pitchFamily="2" charset="0"/>
                <a:ea typeface="Roboto" pitchFamily="2" charset="0"/>
              </a:rPr>
              <a:t>1</a:t>
            </a:r>
            <a:r>
              <a:rPr lang="es-ES_tradnl" altLang="es-EC" sz="4000" b="1" i="1" dirty="0">
                <a:effectLst>
                  <a:outerShdw blurRad="38100" dist="38100" dir="2700000" algn="tl">
                    <a:srgbClr val="C0C0C0"/>
                  </a:outerShdw>
                </a:effectLst>
                <a:latin typeface="Roboto" pitchFamily="2" charset="0"/>
                <a:ea typeface="Roboto" pitchFamily="2" charset="0"/>
              </a:rPr>
              <a:t>. </a:t>
            </a:r>
            <a:r>
              <a:rPr lang="es-ES_tradnl" altLang="es-EC" sz="4000" b="1" dirty="0">
                <a:effectLst>
                  <a:outerShdw blurRad="38100" dist="38100" dir="2700000" algn="tl">
                    <a:srgbClr val="C0C0C0"/>
                  </a:outerShdw>
                </a:effectLst>
                <a:latin typeface="Roboto" pitchFamily="2" charset="0"/>
                <a:ea typeface="Roboto" pitchFamily="2" charset="0"/>
              </a:rPr>
              <a:t>Introducción</a:t>
            </a:r>
            <a:br>
              <a:rPr lang="es-ES_tradnl" altLang="es-EC" sz="3100" b="1" i="1" dirty="0">
                <a:effectLst>
                  <a:outerShdw blurRad="38100" dist="38100" dir="2700000" algn="tl">
                    <a:srgbClr val="C0C0C0"/>
                  </a:outerShdw>
                </a:effectLst>
                <a:latin typeface="Roboto" pitchFamily="2" charset="0"/>
                <a:ea typeface="Roboto" pitchFamily="2" charset="0"/>
              </a:rPr>
            </a:br>
            <a:r>
              <a:rPr lang="es-EC" sz="3600" b="1" dirty="0">
                <a:solidFill>
                  <a:srgbClr val="FF0000"/>
                </a:solidFill>
                <a:latin typeface="Roboto" pitchFamily="2" charset="0"/>
                <a:ea typeface="Roboto" pitchFamily="2" charset="0"/>
              </a:rPr>
              <a:t>Situación problemática</a:t>
            </a:r>
            <a:br>
              <a:rPr lang="es-EC" sz="3600" dirty="0">
                <a:latin typeface="Roboto" pitchFamily="2" charset="0"/>
                <a:ea typeface="Roboto" pitchFamily="2" charset="0"/>
              </a:rPr>
            </a:br>
            <a:r>
              <a:rPr lang="es-EC" sz="3600" dirty="0">
                <a:latin typeface="Roboto" pitchFamily="2" charset="0"/>
                <a:ea typeface="Roboto" pitchFamily="2" charset="0"/>
              </a:rPr>
              <a:t>Pandemia de la COVID-19</a:t>
            </a:r>
            <a:br>
              <a:rPr lang="es-EC" sz="3600" dirty="0">
                <a:latin typeface="Roboto" pitchFamily="2" charset="0"/>
                <a:ea typeface="Roboto" pitchFamily="2" charset="0"/>
              </a:rPr>
            </a:br>
            <a:br>
              <a:rPr lang="es-EC" sz="2000" dirty="0">
                <a:latin typeface="Roboto" pitchFamily="2" charset="0"/>
                <a:ea typeface="Roboto" pitchFamily="2" charset="0"/>
              </a:rPr>
            </a:br>
            <a:r>
              <a:rPr lang="es-ES" sz="3200" b="1" spc="300" dirty="0">
                <a:solidFill>
                  <a:srgbClr val="000000"/>
                </a:solidFill>
                <a:latin typeface="Arial" panose="020B0604020202020204" pitchFamily="34" charset="0"/>
                <a:ea typeface="Calibri" panose="020F0502020204030204" pitchFamily="34" charset="0"/>
              </a:rPr>
              <a:t>NECESIDAD</a:t>
            </a:r>
            <a:r>
              <a:rPr lang="es-ES" sz="3200" dirty="0">
                <a:solidFill>
                  <a:srgbClr val="000000"/>
                </a:solidFill>
                <a:latin typeface="Arial" panose="020B0604020202020204" pitchFamily="34" charset="0"/>
                <a:ea typeface="Calibri" panose="020F0502020204030204" pitchFamily="34" charset="0"/>
              </a:rPr>
              <a:t> </a:t>
            </a:r>
            <a:br>
              <a:rPr lang="es-ES" sz="3200" dirty="0">
                <a:solidFill>
                  <a:srgbClr val="000000"/>
                </a:solidFill>
                <a:latin typeface="Arial" panose="020B0604020202020204" pitchFamily="34" charset="0"/>
                <a:ea typeface="Calibri" panose="020F0502020204030204" pitchFamily="34" charset="0"/>
              </a:rPr>
            </a:br>
            <a:r>
              <a:rPr lang="es-ES" sz="3200" dirty="0">
                <a:solidFill>
                  <a:srgbClr val="000000"/>
                </a:solidFill>
                <a:latin typeface="Arial" panose="020B0604020202020204" pitchFamily="34" charset="0"/>
                <a:ea typeface="Calibri" panose="020F0502020204030204" pitchFamily="34" charset="0"/>
              </a:rPr>
              <a:t>Implementar modelos de enseñanza en línea, a distancia o virtuales</a:t>
            </a:r>
            <a:br>
              <a:rPr lang="es-ES" altLang="es-EC" sz="1800" dirty="0"/>
            </a:br>
            <a:r>
              <a:rPr lang="es-ES" altLang="es-EC" sz="3200" dirty="0">
                <a:solidFill>
                  <a:srgbClr val="000000"/>
                </a:solidFill>
                <a:latin typeface="Arial" panose="020B0604020202020204" pitchFamily="34" charset="0"/>
              </a:rPr>
              <a:t>E</a:t>
            </a:r>
            <a:r>
              <a:rPr lang="es-ES" sz="3200" dirty="0">
                <a:solidFill>
                  <a:srgbClr val="000000"/>
                </a:solidFill>
                <a:latin typeface="Arial" panose="020B0604020202020204" pitchFamily="34" charset="0"/>
              </a:rPr>
              <a:t>mpleo de plataformas digitales de aprendizaje </a:t>
            </a:r>
            <a:endParaRPr lang="es-ES" sz="2400" dirty="0">
              <a:solidFill>
                <a:srgbClr val="000000"/>
              </a:solidFill>
              <a:latin typeface="Arial" panose="020B0604020202020204" pitchFamily="34" charset="0"/>
            </a:endParaRPr>
          </a:p>
          <a:p>
            <a:pPr>
              <a:lnSpc>
                <a:spcPct val="100000"/>
              </a:lnSpc>
            </a:pPr>
            <a:br>
              <a:rPr lang="es-ES" sz="2400" dirty="0">
                <a:solidFill>
                  <a:srgbClr val="000000"/>
                </a:solidFill>
                <a:latin typeface="Arial" panose="020B0604020202020204" pitchFamily="34" charset="0"/>
              </a:rPr>
            </a:br>
            <a:r>
              <a:rPr lang="es-ES" sz="3600" b="1" spc="300" dirty="0">
                <a:solidFill>
                  <a:srgbClr val="000000"/>
                </a:solidFill>
                <a:latin typeface="Arial" panose="020B0604020202020204" pitchFamily="34" charset="0"/>
              </a:rPr>
              <a:t>EDUCACIÓN DE CALIDAD </a:t>
            </a:r>
            <a:endParaRPr lang="es-EC" sz="3600" b="1" spc="300" dirty="0"/>
          </a:p>
        </p:txBody>
      </p:sp>
      <p:sp>
        <p:nvSpPr>
          <p:cNvPr id="4" name="Flecha: hacia abajo 3">
            <a:extLst>
              <a:ext uri="{FF2B5EF4-FFF2-40B4-BE49-F238E27FC236}">
                <a16:creationId xmlns:a16="http://schemas.microsoft.com/office/drawing/2014/main" id="{FC4BE351-B60E-42B0-A64D-BA2AFAF0AB7A}"/>
              </a:ext>
            </a:extLst>
          </p:cNvPr>
          <p:cNvSpPr/>
          <p:nvPr/>
        </p:nvSpPr>
        <p:spPr>
          <a:xfrm>
            <a:off x="3205568" y="5806440"/>
            <a:ext cx="841248" cy="521208"/>
          </a:xfrm>
          <a:prstGeom prst="downArrow">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upo 4">
            <a:extLst>
              <a:ext uri="{FF2B5EF4-FFF2-40B4-BE49-F238E27FC236}">
                <a16:creationId xmlns:a16="http://schemas.microsoft.com/office/drawing/2014/main" id="{272CBE62-93ED-4098-BC2A-8A26D2612316}"/>
              </a:ext>
            </a:extLst>
          </p:cNvPr>
          <p:cNvGrpSpPr/>
          <p:nvPr/>
        </p:nvGrpSpPr>
        <p:grpSpPr>
          <a:xfrm>
            <a:off x="2153213" y="5132965"/>
            <a:ext cx="822960" cy="274320"/>
            <a:chOff x="2212848" y="4407408"/>
            <a:chExt cx="822960" cy="274320"/>
          </a:xfrm>
        </p:grpSpPr>
        <p:cxnSp>
          <p:nvCxnSpPr>
            <p:cNvPr id="6" name="Conector recto 5">
              <a:extLst>
                <a:ext uri="{FF2B5EF4-FFF2-40B4-BE49-F238E27FC236}">
                  <a16:creationId xmlns:a16="http://schemas.microsoft.com/office/drawing/2014/main" id="{7B75D434-09AD-4725-B1CE-491F04081C74}"/>
                </a:ext>
              </a:extLst>
            </p:cNvPr>
            <p:cNvCxnSpPr>
              <a:cxnSpLocks/>
            </p:cNvCxnSpPr>
            <p:nvPr/>
          </p:nvCxnSpPr>
          <p:spPr>
            <a:xfrm>
              <a:off x="2212848" y="4407408"/>
              <a:ext cx="82296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1ECCC59D-6C51-4972-903A-D8EC8B129361}"/>
                </a:ext>
              </a:extLst>
            </p:cNvPr>
            <p:cNvCxnSpPr>
              <a:cxnSpLocks/>
            </p:cNvCxnSpPr>
            <p:nvPr/>
          </p:nvCxnSpPr>
          <p:spPr>
            <a:xfrm>
              <a:off x="3035808" y="4416552"/>
              <a:ext cx="0" cy="2651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277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94581-FB4F-4398-9C10-FB7E27463448}"/>
              </a:ext>
            </a:extLst>
          </p:cNvPr>
          <p:cNvPicPr>
            <a:picLocks noChangeAspect="1"/>
          </p:cNvPicPr>
          <p:nvPr/>
        </p:nvPicPr>
        <p:blipFill rotWithShape="1">
          <a:blip r:embed="rId2"/>
          <a:srcRect l="571" t="13623" r="1359" b="59855"/>
          <a:stretch/>
        </p:blipFill>
        <p:spPr>
          <a:xfrm>
            <a:off x="-1" y="0"/>
            <a:ext cx="12218121" cy="1858617"/>
          </a:xfrm>
          <a:prstGeom prst="rect">
            <a:avLst/>
          </a:prstGeom>
        </p:spPr>
      </p:pic>
      <p:sp>
        <p:nvSpPr>
          <p:cNvPr id="4" name="Título 1">
            <a:extLst>
              <a:ext uri="{FF2B5EF4-FFF2-40B4-BE49-F238E27FC236}">
                <a16:creationId xmlns:a16="http://schemas.microsoft.com/office/drawing/2014/main" id="{79687439-6B7F-4BF9-A552-793E3BA334B7}"/>
              </a:ext>
            </a:extLst>
          </p:cNvPr>
          <p:cNvSpPr txBox="1">
            <a:spLocks/>
          </p:cNvSpPr>
          <p:nvPr/>
        </p:nvSpPr>
        <p:spPr>
          <a:xfrm>
            <a:off x="403528" y="1838738"/>
            <a:ext cx="11384943" cy="4919871"/>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nSpc>
                <a:spcPct val="100000"/>
              </a:lnSpc>
              <a:spcAft>
                <a:spcPts val="800"/>
              </a:spcAft>
              <a:buAutoNum type="arabicPeriod"/>
            </a:pPr>
            <a:r>
              <a:rPr lang="es-ES_tradnl" altLang="es-EC" sz="4000" b="1" dirty="0">
                <a:effectLst>
                  <a:outerShdw blurRad="38100" dist="38100" dir="2700000" algn="tl">
                    <a:srgbClr val="C0C0C0"/>
                  </a:outerShdw>
                </a:effectLst>
                <a:latin typeface="Roboto" pitchFamily="2" charset="0"/>
                <a:ea typeface="Roboto" pitchFamily="2" charset="0"/>
              </a:rPr>
              <a:t>Introducción</a:t>
            </a:r>
            <a:br>
              <a:rPr lang="es-ES_tradnl" altLang="es-EC" sz="3100" b="1" i="1" dirty="0">
                <a:effectLst>
                  <a:outerShdw blurRad="38100" dist="38100" dir="2700000" algn="tl">
                    <a:srgbClr val="C0C0C0"/>
                  </a:outerShdw>
                </a:effectLst>
                <a:latin typeface="Roboto" pitchFamily="2" charset="0"/>
                <a:ea typeface="Roboto" pitchFamily="2" charset="0"/>
              </a:rPr>
            </a:br>
            <a:endParaRPr lang="es-ES_tradnl" altLang="es-EC" sz="700" b="1" i="1" dirty="0">
              <a:effectLst>
                <a:outerShdw blurRad="38100" dist="38100" dir="2700000" algn="tl">
                  <a:srgbClr val="C0C0C0"/>
                </a:outerShdw>
              </a:effectLst>
              <a:latin typeface="Roboto" pitchFamily="2" charset="0"/>
              <a:ea typeface="Roboto" pitchFamily="2" charset="0"/>
            </a:endParaRPr>
          </a:p>
          <a:p>
            <a:pPr marL="0" indent="0">
              <a:lnSpc>
                <a:spcPct val="160000"/>
              </a:lnSpc>
              <a:buNone/>
            </a:pPr>
            <a:r>
              <a:rPr lang="es-ES" altLang="es-EC" sz="4000" b="1" dirty="0">
                <a:solidFill>
                  <a:srgbClr val="FF0000"/>
                </a:solidFill>
                <a:latin typeface="Roboto" panose="02000000000000000000" pitchFamily="2" charset="0"/>
                <a:ea typeface="Roboto" panose="02000000000000000000" pitchFamily="2" charset="0"/>
              </a:rPr>
              <a:t>PREGUNTA DE INVESTIGACIÓN</a:t>
            </a:r>
            <a:r>
              <a:rPr lang="es-ES" altLang="es-EC" sz="4000" dirty="0">
                <a:latin typeface="Roboto" panose="02000000000000000000" pitchFamily="2" charset="0"/>
                <a:ea typeface="Roboto" panose="02000000000000000000" pitchFamily="2" charset="0"/>
              </a:rPr>
              <a:t>:</a:t>
            </a:r>
          </a:p>
          <a:p>
            <a:pPr marL="0" indent="0">
              <a:lnSpc>
                <a:spcPct val="160000"/>
              </a:lnSpc>
              <a:buNone/>
            </a:pPr>
            <a:r>
              <a:rPr lang="es-ES" altLang="es-EC" sz="3400" dirty="0">
                <a:latin typeface="Roboto" panose="02000000000000000000" pitchFamily="2" charset="0"/>
                <a:ea typeface="Roboto" panose="02000000000000000000" pitchFamily="2" charset="0"/>
              </a:rPr>
              <a:t>¿Cómo contribuir en la formación de competencias investigativas en la modalidad virtual en los estudiantes de 9no ciclo de la carrera de Educación Inicial de la UNAE?</a:t>
            </a:r>
          </a:p>
          <a:p>
            <a:pPr marL="0" indent="0">
              <a:lnSpc>
                <a:spcPct val="160000"/>
              </a:lnSpc>
              <a:buNone/>
            </a:pPr>
            <a:r>
              <a:rPr lang="es-EC" sz="4000" b="1" dirty="0">
                <a:solidFill>
                  <a:srgbClr val="FF0000"/>
                </a:solidFill>
                <a:latin typeface="Roboto" panose="02000000000000000000" pitchFamily="2" charset="0"/>
                <a:ea typeface="Roboto" panose="02000000000000000000" pitchFamily="2" charset="0"/>
              </a:rPr>
              <a:t>OBJETIVO</a:t>
            </a:r>
          </a:p>
          <a:p>
            <a:pPr marL="457200" indent="-457200">
              <a:lnSpc>
                <a:spcPct val="160000"/>
              </a:lnSpc>
              <a:buFont typeface="Wingdings" panose="05000000000000000000" pitchFamily="2" charset="2"/>
              <a:buChar char="§"/>
            </a:pPr>
            <a:r>
              <a:rPr lang="es-EC" sz="3400" dirty="0">
                <a:latin typeface="Roboto" panose="02000000000000000000" pitchFamily="2" charset="0"/>
                <a:ea typeface="Roboto" panose="02000000000000000000" pitchFamily="2" charset="0"/>
              </a:rPr>
              <a:t>Implementar estrategias didácticas para </a:t>
            </a:r>
            <a:r>
              <a:rPr lang="es-ES" altLang="es-EC" sz="3400" dirty="0">
                <a:latin typeface="Roboto" panose="02000000000000000000" pitchFamily="2" charset="0"/>
                <a:ea typeface="Roboto" panose="02000000000000000000" pitchFamily="2" charset="0"/>
              </a:rPr>
              <a:t>la formación de competencias investigativas en la modalidad virtual en los estudiantes de 9no ciclo de la carrera de Educación Inicial de la UNAE.</a:t>
            </a:r>
            <a:endParaRPr lang="es-EC" sz="3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2408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94581-FB4F-4398-9C10-FB7E27463448}"/>
              </a:ext>
            </a:extLst>
          </p:cNvPr>
          <p:cNvPicPr>
            <a:picLocks noChangeAspect="1"/>
          </p:cNvPicPr>
          <p:nvPr/>
        </p:nvPicPr>
        <p:blipFill rotWithShape="1">
          <a:blip r:embed="rId2"/>
          <a:srcRect l="571" t="13623" r="1359" b="59855"/>
          <a:stretch/>
        </p:blipFill>
        <p:spPr>
          <a:xfrm>
            <a:off x="-1" y="0"/>
            <a:ext cx="12218121" cy="1858617"/>
          </a:xfrm>
          <a:prstGeom prst="rect">
            <a:avLst/>
          </a:prstGeom>
        </p:spPr>
      </p:pic>
      <p:sp>
        <p:nvSpPr>
          <p:cNvPr id="4" name="Título 1">
            <a:extLst>
              <a:ext uri="{FF2B5EF4-FFF2-40B4-BE49-F238E27FC236}">
                <a16:creationId xmlns:a16="http://schemas.microsoft.com/office/drawing/2014/main" id="{79687439-6B7F-4BF9-A552-793E3BA334B7}"/>
              </a:ext>
            </a:extLst>
          </p:cNvPr>
          <p:cNvSpPr txBox="1">
            <a:spLocks/>
          </p:cNvSpPr>
          <p:nvPr/>
        </p:nvSpPr>
        <p:spPr>
          <a:xfrm>
            <a:off x="403528" y="1838738"/>
            <a:ext cx="11384943" cy="49198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nSpc>
                <a:spcPct val="100000"/>
              </a:lnSpc>
              <a:spcAft>
                <a:spcPts val="800"/>
              </a:spcAft>
              <a:buAutoNum type="arabicPeriod"/>
            </a:pPr>
            <a:r>
              <a:rPr lang="es-ES_tradnl" altLang="es-EC" sz="4000" b="1" dirty="0">
                <a:effectLst>
                  <a:outerShdw blurRad="38100" dist="38100" dir="2700000" algn="tl">
                    <a:srgbClr val="C0C0C0"/>
                  </a:outerShdw>
                </a:effectLst>
                <a:latin typeface="Roboto" pitchFamily="2" charset="0"/>
                <a:ea typeface="Roboto" pitchFamily="2" charset="0"/>
              </a:rPr>
              <a:t>Introducción</a:t>
            </a:r>
            <a:br>
              <a:rPr lang="es-ES_tradnl" altLang="es-EC" sz="3100" b="1" i="1" dirty="0">
                <a:effectLst>
                  <a:outerShdw blurRad="38100" dist="38100" dir="2700000" algn="tl">
                    <a:srgbClr val="C0C0C0"/>
                  </a:outerShdw>
                </a:effectLst>
                <a:latin typeface="Roboto" pitchFamily="2" charset="0"/>
                <a:ea typeface="Roboto" pitchFamily="2" charset="0"/>
              </a:rPr>
            </a:br>
            <a:endParaRPr lang="es-ES_tradnl" altLang="es-EC" sz="3100" b="1" i="1" dirty="0">
              <a:effectLst>
                <a:outerShdw blurRad="38100" dist="38100" dir="2700000" algn="tl">
                  <a:srgbClr val="C0C0C0"/>
                </a:outerShdw>
              </a:effectLst>
              <a:latin typeface="Roboto" pitchFamily="2" charset="0"/>
              <a:ea typeface="Roboto" pitchFamily="2" charset="0"/>
            </a:endParaRPr>
          </a:p>
          <a:p>
            <a:pPr>
              <a:lnSpc>
                <a:spcPct val="100000"/>
              </a:lnSpc>
              <a:spcAft>
                <a:spcPts val="800"/>
              </a:spcAft>
            </a:pPr>
            <a:r>
              <a:rPr lang="es-ES" sz="29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El </a:t>
            </a:r>
            <a:r>
              <a:rPr lang="es-ES" sz="2900" b="1" i="1"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e- </a:t>
            </a:r>
            <a:r>
              <a:rPr lang="es-ES" sz="2900" b="1" i="1"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learning</a:t>
            </a:r>
            <a:r>
              <a:rPr lang="es-ES" sz="2900" b="1" i="1"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a:t>
            </a:r>
            <a:r>
              <a:rPr lang="es-ES" sz="29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en palabras de Vergara (2014) es: </a:t>
            </a:r>
            <a:endParaRPr lang="en-US" sz="2900" dirty="0">
              <a:effectLst/>
              <a:latin typeface="Roboto" panose="02000000000000000000" pitchFamily="2" charset="0"/>
              <a:ea typeface="Roboto" panose="02000000000000000000" pitchFamily="2" charset="0"/>
              <a:cs typeface="Times New Roman" panose="02020603050405020304" pitchFamily="18" charset="0"/>
            </a:endParaRPr>
          </a:p>
          <a:p>
            <a:pPr marL="671830" indent="0">
              <a:lnSpc>
                <a:spcPct val="100000"/>
              </a:lnSpc>
              <a:spcAft>
                <a:spcPts val="800"/>
              </a:spcAft>
              <a:buNone/>
            </a:pPr>
            <a:r>
              <a:rPr lang="es-ES" sz="2900" b="1" dirty="0">
                <a:solidFill>
                  <a:srgbClr val="000000"/>
                </a:solidFill>
                <a:latin typeface="Roboto" panose="02000000000000000000" pitchFamily="2" charset="0"/>
                <a:ea typeface="Roboto" panose="02000000000000000000" pitchFamily="2" charset="0"/>
                <a:cs typeface="Times New Roman" panose="02020603050405020304" pitchFamily="18" charset="0"/>
              </a:rPr>
              <a:t>l</a:t>
            </a:r>
            <a:r>
              <a:rPr lang="es-ES" sz="2900" b="1"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a formación que se imparte mediante el uso de las nuevas tecnologías</a:t>
            </a:r>
            <a:r>
              <a:rPr lang="es-ES" sz="29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por tanto, su distinción respecto con la educación tradicional </a:t>
            </a:r>
            <a:r>
              <a:rPr lang="es-ES" sz="29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se centra justamente en la enorme potencialidad y oportunidades que nos ofrecen las TIC</a:t>
            </a:r>
            <a:r>
              <a:rPr lang="es-ES" sz="29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para ser usadas como medio excelente para formar a las personas (p.116)</a:t>
            </a:r>
            <a:endParaRPr lang="en-US" sz="2900" dirty="0">
              <a:effectLst/>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74531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94581-FB4F-4398-9C10-FB7E27463448}"/>
              </a:ext>
            </a:extLst>
          </p:cNvPr>
          <p:cNvPicPr>
            <a:picLocks noChangeAspect="1"/>
          </p:cNvPicPr>
          <p:nvPr/>
        </p:nvPicPr>
        <p:blipFill rotWithShape="1">
          <a:blip r:embed="rId2"/>
          <a:srcRect l="571" t="13623" r="1359" b="59855"/>
          <a:stretch/>
        </p:blipFill>
        <p:spPr>
          <a:xfrm>
            <a:off x="-1" y="0"/>
            <a:ext cx="12218121" cy="1858617"/>
          </a:xfrm>
          <a:prstGeom prst="rect">
            <a:avLst/>
          </a:prstGeom>
        </p:spPr>
      </p:pic>
      <p:sp>
        <p:nvSpPr>
          <p:cNvPr id="4" name="Título 1">
            <a:extLst>
              <a:ext uri="{FF2B5EF4-FFF2-40B4-BE49-F238E27FC236}">
                <a16:creationId xmlns:a16="http://schemas.microsoft.com/office/drawing/2014/main" id="{79687439-6B7F-4BF9-A552-793E3BA334B7}"/>
              </a:ext>
            </a:extLst>
          </p:cNvPr>
          <p:cNvSpPr txBox="1">
            <a:spLocks/>
          </p:cNvSpPr>
          <p:nvPr/>
        </p:nvSpPr>
        <p:spPr>
          <a:xfrm>
            <a:off x="403528" y="1838738"/>
            <a:ext cx="11384943" cy="49198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nSpc>
                <a:spcPct val="100000"/>
              </a:lnSpc>
              <a:spcAft>
                <a:spcPts val="800"/>
              </a:spcAft>
              <a:buAutoNum type="arabicPeriod"/>
            </a:pPr>
            <a:r>
              <a:rPr lang="es-ES_tradnl" altLang="es-EC" sz="4000" b="1" dirty="0">
                <a:effectLst>
                  <a:outerShdw blurRad="38100" dist="38100" dir="2700000" algn="tl">
                    <a:srgbClr val="C0C0C0"/>
                  </a:outerShdw>
                </a:effectLst>
                <a:latin typeface="Roboto" pitchFamily="2" charset="0"/>
                <a:ea typeface="Roboto" pitchFamily="2" charset="0"/>
              </a:rPr>
              <a:t>Introducción</a:t>
            </a:r>
            <a:br>
              <a:rPr lang="es-ES_tradnl" altLang="es-EC" sz="3100" b="1" i="1" dirty="0">
                <a:effectLst>
                  <a:outerShdw blurRad="38100" dist="38100" dir="2700000" algn="tl">
                    <a:srgbClr val="C0C0C0"/>
                  </a:outerShdw>
                </a:effectLst>
                <a:latin typeface="Roboto" pitchFamily="2" charset="0"/>
                <a:ea typeface="Roboto" pitchFamily="2" charset="0"/>
              </a:rPr>
            </a:br>
            <a:endParaRPr lang="es-ES_tradnl" altLang="es-EC" sz="1000" b="1" i="1" dirty="0">
              <a:effectLst>
                <a:outerShdw blurRad="38100" dist="38100" dir="2700000" algn="tl">
                  <a:srgbClr val="C0C0C0"/>
                </a:outerShdw>
              </a:effectLst>
              <a:latin typeface="Roboto" pitchFamily="2" charset="0"/>
              <a:ea typeface="Roboto" pitchFamily="2" charset="0"/>
            </a:endParaRPr>
          </a:p>
          <a:p>
            <a:pPr>
              <a:lnSpc>
                <a:spcPct val="100000"/>
              </a:lnSpc>
              <a:spcAft>
                <a:spcPts val="800"/>
              </a:spcAft>
            </a:pPr>
            <a:r>
              <a:rPr lang="es-EC" sz="3200" dirty="0">
                <a:effectLst/>
                <a:latin typeface="Arial Narrow" panose="020B0606020202030204" pitchFamily="34" charset="0"/>
                <a:ea typeface="Calibri" panose="020F0502020204030204" pitchFamily="34" charset="0"/>
                <a:cs typeface="Arial" panose="020B0604020202020204" pitchFamily="34" charset="0"/>
              </a:rPr>
              <a:t>Rojas (2015) que en su artículo </a:t>
            </a:r>
            <a:r>
              <a:rPr lang="es-EC" sz="3200" i="1" dirty="0">
                <a:effectLst/>
                <a:latin typeface="Arial Narrow" panose="020B0606020202030204" pitchFamily="34" charset="0"/>
                <a:ea typeface="Calibri" panose="020F0502020204030204" pitchFamily="34" charset="0"/>
                <a:cs typeface="Arial" panose="020B0604020202020204" pitchFamily="34" charset="0"/>
              </a:rPr>
              <a:t>Aspectos teóricos sobre el proceso de formación de investigadores sociales</a:t>
            </a:r>
            <a:r>
              <a:rPr lang="es-EC" sz="3200" dirty="0">
                <a:effectLst/>
                <a:latin typeface="Arial Narrow" panose="020B0606020202030204" pitchFamily="34" charset="0"/>
                <a:ea typeface="Calibri" panose="020F0502020204030204" pitchFamily="34" charset="0"/>
                <a:cs typeface="Arial" panose="020B0604020202020204" pitchFamily="34" charset="0"/>
              </a:rPr>
              <a:t> del Libro de “Investigación Educativa” de </a:t>
            </a:r>
            <a:r>
              <a:rPr lang="es-EC" sz="3200" dirty="0" err="1">
                <a:effectLst/>
                <a:latin typeface="Arial Narrow" panose="020B0606020202030204" pitchFamily="34" charset="0"/>
                <a:ea typeface="Calibri" panose="020F0502020204030204" pitchFamily="34" charset="0"/>
                <a:cs typeface="Arial" panose="020B0604020202020204" pitchFamily="34" charset="0"/>
              </a:rPr>
              <a:t>Abero</a:t>
            </a:r>
            <a:r>
              <a:rPr lang="es-EC" sz="3200" dirty="0">
                <a:effectLst/>
                <a:latin typeface="Arial Narrow" panose="020B0606020202030204" pitchFamily="34" charset="0"/>
                <a:ea typeface="Calibri" panose="020F0502020204030204" pitchFamily="34" charset="0"/>
                <a:cs typeface="Arial" panose="020B0604020202020204" pitchFamily="34" charset="0"/>
              </a:rPr>
              <a:t> </a:t>
            </a:r>
            <a:r>
              <a:rPr lang="es-EC" sz="3200" i="1" dirty="0">
                <a:effectLst/>
                <a:latin typeface="Arial Narrow" panose="020B0606020202030204" pitchFamily="34" charset="0"/>
                <a:ea typeface="Calibri" panose="020F0502020204030204" pitchFamily="34" charset="0"/>
                <a:cs typeface="Arial" panose="020B0604020202020204" pitchFamily="34" charset="0"/>
              </a:rPr>
              <a:t>et </a:t>
            </a:r>
            <a:r>
              <a:rPr lang="es-EC" sz="3200" i="1" dirty="0" err="1">
                <a:effectLst/>
                <a:latin typeface="Arial Narrow" panose="020B0606020202030204" pitchFamily="34" charset="0"/>
                <a:ea typeface="Calibri" panose="020F0502020204030204" pitchFamily="34" charset="0"/>
                <a:cs typeface="Arial" panose="020B0604020202020204" pitchFamily="34" charset="0"/>
              </a:rPr>
              <a:t>alt</a:t>
            </a:r>
            <a:r>
              <a:rPr lang="es-EC" sz="3200" dirty="0">
                <a:effectLst/>
                <a:latin typeface="Arial Narrow" panose="020B0606020202030204" pitchFamily="34" charset="0"/>
                <a:ea typeface="Calibri" panose="020F0502020204030204" pitchFamily="34" charset="0"/>
                <a:cs typeface="Arial" panose="020B0604020202020204" pitchFamily="34" charset="0"/>
              </a:rPr>
              <a:t>., precisa que: </a:t>
            </a:r>
          </a:p>
          <a:p>
            <a:pPr marL="715963">
              <a:lnSpc>
                <a:spcPct val="100000"/>
              </a:lnSpc>
              <a:spcAft>
                <a:spcPts val="800"/>
              </a:spcAft>
            </a:pPr>
            <a:r>
              <a:rPr lang="es-EC" sz="3200" dirty="0">
                <a:effectLst/>
                <a:latin typeface="Arial Narrow" panose="020B0606020202030204" pitchFamily="34" charset="0"/>
                <a:ea typeface="Calibri" panose="020F0502020204030204" pitchFamily="34" charset="0"/>
                <a:cs typeface="Arial" panose="020B0604020202020204" pitchFamily="34" charset="0"/>
              </a:rPr>
              <a:t>“la investigación es un proceso dialéctico ya que a través de ella busca reconstruirse en el pensamiento una realidad objetiva que se desenvuelve dialécticamente, no de manera lineal, mecánica” (p.25).</a:t>
            </a:r>
            <a:endParaRPr lang="en-US" dirty="0">
              <a:effectLst/>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39145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94581-FB4F-4398-9C10-FB7E27463448}"/>
              </a:ext>
            </a:extLst>
          </p:cNvPr>
          <p:cNvPicPr>
            <a:picLocks noChangeAspect="1"/>
          </p:cNvPicPr>
          <p:nvPr/>
        </p:nvPicPr>
        <p:blipFill rotWithShape="1">
          <a:blip r:embed="rId2"/>
          <a:srcRect l="571" t="13623" r="1359" b="59855"/>
          <a:stretch/>
        </p:blipFill>
        <p:spPr>
          <a:xfrm>
            <a:off x="-1" y="0"/>
            <a:ext cx="12218121" cy="1858617"/>
          </a:xfrm>
          <a:prstGeom prst="rect">
            <a:avLst/>
          </a:prstGeom>
        </p:spPr>
      </p:pic>
      <p:sp>
        <p:nvSpPr>
          <p:cNvPr id="4" name="Título 1">
            <a:extLst>
              <a:ext uri="{FF2B5EF4-FFF2-40B4-BE49-F238E27FC236}">
                <a16:creationId xmlns:a16="http://schemas.microsoft.com/office/drawing/2014/main" id="{79687439-6B7F-4BF9-A552-793E3BA334B7}"/>
              </a:ext>
            </a:extLst>
          </p:cNvPr>
          <p:cNvSpPr txBox="1">
            <a:spLocks/>
          </p:cNvSpPr>
          <p:nvPr/>
        </p:nvSpPr>
        <p:spPr>
          <a:xfrm>
            <a:off x="403528" y="1838738"/>
            <a:ext cx="11384943" cy="49198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nSpc>
                <a:spcPct val="100000"/>
              </a:lnSpc>
              <a:spcAft>
                <a:spcPts val="800"/>
              </a:spcAft>
              <a:buAutoNum type="arabicPeriod"/>
            </a:pPr>
            <a:r>
              <a:rPr lang="es-ES_tradnl" altLang="es-EC" sz="3200" b="1" dirty="0">
                <a:effectLst>
                  <a:outerShdw blurRad="38100" dist="38100" dir="2700000" algn="tl">
                    <a:srgbClr val="C0C0C0"/>
                  </a:outerShdw>
                </a:effectLst>
                <a:latin typeface="Roboto" pitchFamily="2" charset="0"/>
                <a:ea typeface="Roboto" pitchFamily="2" charset="0"/>
              </a:rPr>
              <a:t>Introducción</a:t>
            </a:r>
            <a:br>
              <a:rPr lang="es-ES_tradnl" altLang="es-EC" sz="2400" b="1" i="1" dirty="0">
                <a:effectLst>
                  <a:outerShdw blurRad="38100" dist="38100" dir="2700000" algn="tl">
                    <a:srgbClr val="C0C0C0"/>
                  </a:outerShdw>
                </a:effectLst>
                <a:latin typeface="Roboto" pitchFamily="2" charset="0"/>
                <a:ea typeface="Roboto" pitchFamily="2" charset="0"/>
              </a:rPr>
            </a:br>
            <a:endParaRPr lang="es-ES_tradnl" altLang="es-EC" sz="2400" b="1" i="1" dirty="0">
              <a:effectLst>
                <a:outerShdw blurRad="38100" dist="38100" dir="2700000" algn="tl">
                  <a:srgbClr val="C0C0C0"/>
                </a:outerShdw>
              </a:effectLst>
              <a:latin typeface="Roboto" pitchFamily="2" charset="0"/>
              <a:ea typeface="Roboto" pitchFamily="2" charset="0"/>
            </a:endParaRPr>
          </a:p>
        </p:txBody>
      </p:sp>
      <p:sp>
        <p:nvSpPr>
          <p:cNvPr id="5" name="Marcador de contenido 8">
            <a:extLst>
              <a:ext uri="{FF2B5EF4-FFF2-40B4-BE49-F238E27FC236}">
                <a16:creationId xmlns:a16="http://schemas.microsoft.com/office/drawing/2014/main" id="{332FF09D-F7E5-410D-A82A-D218D7AD15BF}"/>
              </a:ext>
            </a:extLst>
          </p:cNvPr>
          <p:cNvSpPr txBox="1">
            <a:spLocks/>
          </p:cNvSpPr>
          <p:nvPr/>
        </p:nvSpPr>
        <p:spPr>
          <a:xfrm>
            <a:off x="26120" y="2406101"/>
            <a:ext cx="12192000" cy="40433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300" dirty="0">
                <a:solidFill>
                  <a:srgbClr val="000000"/>
                </a:solidFill>
                <a:latin typeface="Roboto" panose="02000000000000000000" pitchFamily="2" charset="0"/>
                <a:ea typeface="Roboto" panose="02000000000000000000" pitchFamily="2" charset="0"/>
                <a:cs typeface="Times New Roman" panose="02020603050405020304" pitchFamily="18" charset="0"/>
              </a:rPr>
              <a:t>La enseñanza de la Investigación Educativa (9no ciclo de la carrera de Educación Inicial, UNAE)</a:t>
            </a:r>
          </a:p>
          <a:p>
            <a:pPr marL="0" indent="0">
              <a:buFont typeface="Arial" panose="020B0604020202020204" pitchFamily="34" charset="0"/>
              <a:buNone/>
            </a:pPr>
            <a:r>
              <a:rPr lang="es-ES" sz="2300" b="1" dirty="0">
                <a:solidFill>
                  <a:srgbClr val="000000"/>
                </a:solidFill>
                <a:latin typeface="Roboto" panose="02000000000000000000" pitchFamily="2" charset="0"/>
                <a:ea typeface="Roboto" panose="02000000000000000000" pitchFamily="2" charset="0"/>
                <a:cs typeface="Times New Roman" panose="02020603050405020304" pitchFamily="18" charset="0"/>
              </a:rPr>
              <a:t>Principios </a:t>
            </a:r>
            <a:r>
              <a:rPr lang="es-ES" sz="2300" dirty="0">
                <a:solidFill>
                  <a:srgbClr val="000000"/>
                </a:solidFill>
                <a:latin typeface="Roboto" panose="02000000000000000000" pitchFamily="2" charset="0"/>
                <a:ea typeface="Roboto" panose="02000000000000000000" pitchFamily="2" charset="0"/>
                <a:cs typeface="Times New Roman" panose="02020603050405020304" pitchFamily="18" charset="0"/>
              </a:rPr>
              <a:t>definidos por Rivera; Alonso y Sancho (2017): </a:t>
            </a:r>
            <a:endParaRPr lang="es-ES" altLang="es-EC" sz="2300" dirty="0">
              <a:latin typeface="Roboto" panose="02000000000000000000" pitchFamily="2" charset="0"/>
              <a:ea typeface="Roboto" panose="02000000000000000000" pitchFamily="2" charset="0"/>
            </a:endParaRPr>
          </a:p>
          <a:p>
            <a:pPr>
              <a:buFont typeface="Wingdings" panose="05000000000000000000" pitchFamily="2" charset="2"/>
              <a:buChar char="§"/>
            </a:pPr>
            <a:r>
              <a:rPr lang="es-ES" sz="2300" dirty="0">
                <a:solidFill>
                  <a:srgbClr val="000000"/>
                </a:solidFill>
                <a:latin typeface="Roboto" panose="02000000000000000000" pitchFamily="2" charset="0"/>
                <a:ea typeface="Roboto" panose="02000000000000000000" pitchFamily="2" charset="0"/>
                <a:cs typeface="Times New Roman" panose="02020603050405020304" pitchFamily="18" charset="0"/>
              </a:rPr>
              <a:t>El carácter  constructivista y de activa colaboración del proceso de enseñanza aprendizaje mediante la modalidad e-learning.</a:t>
            </a:r>
          </a:p>
          <a:p>
            <a:pPr>
              <a:buFont typeface="Wingdings" panose="05000000000000000000" pitchFamily="2" charset="2"/>
              <a:buChar char="§"/>
            </a:pPr>
            <a:r>
              <a:rPr lang="es-ES" sz="2300" dirty="0">
                <a:solidFill>
                  <a:srgbClr val="000000"/>
                </a:solidFill>
                <a:latin typeface="Roboto" panose="02000000000000000000" pitchFamily="2" charset="0"/>
                <a:ea typeface="Roboto" panose="02000000000000000000" pitchFamily="2" charset="0"/>
                <a:cs typeface="Times New Roman" panose="02020603050405020304" pitchFamily="18" charset="0"/>
              </a:rPr>
              <a:t>Establecer las diferencias entre el desarrollo de la educación a distancia tradicional y el e-learning.</a:t>
            </a:r>
          </a:p>
          <a:p>
            <a:pPr>
              <a:buFont typeface="Wingdings" panose="05000000000000000000" pitchFamily="2" charset="2"/>
              <a:buChar char="§"/>
            </a:pPr>
            <a:r>
              <a:rPr lang="es-ES" sz="2300" dirty="0">
                <a:solidFill>
                  <a:srgbClr val="000000"/>
                </a:solidFill>
                <a:latin typeface="Roboto" panose="02000000000000000000" pitchFamily="2" charset="0"/>
                <a:ea typeface="Roboto" panose="02000000000000000000" pitchFamily="2" charset="0"/>
                <a:cs typeface="Times New Roman" panose="02020603050405020304" pitchFamily="18" charset="0"/>
              </a:rPr>
              <a:t>El cumplimiento de las funciones de los actores del proceso de enseñanza aprendizaje en la modalidad e-learning, la función orientadora del docente es vital, así como, la función autónoma e independiente de los estudiantes.</a:t>
            </a:r>
          </a:p>
          <a:p>
            <a:pPr>
              <a:buFont typeface="Wingdings" panose="05000000000000000000" pitchFamily="2" charset="2"/>
              <a:buChar char="§"/>
            </a:pPr>
            <a:r>
              <a:rPr lang="es-ES" sz="2300" dirty="0">
                <a:solidFill>
                  <a:srgbClr val="000000"/>
                </a:solidFill>
                <a:latin typeface="Roboto" panose="02000000000000000000" pitchFamily="2" charset="0"/>
                <a:ea typeface="Roboto" panose="02000000000000000000" pitchFamily="2" charset="0"/>
                <a:cs typeface="Times New Roman" panose="02020603050405020304" pitchFamily="18" charset="0"/>
              </a:rPr>
              <a:t>El e-learning es </a:t>
            </a:r>
            <a:r>
              <a:rPr lang="es-ES" sz="2300" dirty="0" err="1">
                <a:solidFill>
                  <a:srgbClr val="000000"/>
                </a:solidFill>
                <a:latin typeface="Roboto" panose="02000000000000000000" pitchFamily="2" charset="0"/>
                <a:ea typeface="Roboto" panose="02000000000000000000" pitchFamily="2" charset="0"/>
                <a:cs typeface="Times New Roman" panose="02020603050405020304" pitchFamily="18" charset="0"/>
              </a:rPr>
              <a:t>esencializado</a:t>
            </a:r>
            <a:r>
              <a:rPr lang="es-ES" sz="2300" dirty="0">
                <a:solidFill>
                  <a:srgbClr val="000000"/>
                </a:solidFill>
                <a:latin typeface="Roboto" panose="02000000000000000000" pitchFamily="2" charset="0"/>
                <a:ea typeface="Roboto" panose="02000000000000000000" pitchFamily="2" charset="0"/>
                <a:cs typeface="Times New Roman" panose="02020603050405020304" pitchFamily="18" charset="0"/>
              </a:rPr>
              <a:t> por la selección de los propósitos y objetivos de la asignatura (el asincronismo o sincronismo).</a:t>
            </a:r>
            <a:endParaRPr lang="x-none" sz="2300" dirty="0">
              <a:solidFill>
                <a:srgbClr val="000000"/>
              </a:solidFill>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9099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94581-FB4F-4398-9C10-FB7E27463448}"/>
              </a:ext>
            </a:extLst>
          </p:cNvPr>
          <p:cNvPicPr>
            <a:picLocks noChangeAspect="1"/>
          </p:cNvPicPr>
          <p:nvPr/>
        </p:nvPicPr>
        <p:blipFill rotWithShape="1">
          <a:blip r:embed="rId2"/>
          <a:srcRect l="571" t="13623" r="1359" b="59855"/>
          <a:stretch/>
        </p:blipFill>
        <p:spPr>
          <a:xfrm>
            <a:off x="-1" y="0"/>
            <a:ext cx="12218121" cy="1858617"/>
          </a:xfrm>
          <a:prstGeom prst="rect">
            <a:avLst/>
          </a:prstGeom>
        </p:spPr>
      </p:pic>
      <p:sp>
        <p:nvSpPr>
          <p:cNvPr id="4" name="Título 1">
            <a:extLst>
              <a:ext uri="{FF2B5EF4-FFF2-40B4-BE49-F238E27FC236}">
                <a16:creationId xmlns:a16="http://schemas.microsoft.com/office/drawing/2014/main" id="{79687439-6B7F-4BF9-A552-793E3BA334B7}"/>
              </a:ext>
            </a:extLst>
          </p:cNvPr>
          <p:cNvSpPr txBox="1">
            <a:spLocks/>
          </p:cNvSpPr>
          <p:nvPr/>
        </p:nvSpPr>
        <p:spPr>
          <a:xfrm>
            <a:off x="403528" y="1838738"/>
            <a:ext cx="11384943" cy="49198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nSpc>
                <a:spcPct val="100000"/>
              </a:lnSpc>
              <a:spcAft>
                <a:spcPts val="800"/>
              </a:spcAft>
              <a:buAutoNum type="arabicPeriod"/>
            </a:pPr>
            <a:r>
              <a:rPr lang="es-ES_tradnl" altLang="es-EC" sz="3200" b="1" dirty="0">
                <a:effectLst>
                  <a:outerShdw blurRad="38100" dist="38100" dir="2700000" algn="tl">
                    <a:srgbClr val="C0C0C0"/>
                  </a:outerShdw>
                </a:effectLst>
                <a:latin typeface="Roboto" pitchFamily="2" charset="0"/>
                <a:ea typeface="Roboto" pitchFamily="2" charset="0"/>
              </a:rPr>
              <a:t>Introducción</a:t>
            </a:r>
            <a:br>
              <a:rPr lang="es-ES_tradnl" altLang="es-EC" sz="2400" b="1" i="1" dirty="0">
                <a:effectLst>
                  <a:outerShdw blurRad="38100" dist="38100" dir="2700000" algn="tl">
                    <a:srgbClr val="C0C0C0"/>
                  </a:outerShdw>
                </a:effectLst>
                <a:latin typeface="Roboto" pitchFamily="2" charset="0"/>
                <a:ea typeface="Roboto" pitchFamily="2" charset="0"/>
              </a:rPr>
            </a:br>
            <a:endParaRPr lang="es-ES_tradnl" altLang="es-EC" sz="2400" b="1" i="1" dirty="0">
              <a:effectLst>
                <a:outerShdw blurRad="38100" dist="38100" dir="2700000" algn="tl">
                  <a:srgbClr val="C0C0C0"/>
                </a:outerShdw>
              </a:effectLst>
              <a:latin typeface="Roboto" pitchFamily="2" charset="0"/>
              <a:ea typeface="Roboto" pitchFamily="2" charset="0"/>
            </a:endParaRPr>
          </a:p>
        </p:txBody>
      </p:sp>
      <p:sp>
        <p:nvSpPr>
          <p:cNvPr id="6" name="Marcador de contenido 8">
            <a:extLst>
              <a:ext uri="{FF2B5EF4-FFF2-40B4-BE49-F238E27FC236}">
                <a16:creationId xmlns:a16="http://schemas.microsoft.com/office/drawing/2014/main" id="{E94FF00E-CFFC-470D-AE46-78144724EC3A}"/>
              </a:ext>
            </a:extLst>
          </p:cNvPr>
          <p:cNvSpPr txBox="1">
            <a:spLocks/>
          </p:cNvSpPr>
          <p:nvPr/>
        </p:nvSpPr>
        <p:spPr>
          <a:xfrm>
            <a:off x="243183" y="2414450"/>
            <a:ext cx="11731752" cy="44435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800"/>
              </a:spcAft>
              <a:buFont typeface="Arial" panose="020B0604020202020204" pitchFamily="34" charset="0"/>
              <a:buNone/>
            </a:pPr>
            <a:r>
              <a:rPr lang="es-ES">
                <a:latin typeface="Roboto" panose="02000000000000000000" pitchFamily="2" charset="0"/>
                <a:ea typeface="Roboto" panose="02000000000000000000" pitchFamily="2" charset="0"/>
                <a:cs typeface="Times New Roman" panose="02020603050405020304" pitchFamily="18" charset="0"/>
              </a:rPr>
              <a:t>La enseñanza de la investigación en el 9no ciclo en la carrera de Educación Inicial, en la UNAE, se caracteriza por:</a:t>
            </a:r>
            <a:endParaRPr lang="en-US">
              <a:latin typeface="Roboto" panose="02000000000000000000" pitchFamily="2" charset="0"/>
              <a:ea typeface="Roboto" panose="02000000000000000000" pitchFamily="2" charset="0"/>
              <a:cs typeface="Times New Roman" panose="02020603050405020304" pitchFamily="18" charset="0"/>
            </a:endParaRPr>
          </a:p>
          <a:p>
            <a:pPr algn="just">
              <a:lnSpc>
                <a:spcPct val="100000"/>
              </a:lnSpc>
              <a:spcAft>
                <a:spcPts val="800"/>
              </a:spcAft>
              <a:buFont typeface="Wingdings" panose="05000000000000000000" pitchFamily="2" charset="2"/>
              <a:buChar char="§"/>
            </a:pPr>
            <a:r>
              <a:rPr lang="es-ES" b="1">
                <a:latin typeface="Roboto" panose="02000000000000000000" pitchFamily="2" charset="0"/>
                <a:ea typeface="Roboto" panose="02000000000000000000" pitchFamily="2" charset="0"/>
                <a:cs typeface="Times New Roman" panose="02020603050405020304" pitchFamily="18" charset="0"/>
              </a:rPr>
              <a:t>Vínculo entre la teoría y la realidad: </a:t>
            </a:r>
            <a:r>
              <a:rPr lang="es-ES">
                <a:latin typeface="Roboto" panose="02000000000000000000" pitchFamily="2" charset="0"/>
                <a:ea typeface="Roboto" panose="02000000000000000000" pitchFamily="2" charset="0"/>
                <a:cs typeface="Times New Roman" panose="02020603050405020304" pitchFamily="18" charset="0"/>
              </a:rPr>
              <a:t>los problemas que plantea la realidad deben ser comprendidos con base en las teorías, métodos y técnicas asociadas a la metodología de investigación educativa. </a:t>
            </a:r>
          </a:p>
          <a:p>
            <a:pPr algn="just">
              <a:lnSpc>
                <a:spcPct val="100000"/>
              </a:lnSpc>
              <a:spcAft>
                <a:spcPts val="800"/>
              </a:spcAft>
              <a:buFont typeface="Wingdings" panose="05000000000000000000" pitchFamily="2" charset="2"/>
              <a:buChar char="§"/>
            </a:pPr>
            <a:r>
              <a:rPr lang="es-ES">
                <a:solidFill>
                  <a:srgbClr val="000000"/>
                </a:solidFill>
                <a:latin typeface="Roboto" panose="02000000000000000000" pitchFamily="2" charset="0"/>
                <a:ea typeface="Roboto" panose="02000000000000000000" pitchFamily="2" charset="0"/>
                <a:cs typeface="Times New Roman" panose="02020603050405020304" pitchFamily="18" charset="0"/>
              </a:rPr>
              <a:t>Lograr </a:t>
            </a:r>
            <a:r>
              <a:rPr lang="es-ES" b="1">
                <a:solidFill>
                  <a:srgbClr val="000000"/>
                </a:solidFill>
                <a:latin typeface="Roboto" panose="02000000000000000000" pitchFamily="2" charset="0"/>
                <a:ea typeface="Roboto" panose="02000000000000000000" pitchFamily="2" charset="0"/>
                <a:cs typeface="Times New Roman" panose="02020603050405020304" pitchFamily="18" charset="0"/>
              </a:rPr>
              <a:t>competencias</a:t>
            </a:r>
            <a:r>
              <a:rPr lang="es-ES">
                <a:solidFill>
                  <a:srgbClr val="000000"/>
                </a:solidFill>
                <a:latin typeface="Roboto" panose="02000000000000000000" pitchFamily="2" charset="0"/>
                <a:ea typeface="Roboto" panose="02000000000000000000" pitchFamily="2" charset="0"/>
                <a:cs typeface="Times New Roman" panose="02020603050405020304" pitchFamily="18" charset="0"/>
              </a:rPr>
              <a:t> para su desempeño profesional con eficacia y calidad, entre las que se incluyen las </a:t>
            </a:r>
            <a:r>
              <a:rPr lang="es-ES" b="1">
                <a:solidFill>
                  <a:srgbClr val="000000"/>
                </a:solidFill>
                <a:latin typeface="Roboto" panose="02000000000000000000" pitchFamily="2" charset="0"/>
                <a:ea typeface="Roboto" panose="02000000000000000000" pitchFamily="2" charset="0"/>
                <a:cs typeface="Times New Roman" panose="02020603050405020304" pitchFamily="18" charset="0"/>
              </a:rPr>
              <a:t>tecnológicas</a:t>
            </a:r>
            <a:r>
              <a:rPr lang="es-ES">
                <a:solidFill>
                  <a:srgbClr val="000000"/>
                </a:solidFill>
                <a:latin typeface="Roboto" panose="02000000000000000000" pitchFamily="2" charset="0"/>
                <a:ea typeface="Roboto" panose="02000000000000000000" pitchFamily="2" charset="0"/>
                <a:cs typeface="Times New Roman" panose="02020603050405020304" pitchFamily="18" charset="0"/>
              </a:rPr>
              <a:t> “(…) son aquellas que permiten acceder al conocimiento y al uso de las nuevas tecnologías” (Jaik, 2013, p.20)</a:t>
            </a:r>
            <a:endParaRPr lang="en-US" dirty="0">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76247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94581-FB4F-4398-9C10-FB7E27463448}"/>
              </a:ext>
            </a:extLst>
          </p:cNvPr>
          <p:cNvPicPr>
            <a:picLocks noChangeAspect="1"/>
          </p:cNvPicPr>
          <p:nvPr/>
        </p:nvPicPr>
        <p:blipFill rotWithShape="1">
          <a:blip r:embed="rId2"/>
          <a:srcRect l="571" t="13623" r="1359" b="59855"/>
          <a:stretch/>
        </p:blipFill>
        <p:spPr>
          <a:xfrm>
            <a:off x="-1" y="0"/>
            <a:ext cx="12218121" cy="1858617"/>
          </a:xfrm>
          <a:prstGeom prst="rect">
            <a:avLst/>
          </a:prstGeom>
        </p:spPr>
      </p:pic>
      <p:sp>
        <p:nvSpPr>
          <p:cNvPr id="4" name="Título 1">
            <a:extLst>
              <a:ext uri="{FF2B5EF4-FFF2-40B4-BE49-F238E27FC236}">
                <a16:creationId xmlns:a16="http://schemas.microsoft.com/office/drawing/2014/main" id="{79687439-6B7F-4BF9-A552-793E3BA334B7}"/>
              </a:ext>
            </a:extLst>
          </p:cNvPr>
          <p:cNvSpPr txBox="1">
            <a:spLocks/>
          </p:cNvSpPr>
          <p:nvPr/>
        </p:nvSpPr>
        <p:spPr>
          <a:xfrm>
            <a:off x="403528" y="1838738"/>
            <a:ext cx="11384943" cy="49198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nSpc>
                <a:spcPct val="100000"/>
              </a:lnSpc>
              <a:spcAft>
                <a:spcPts val="800"/>
              </a:spcAft>
              <a:buAutoNum type="arabicPeriod"/>
            </a:pPr>
            <a:r>
              <a:rPr lang="es-ES_tradnl" altLang="es-EC" sz="3200" b="1" dirty="0">
                <a:effectLst>
                  <a:outerShdw blurRad="38100" dist="38100" dir="2700000" algn="tl">
                    <a:srgbClr val="C0C0C0"/>
                  </a:outerShdw>
                </a:effectLst>
                <a:latin typeface="Roboto" pitchFamily="2" charset="0"/>
                <a:ea typeface="Roboto" pitchFamily="2" charset="0"/>
              </a:rPr>
              <a:t>Introducción</a:t>
            </a:r>
            <a:br>
              <a:rPr lang="es-ES_tradnl" altLang="es-EC" sz="2400" b="1" i="1" dirty="0">
                <a:effectLst>
                  <a:outerShdw blurRad="38100" dist="38100" dir="2700000" algn="tl">
                    <a:srgbClr val="C0C0C0"/>
                  </a:outerShdw>
                </a:effectLst>
                <a:latin typeface="Roboto" pitchFamily="2" charset="0"/>
                <a:ea typeface="Roboto" pitchFamily="2" charset="0"/>
              </a:rPr>
            </a:br>
            <a:endParaRPr lang="es-ES_tradnl" altLang="es-EC" sz="2400" b="1" i="1" dirty="0">
              <a:effectLst>
                <a:outerShdw blurRad="38100" dist="38100" dir="2700000" algn="tl">
                  <a:srgbClr val="C0C0C0"/>
                </a:outerShdw>
              </a:effectLst>
              <a:latin typeface="Roboto" pitchFamily="2" charset="0"/>
              <a:ea typeface="Roboto" pitchFamily="2" charset="0"/>
            </a:endParaRPr>
          </a:p>
        </p:txBody>
      </p:sp>
      <p:sp>
        <p:nvSpPr>
          <p:cNvPr id="7" name="Marcador de contenido 8">
            <a:extLst>
              <a:ext uri="{FF2B5EF4-FFF2-40B4-BE49-F238E27FC236}">
                <a16:creationId xmlns:a16="http://schemas.microsoft.com/office/drawing/2014/main" id="{128D2A6E-8ABD-473B-88D1-FA9C07BD7DA1}"/>
              </a:ext>
            </a:extLst>
          </p:cNvPr>
          <p:cNvSpPr txBox="1">
            <a:spLocks/>
          </p:cNvSpPr>
          <p:nvPr/>
        </p:nvSpPr>
        <p:spPr>
          <a:xfrm>
            <a:off x="243183" y="2414450"/>
            <a:ext cx="11731752" cy="44435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800"/>
              </a:spcAft>
              <a:buFont typeface="Arial" panose="020B0604020202020204" pitchFamily="34" charset="0"/>
              <a:buNone/>
            </a:pPr>
            <a:r>
              <a:rPr lang="es-ES" sz="3200" dirty="0">
                <a:latin typeface="Roboto" panose="02000000000000000000" pitchFamily="2" charset="0"/>
                <a:ea typeface="Roboto" panose="02000000000000000000" pitchFamily="2" charset="0"/>
                <a:cs typeface="Times New Roman" panose="02020603050405020304" pitchFamily="18" charset="0"/>
              </a:rPr>
              <a:t>Se diseñó un </a:t>
            </a:r>
            <a:r>
              <a:rPr lang="es-ES" sz="3200" b="1" dirty="0">
                <a:latin typeface="Roboto" panose="02000000000000000000" pitchFamily="2" charset="0"/>
                <a:ea typeface="Roboto" panose="02000000000000000000" pitchFamily="2" charset="0"/>
                <a:cs typeface="Times New Roman" panose="02020603050405020304" pitchFamily="18" charset="0"/>
              </a:rPr>
              <a:t>Entorno Virtual de Aprendizaje </a:t>
            </a:r>
            <a:r>
              <a:rPr lang="es-ES" sz="3200" dirty="0">
                <a:latin typeface="Roboto" panose="02000000000000000000" pitchFamily="2" charset="0"/>
                <a:ea typeface="Roboto" panose="02000000000000000000" pitchFamily="2" charset="0"/>
                <a:cs typeface="Times New Roman" panose="02020603050405020304" pitchFamily="18" charset="0"/>
              </a:rPr>
              <a:t>(EVA) en el aula virtual caracterizado por:</a:t>
            </a:r>
          </a:p>
          <a:p>
            <a:pPr algn="just">
              <a:lnSpc>
                <a:spcPct val="100000"/>
              </a:lnSpc>
              <a:spcAft>
                <a:spcPts val="800"/>
              </a:spcAft>
              <a:buFont typeface="Wingdings" panose="05000000000000000000" pitchFamily="2" charset="2"/>
              <a:buChar char="§"/>
            </a:pPr>
            <a:r>
              <a:rPr lang="es-ES" sz="3200" dirty="0">
                <a:latin typeface="Roboto" panose="02000000000000000000" pitchFamily="2" charset="0"/>
                <a:ea typeface="Roboto" panose="02000000000000000000" pitchFamily="2" charset="0"/>
                <a:cs typeface="Times New Roman" panose="02020603050405020304" pitchFamily="18" charset="0"/>
              </a:rPr>
              <a:t>Interactividad didáctica (Chat, Foros Educativos, Wikis, Consultas, Tareas educativas y la </a:t>
            </a:r>
            <a:r>
              <a:rPr lang="es-ES" sz="3200" b="1" dirty="0">
                <a:solidFill>
                  <a:srgbClr val="FF0000"/>
                </a:solidFill>
                <a:latin typeface="Roboto" panose="02000000000000000000" pitchFamily="2" charset="0"/>
                <a:ea typeface="Roboto" panose="02000000000000000000" pitchFamily="2" charset="0"/>
                <a:cs typeface="Times New Roman" panose="02020603050405020304" pitchFamily="18" charset="0"/>
              </a:rPr>
              <a:t>herramienta taller</a:t>
            </a:r>
            <a:r>
              <a:rPr lang="es-ES" sz="3200" dirty="0">
                <a:latin typeface="Roboto" panose="02000000000000000000" pitchFamily="2" charset="0"/>
                <a:ea typeface="Roboto" panose="02000000000000000000" pitchFamily="2" charset="0"/>
                <a:cs typeface="Times New Roman" panose="02020603050405020304" pitchFamily="18" charset="0"/>
              </a:rPr>
              <a:t>). </a:t>
            </a:r>
          </a:p>
          <a:p>
            <a:pPr algn="just">
              <a:lnSpc>
                <a:spcPct val="100000"/>
              </a:lnSpc>
              <a:spcAft>
                <a:spcPts val="800"/>
              </a:spcAft>
              <a:buFont typeface="Wingdings" panose="05000000000000000000" pitchFamily="2" charset="2"/>
              <a:buChar char="§"/>
            </a:pPr>
            <a:r>
              <a:rPr lang="es-ES" sz="3200" dirty="0">
                <a:latin typeface="Roboto" panose="02000000000000000000" pitchFamily="2" charset="0"/>
                <a:ea typeface="Roboto" panose="02000000000000000000" pitchFamily="2" charset="0"/>
                <a:cs typeface="Times New Roman" panose="02020603050405020304" pitchFamily="18" charset="0"/>
              </a:rPr>
              <a:t>Compuesto por 14 clases. </a:t>
            </a:r>
            <a:endParaRPr lang="en-US" sz="3200" dirty="0">
              <a:latin typeface="Roboto" panose="02000000000000000000" pitchFamily="2" charset="0"/>
              <a:ea typeface="Roboto" panose="02000000000000000000" pitchFamily="2" charset="0"/>
              <a:cs typeface="Times New Roman" panose="02020603050405020304" pitchFamily="18" charset="0"/>
            </a:endParaRPr>
          </a:p>
          <a:p>
            <a:pPr algn="just">
              <a:lnSpc>
                <a:spcPct val="100000"/>
              </a:lnSpc>
              <a:spcAft>
                <a:spcPts val="800"/>
              </a:spcAft>
              <a:buFont typeface="Wingdings" panose="05000000000000000000" pitchFamily="2" charset="2"/>
              <a:buChar char="§"/>
            </a:pPr>
            <a:r>
              <a:rPr lang="es-ES" sz="3200" dirty="0">
                <a:latin typeface="Roboto" panose="02000000000000000000" pitchFamily="2" charset="0"/>
                <a:ea typeface="Roboto" panose="02000000000000000000" pitchFamily="2" charset="0"/>
                <a:cs typeface="Times New Roman" panose="02020603050405020304" pitchFamily="18" charset="0"/>
              </a:rPr>
              <a:t>La metodología esencial empleada en cada clase fue el aula invertida.</a:t>
            </a:r>
            <a:endParaRPr lang="en-US" sz="3200" dirty="0">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89335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94581-FB4F-4398-9C10-FB7E27463448}"/>
              </a:ext>
            </a:extLst>
          </p:cNvPr>
          <p:cNvPicPr>
            <a:picLocks noChangeAspect="1"/>
          </p:cNvPicPr>
          <p:nvPr/>
        </p:nvPicPr>
        <p:blipFill rotWithShape="1">
          <a:blip r:embed="rId2"/>
          <a:srcRect l="571" t="13623" r="1359" b="59855"/>
          <a:stretch/>
        </p:blipFill>
        <p:spPr>
          <a:xfrm>
            <a:off x="-1" y="0"/>
            <a:ext cx="12218121" cy="1858617"/>
          </a:xfrm>
          <a:prstGeom prst="rect">
            <a:avLst/>
          </a:prstGeom>
        </p:spPr>
      </p:pic>
      <p:sp>
        <p:nvSpPr>
          <p:cNvPr id="4" name="Título 1">
            <a:extLst>
              <a:ext uri="{FF2B5EF4-FFF2-40B4-BE49-F238E27FC236}">
                <a16:creationId xmlns:a16="http://schemas.microsoft.com/office/drawing/2014/main" id="{79687439-6B7F-4BF9-A552-793E3BA334B7}"/>
              </a:ext>
            </a:extLst>
          </p:cNvPr>
          <p:cNvSpPr txBox="1">
            <a:spLocks/>
          </p:cNvSpPr>
          <p:nvPr/>
        </p:nvSpPr>
        <p:spPr>
          <a:xfrm>
            <a:off x="403528" y="1838738"/>
            <a:ext cx="11384943" cy="49198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es-ES_tradnl" altLang="es-EC" sz="3200" b="1" dirty="0">
                <a:effectLst>
                  <a:outerShdw blurRad="38100" dist="38100" dir="2700000" algn="tl">
                    <a:srgbClr val="C0C0C0"/>
                  </a:outerShdw>
                </a:effectLst>
                <a:latin typeface="Roboto" pitchFamily="2" charset="0"/>
                <a:ea typeface="Roboto" pitchFamily="2" charset="0"/>
              </a:rPr>
              <a:t>2. Metodología</a:t>
            </a:r>
            <a:br>
              <a:rPr lang="es-ES_tradnl" altLang="es-EC" sz="2400" b="1" i="1" dirty="0">
                <a:effectLst>
                  <a:outerShdw blurRad="38100" dist="38100" dir="2700000" algn="tl">
                    <a:srgbClr val="C0C0C0"/>
                  </a:outerShdw>
                </a:effectLst>
                <a:latin typeface="Roboto" pitchFamily="2" charset="0"/>
                <a:ea typeface="Roboto" pitchFamily="2" charset="0"/>
              </a:rPr>
            </a:br>
            <a:endParaRPr lang="es-ES_tradnl" altLang="es-EC" sz="2400" b="1" i="1" dirty="0">
              <a:effectLst>
                <a:outerShdw blurRad="38100" dist="38100" dir="2700000" algn="tl">
                  <a:srgbClr val="C0C0C0"/>
                </a:outerShdw>
              </a:effectLst>
              <a:latin typeface="Roboto" pitchFamily="2" charset="0"/>
              <a:ea typeface="Roboto" pitchFamily="2" charset="0"/>
            </a:endParaRPr>
          </a:p>
        </p:txBody>
      </p:sp>
      <p:sp>
        <p:nvSpPr>
          <p:cNvPr id="5" name="Marcador de texto 4">
            <a:extLst>
              <a:ext uri="{FF2B5EF4-FFF2-40B4-BE49-F238E27FC236}">
                <a16:creationId xmlns:a16="http://schemas.microsoft.com/office/drawing/2014/main" id="{A6026BD6-7A88-4D75-86C7-C3BA1BE7B32F}"/>
              </a:ext>
            </a:extLst>
          </p:cNvPr>
          <p:cNvSpPr txBox="1">
            <a:spLocks/>
          </p:cNvSpPr>
          <p:nvPr/>
        </p:nvSpPr>
        <p:spPr>
          <a:xfrm>
            <a:off x="571143" y="2494324"/>
            <a:ext cx="11217328" cy="44897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3200" b="1" dirty="0">
                <a:solidFill>
                  <a:srgbClr val="FF0000"/>
                </a:solidFill>
                <a:latin typeface="Roboto" panose="02000000000000000000" pitchFamily="2" charset="0"/>
                <a:ea typeface="Roboto" panose="02000000000000000000" pitchFamily="2" charset="0"/>
              </a:rPr>
              <a:t>DISEÑO</a:t>
            </a:r>
            <a:r>
              <a:rPr lang="es-EC" sz="3200" dirty="0">
                <a:solidFill>
                  <a:srgbClr val="FF0000"/>
                </a:solidFill>
                <a:latin typeface="Roboto" panose="02000000000000000000" pitchFamily="2" charset="0"/>
                <a:ea typeface="Roboto" panose="02000000000000000000" pitchFamily="2" charset="0"/>
              </a:rPr>
              <a:t>:</a:t>
            </a:r>
            <a:r>
              <a:rPr lang="es-EC" sz="3200" dirty="0">
                <a:latin typeface="Roboto" panose="02000000000000000000" pitchFamily="2" charset="0"/>
                <a:ea typeface="Roboto" panose="02000000000000000000" pitchFamily="2" charset="0"/>
              </a:rPr>
              <a:t> Descriptivo</a:t>
            </a:r>
          </a:p>
          <a:p>
            <a:r>
              <a:rPr lang="es-EC" sz="3200" b="1" dirty="0">
                <a:solidFill>
                  <a:srgbClr val="FF0000"/>
                </a:solidFill>
                <a:latin typeface="Roboto" panose="02000000000000000000" pitchFamily="2" charset="0"/>
                <a:ea typeface="Roboto" panose="02000000000000000000" pitchFamily="2" charset="0"/>
              </a:rPr>
              <a:t>POBLACIÓN</a:t>
            </a:r>
            <a:r>
              <a:rPr lang="es-EC" sz="3200" dirty="0">
                <a:solidFill>
                  <a:srgbClr val="FF0000"/>
                </a:solidFill>
                <a:latin typeface="Roboto" panose="02000000000000000000" pitchFamily="2" charset="0"/>
                <a:ea typeface="Roboto" panose="02000000000000000000" pitchFamily="2" charset="0"/>
              </a:rPr>
              <a:t>:</a:t>
            </a:r>
            <a:r>
              <a:rPr lang="es-EC" sz="3200" b="1" dirty="0">
                <a:latin typeface="Roboto" panose="02000000000000000000" pitchFamily="2" charset="0"/>
                <a:ea typeface="Roboto" panose="02000000000000000000" pitchFamily="2" charset="0"/>
              </a:rPr>
              <a:t> </a:t>
            </a:r>
            <a:r>
              <a:rPr lang="es-EC" sz="3200" dirty="0">
                <a:latin typeface="Roboto" panose="02000000000000000000" pitchFamily="2" charset="0"/>
                <a:ea typeface="Roboto" panose="02000000000000000000" pitchFamily="2" charset="0"/>
              </a:rPr>
              <a:t>Estudiantes de 9no ciclo de la carrera de Educación Inicial</a:t>
            </a:r>
          </a:p>
          <a:p>
            <a:r>
              <a:rPr lang="es-EC" sz="3200" b="1" dirty="0">
                <a:solidFill>
                  <a:srgbClr val="FF0000"/>
                </a:solidFill>
                <a:latin typeface="Roboto" panose="02000000000000000000" pitchFamily="2" charset="0"/>
                <a:ea typeface="Roboto" panose="02000000000000000000" pitchFamily="2" charset="0"/>
              </a:rPr>
              <a:t>MUESTRA</a:t>
            </a:r>
            <a:r>
              <a:rPr lang="es-EC" sz="3200" dirty="0">
                <a:solidFill>
                  <a:srgbClr val="FF0000"/>
                </a:solidFill>
                <a:latin typeface="Roboto" panose="02000000000000000000" pitchFamily="2" charset="0"/>
                <a:ea typeface="Roboto" panose="02000000000000000000" pitchFamily="2" charset="0"/>
              </a:rPr>
              <a:t>:</a:t>
            </a:r>
            <a:r>
              <a:rPr lang="es-EC" sz="3200" b="1" dirty="0">
                <a:latin typeface="Roboto" panose="02000000000000000000" pitchFamily="2" charset="0"/>
                <a:ea typeface="Roboto" panose="02000000000000000000" pitchFamily="2" charset="0"/>
              </a:rPr>
              <a:t> </a:t>
            </a:r>
            <a:r>
              <a:rPr lang="es-EC" sz="3200" dirty="0">
                <a:latin typeface="Roboto" panose="02000000000000000000" pitchFamily="2" charset="0"/>
                <a:ea typeface="Roboto" panose="02000000000000000000" pitchFamily="2" charset="0"/>
              </a:rPr>
              <a:t>25 estudiantes (9no ciclo P1)</a:t>
            </a:r>
          </a:p>
          <a:p>
            <a:r>
              <a:rPr lang="es-EC" sz="3200" b="1" dirty="0">
                <a:solidFill>
                  <a:srgbClr val="FF0000"/>
                </a:solidFill>
                <a:latin typeface="Roboto" panose="02000000000000000000" pitchFamily="2" charset="0"/>
                <a:ea typeface="Roboto" panose="02000000000000000000" pitchFamily="2" charset="0"/>
              </a:rPr>
              <a:t>ENTORNO</a:t>
            </a:r>
            <a:r>
              <a:rPr lang="es-EC" sz="3200" dirty="0">
                <a:solidFill>
                  <a:srgbClr val="FF0000"/>
                </a:solidFill>
                <a:latin typeface="Roboto" panose="02000000000000000000" pitchFamily="2" charset="0"/>
                <a:ea typeface="Roboto" panose="02000000000000000000" pitchFamily="2" charset="0"/>
              </a:rPr>
              <a:t>:</a:t>
            </a:r>
            <a:r>
              <a:rPr lang="es-EC" sz="3200" dirty="0">
                <a:latin typeface="Roboto" panose="02000000000000000000" pitchFamily="2" charset="0"/>
                <a:ea typeface="Roboto" panose="02000000000000000000" pitchFamily="2" charset="0"/>
              </a:rPr>
              <a:t> Universidad Nacional de Educación</a:t>
            </a:r>
          </a:p>
          <a:p>
            <a:r>
              <a:rPr lang="es-EC" sz="3200" b="1" dirty="0">
                <a:solidFill>
                  <a:srgbClr val="FF0000"/>
                </a:solidFill>
                <a:latin typeface="Roboto" panose="02000000000000000000" pitchFamily="2" charset="0"/>
                <a:ea typeface="Roboto" panose="02000000000000000000" pitchFamily="2" charset="0"/>
              </a:rPr>
              <a:t>INTERVENCIONES</a:t>
            </a:r>
            <a:r>
              <a:rPr lang="es-EC" sz="3200" dirty="0">
                <a:solidFill>
                  <a:srgbClr val="FF0000"/>
                </a:solidFill>
                <a:latin typeface="Roboto" panose="02000000000000000000" pitchFamily="2" charset="0"/>
                <a:ea typeface="Roboto" panose="02000000000000000000" pitchFamily="2" charset="0"/>
              </a:rPr>
              <a:t>:</a:t>
            </a:r>
            <a:r>
              <a:rPr lang="es-EC" sz="3200" dirty="0">
                <a:latin typeface="Roboto" panose="02000000000000000000" pitchFamily="2" charset="0"/>
                <a:ea typeface="Roboto" panose="02000000000000000000" pitchFamily="2" charset="0"/>
              </a:rPr>
              <a:t> </a:t>
            </a:r>
            <a:r>
              <a:rPr lang="es-ES" sz="3200" dirty="0">
                <a:latin typeface="Roboto" panose="02000000000000000000" pitchFamily="2" charset="0"/>
                <a:ea typeface="Roboto" panose="02000000000000000000" pitchFamily="2" charset="0"/>
              </a:rPr>
              <a:t>observación participante, la revisión de los productos del proceso pedagógico, encuesta on-line</a:t>
            </a:r>
            <a:endParaRPr lang="es-EC" sz="3200" dirty="0">
              <a:latin typeface="Roboto" panose="02000000000000000000" pitchFamily="2" charset="0"/>
              <a:ea typeface="Roboto" panose="02000000000000000000" pitchFamily="2" charset="0"/>
            </a:endParaRPr>
          </a:p>
          <a:p>
            <a:r>
              <a:rPr lang="es-EC" sz="3200" b="1" dirty="0">
                <a:solidFill>
                  <a:srgbClr val="FF0000"/>
                </a:solidFill>
                <a:latin typeface="Roboto" panose="02000000000000000000" pitchFamily="2" charset="0"/>
                <a:ea typeface="Roboto" panose="02000000000000000000" pitchFamily="2" charset="0"/>
              </a:rPr>
              <a:t>ANÁLISIS</a:t>
            </a:r>
            <a:r>
              <a:rPr lang="es-EC" sz="3200" dirty="0">
                <a:solidFill>
                  <a:srgbClr val="FF0000"/>
                </a:solidFill>
                <a:latin typeface="Roboto" panose="02000000000000000000" pitchFamily="2" charset="0"/>
                <a:ea typeface="Roboto" panose="02000000000000000000" pitchFamily="2" charset="0"/>
              </a:rPr>
              <a:t>:</a:t>
            </a:r>
            <a:r>
              <a:rPr lang="es-EC" sz="3200" dirty="0">
                <a:latin typeface="Roboto" panose="02000000000000000000" pitchFamily="2" charset="0"/>
                <a:ea typeface="Roboto" panose="02000000000000000000" pitchFamily="2" charset="0"/>
              </a:rPr>
              <a:t> Triangulación metodológica</a:t>
            </a:r>
            <a:endParaRPr lang="x-none" sz="32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838447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TotalTime>
  <Words>1510</Words>
  <Application>Microsoft Office PowerPoint</Application>
  <PresentationFormat>Panorámica</PresentationFormat>
  <Paragraphs>70</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vt:lpstr>
      <vt:lpstr>Arial Black</vt:lpstr>
      <vt:lpstr>Arial Narrow</vt:lpstr>
      <vt:lpstr>Calibri</vt:lpstr>
      <vt:lpstr>Calibri Light</vt:lpstr>
      <vt:lpstr>Roboto</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Liliana de la Caridad Molerio Rosa</dc:creator>
  <cp:lastModifiedBy>Liliana de la Caridad Molerio Rosa</cp:lastModifiedBy>
  <cp:revision>1</cp:revision>
  <dcterms:created xsi:type="dcterms:W3CDTF">2021-11-22T13:50:09Z</dcterms:created>
  <dcterms:modified xsi:type="dcterms:W3CDTF">2021-11-23T02:48:03Z</dcterms:modified>
</cp:coreProperties>
</file>