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1" roundtripDataSignature="AMtx7mhzjC/KXhYrdyJSBAOznVOcVLu2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1" d="100"/>
          <a:sy n="121" d="100"/>
        </p:scale>
        <p:origin x="-34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17937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532cf8a2f0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532cf8a2f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32cf8a2f0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532cf8a2f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32cf8a2f0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532cf8a2f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532cf8a2f0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532cf8a2f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32cf8a2f0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532cf8a2f0_3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532cf8a2f0_3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532cf8a2f0_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532cf8a2f0_3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532cf8a2f0_3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32cf8a2f0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532cf8a2f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32cf8a2f0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532cf8a2f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32cf8a2f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532cf8a2f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32cf8a2f0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532cf8a2f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32cf8a2f0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32cf8a2f0_2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532cf8a2f0_2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32cf8a2f0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532cf8a2f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9278a8e86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9278a8e86a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9278a8e86a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" y="96"/>
            <a:ext cx="9212341" cy="5183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g532cf8a2f0_0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2375"/>
            <a:ext cx="9212684" cy="5183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532cf8a2f0_0_12"/>
          <p:cNvSpPr txBox="1"/>
          <p:nvPr/>
        </p:nvSpPr>
        <p:spPr>
          <a:xfrm>
            <a:off x="4216875" y="326600"/>
            <a:ext cx="47943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41B47"/>
                </a:solidFill>
                <a:latin typeface="Comic Sans MS"/>
                <a:ea typeface="Comic Sans MS"/>
                <a:cs typeface="Comic Sans MS"/>
                <a:sym typeface="Comic Sans MS"/>
              </a:rPr>
              <a:t>Retroalimentación de la </a:t>
            </a:r>
            <a:r>
              <a:rPr lang="en-US" sz="2300" b="1">
                <a:solidFill>
                  <a:srgbClr val="741B47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Study</a:t>
            </a:r>
            <a:endParaRPr sz="2300" b="1">
              <a:solidFill>
                <a:srgbClr val="741B4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3" name="Google Shape;173;g532cf8a2f0_0_12"/>
          <p:cNvSpPr txBox="1"/>
          <p:nvPr/>
        </p:nvSpPr>
        <p:spPr>
          <a:xfrm>
            <a:off x="5387375" y="1079925"/>
            <a:ext cx="3623700" cy="312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latin typeface="Comic Sans MS"/>
                <a:ea typeface="Comic Sans MS"/>
                <a:cs typeface="Comic Sans MS"/>
                <a:sym typeface="Comic Sans MS"/>
              </a:rPr>
              <a:t>Sugerencias</a:t>
            </a:r>
            <a:r>
              <a:rPr lang="en-US" sz="1800" b="1" dirty="0">
                <a:latin typeface="Comic Sans MS"/>
                <a:ea typeface="Comic Sans MS"/>
                <a:cs typeface="Comic Sans MS"/>
                <a:sym typeface="Comic Sans MS"/>
              </a:rPr>
              <a:t>: </a:t>
            </a:r>
            <a:endParaRPr sz="1800" b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-"/>
            </a:pP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Tomar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en </a:t>
            </a: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cuenta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el </a:t>
            </a: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tono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de la </a:t>
            </a: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voz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combinarlos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-"/>
            </a:pP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Hacerles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partícipes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a los </a:t>
            </a: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niños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 forma individual </a:t>
            </a: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durante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la </a:t>
            </a: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clase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-"/>
            </a:pP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Direccionar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que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los </a:t>
            </a:r>
            <a:r>
              <a:rPr lang="en-US" sz="1800" dirty="0" err="1" smtClean="0">
                <a:latin typeface="Comic Sans MS"/>
                <a:ea typeface="Comic Sans MS"/>
                <a:cs typeface="Comic Sans MS"/>
                <a:sym typeface="Comic Sans MS"/>
              </a:rPr>
              <a:t>niños</a:t>
            </a: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 y </a:t>
            </a:r>
            <a:r>
              <a:rPr lang="en-US" sz="1800" dirty="0" err="1" smtClean="0">
                <a:latin typeface="Comic Sans MS"/>
                <a:ea typeface="Comic Sans MS"/>
                <a:cs typeface="Comic Sans MS"/>
                <a:sym typeface="Comic Sans MS"/>
              </a:rPr>
              <a:t>las</a:t>
            </a: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 smtClean="0">
                <a:latin typeface="Comic Sans MS"/>
                <a:ea typeface="Comic Sans MS"/>
                <a:cs typeface="Comic Sans MS"/>
                <a:sym typeface="Comic Sans MS"/>
              </a:rPr>
              <a:t>niñas</a:t>
            </a: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no </a:t>
            </a: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tengan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objetos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/</a:t>
            </a: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juguetes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de </a:t>
            </a: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distracción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g532cf8a2f0_0_12"/>
          <p:cNvPicPr preferRelativeResize="0"/>
          <p:nvPr/>
        </p:nvPicPr>
        <p:blipFill rotWithShape="1">
          <a:blip r:embed="rId4">
            <a:alphaModFix/>
          </a:blip>
          <a:srcRect l="5935" b="15540"/>
          <a:stretch/>
        </p:blipFill>
        <p:spPr>
          <a:xfrm>
            <a:off x="306049" y="1079925"/>
            <a:ext cx="4971750" cy="302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g532cf8a2f0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337" y="-20085"/>
            <a:ext cx="9212684" cy="518367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532cf8a2f0_0_16"/>
          <p:cNvSpPr txBox="1"/>
          <p:nvPr/>
        </p:nvSpPr>
        <p:spPr>
          <a:xfrm>
            <a:off x="4600325" y="289450"/>
            <a:ext cx="3891000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BF9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Aplicación de la segunda clase </a:t>
            </a:r>
            <a:r>
              <a:rPr lang="en-US" sz="2300" b="1">
                <a:solidFill>
                  <a:srgbClr val="BF9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Study</a:t>
            </a:r>
            <a:endParaRPr sz="2300" b="1">
              <a:solidFill>
                <a:srgbClr val="BF9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1" name="Google Shape;181;g532cf8a2f0_0_16"/>
          <p:cNvPicPr preferRelativeResize="0"/>
          <p:nvPr/>
        </p:nvPicPr>
        <p:blipFill rotWithShape="1">
          <a:blip r:embed="rId4">
            <a:alphaModFix/>
          </a:blip>
          <a:srcRect l="22471" r="17605"/>
          <a:stretch/>
        </p:blipFill>
        <p:spPr>
          <a:xfrm>
            <a:off x="3059350" y="1132425"/>
            <a:ext cx="1839199" cy="17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532cf8a2f0_0_16"/>
          <p:cNvPicPr preferRelativeResize="0"/>
          <p:nvPr/>
        </p:nvPicPr>
        <p:blipFill rotWithShape="1">
          <a:blip r:embed="rId5">
            <a:alphaModFix/>
          </a:blip>
          <a:srcRect l="3415" t="24517" r="6696" b="24972"/>
          <a:stretch/>
        </p:blipFill>
        <p:spPr>
          <a:xfrm>
            <a:off x="6117425" y="3546888"/>
            <a:ext cx="263873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532cf8a2f0_0_16"/>
          <p:cNvPicPr preferRelativeResize="0"/>
          <p:nvPr/>
        </p:nvPicPr>
        <p:blipFill rotWithShape="1">
          <a:blip r:embed="rId6">
            <a:alphaModFix/>
          </a:blip>
          <a:srcRect t="25207" r="586" b="25586"/>
          <a:stretch/>
        </p:blipFill>
        <p:spPr>
          <a:xfrm flipH="1">
            <a:off x="3161963" y="3005801"/>
            <a:ext cx="2633136" cy="73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532cf8a2f0_0_16"/>
          <p:cNvPicPr preferRelativeResize="0"/>
          <p:nvPr/>
        </p:nvPicPr>
        <p:blipFill rotWithShape="1">
          <a:blip r:embed="rId7">
            <a:alphaModFix/>
          </a:blip>
          <a:srcRect l="6696" t="25473" r="3424" b="25321"/>
          <a:stretch/>
        </p:blipFill>
        <p:spPr>
          <a:xfrm>
            <a:off x="3161974" y="3815225"/>
            <a:ext cx="2809326" cy="73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532cf8a2f0_0_16"/>
          <p:cNvPicPr preferRelativeResize="0"/>
          <p:nvPr/>
        </p:nvPicPr>
        <p:blipFill rotWithShape="1">
          <a:blip r:embed="rId8">
            <a:alphaModFix/>
          </a:blip>
          <a:srcRect t="25385" r="2733" b="27595"/>
          <a:stretch/>
        </p:blipFill>
        <p:spPr>
          <a:xfrm>
            <a:off x="5336823" y="1424150"/>
            <a:ext cx="3067377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532cf8a2f0_0_16"/>
          <p:cNvPicPr preferRelativeResize="0"/>
          <p:nvPr/>
        </p:nvPicPr>
        <p:blipFill rotWithShape="1">
          <a:blip r:embed="rId9">
            <a:alphaModFix/>
          </a:blip>
          <a:srcRect l="7330" t="36785" r="40531" b="36309"/>
          <a:stretch/>
        </p:blipFill>
        <p:spPr>
          <a:xfrm flipH="1">
            <a:off x="5835621" y="2485525"/>
            <a:ext cx="2873388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532cf8a2f0_0_16"/>
          <p:cNvPicPr preferRelativeResize="0"/>
          <p:nvPr/>
        </p:nvPicPr>
        <p:blipFill rotWithShape="1">
          <a:blip r:embed="rId10">
            <a:alphaModFix/>
          </a:blip>
          <a:srcRect l="27601" t="24412" r="27655" b="14981"/>
          <a:stretch/>
        </p:blipFill>
        <p:spPr>
          <a:xfrm>
            <a:off x="161150" y="1280138"/>
            <a:ext cx="2265924" cy="17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532cf8a2f0_0_16"/>
          <p:cNvPicPr preferRelativeResize="0"/>
          <p:nvPr/>
        </p:nvPicPr>
        <p:blipFill rotWithShape="1">
          <a:blip r:embed="rId11">
            <a:alphaModFix/>
          </a:blip>
          <a:srcRect l="26906" t="24065" r="27856" b="12718"/>
          <a:stretch/>
        </p:blipFill>
        <p:spPr>
          <a:xfrm>
            <a:off x="161150" y="3089988"/>
            <a:ext cx="2265924" cy="1780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g532cf8a2f0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5"/>
            <a:ext cx="9212684" cy="518367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532cf8a2f0_0_20"/>
          <p:cNvSpPr txBox="1"/>
          <p:nvPr/>
        </p:nvSpPr>
        <p:spPr>
          <a:xfrm>
            <a:off x="808425" y="1034825"/>
            <a:ext cx="4667700" cy="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 smtClean="0">
                <a:solidFill>
                  <a:srgbClr val="66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Experiencias</a:t>
            </a:r>
            <a:r>
              <a:rPr lang="en-US" sz="1800" b="1" dirty="0" smtClean="0">
                <a:solidFill>
                  <a:srgbClr val="66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b="1" dirty="0">
                <a:solidFill>
                  <a:srgbClr val="66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 los </a:t>
            </a:r>
            <a:r>
              <a:rPr lang="en-US" sz="1800" b="1" dirty="0" err="1">
                <a:solidFill>
                  <a:srgbClr val="66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niños</a:t>
            </a:r>
            <a:r>
              <a:rPr lang="en-US" sz="1800" b="1" dirty="0">
                <a:solidFill>
                  <a:srgbClr val="66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US" sz="1800" b="1" dirty="0" err="1">
                <a:solidFill>
                  <a:srgbClr val="66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niñas</a:t>
            </a:r>
            <a:r>
              <a:rPr lang="en-US" sz="1800" b="1" dirty="0">
                <a:solidFill>
                  <a:srgbClr val="66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US" sz="1800" b="1" dirty="0" err="1">
                <a:solidFill>
                  <a:srgbClr val="66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familias</a:t>
            </a:r>
            <a:r>
              <a:rPr lang="en-US" sz="1800" b="1" dirty="0">
                <a:solidFill>
                  <a:srgbClr val="66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y </a:t>
            </a:r>
            <a:r>
              <a:rPr lang="en-US" sz="1800" b="1" dirty="0" err="1" smtClean="0">
                <a:solidFill>
                  <a:srgbClr val="66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docente</a:t>
            </a:r>
            <a:endParaRPr sz="1800" b="1" dirty="0">
              <a:solidFill>
                <a:srgbClr val="66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5" name="Google Shape;195;g532cf8a2f0_0_20"/>
          <p:cNvPicPr preferRelativeResize="0"/>
          <p:nvPr/>
        </p:nvPicPr>
        <p:blipFill rotWithShape="1">
          <a:blip r:embed="rId4">
            <a:alphaModFix/>
          </a:blip>
          <a:srcRect l="40124" t="29757" r="29734" b="17814"/>
          <a:stretch/>
        </p:blipFill>
        <p:spPr>
          <a:xfrm>
            <a:off x="6271575" y="111675"/>
            <a:ext cx="2336200" cy="244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532cf8a2f0_0_20"/>
          <p:cNvPicPr preferRelativeResize="0"/>
          <p:nvPr/>
        </p:nvPicPr>
        <p:blipFill rotWithShape="1">
          <a:blip r:embed="rId5">
            <a:alphaModFix/>
          </a:blip>
          <a:srcRect l="40237" t="16004" r="29622" b="8999"/>
          <a:stretch/>
        </p:blipFill>
        <p:spPr>
          <a:xfrm>
            <a:off x="6271575" y="2616100"/>
            <a:ext cx="2336200" cy="196204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532cf8a2f0_0_20"/>
          <p:cNvSpPr txBox="1"/>
          <p:nvPr/>
        </p:nvSpPr>
        <p:spPr>
          <a:xfrm>
            <a:off x="624450" y="1773600"/>
            <a:ext cx="5139900" cy="26160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-US" sz="1800">
                <a:latin typeface="Comic Sans MS"/>
                <a:ea typeface="Comic Sans MS"/>
                <a:cs typeface="Comic Sans MS"/>
                <a:sym typeface="Comic Sans MS"/>
              </a:rPr>
              <a:t>Niños y niñas contentos por tener una clase interactiva y didáctica.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-US" sz="1800">
                <a:latin typeface="Comic Sans MS"/>
                <a:ea typeface="Comic Sans MS"/>
                <a:cs typeface="Comic Sans MS"/>
                <a:sym typeface="Comic Sans MS"/>
              </a:rPr>
              <a:t>Las familias participaron activamente con los niños en el proceso de Enseñanza-aprendizaje.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-US" sz="1800">
                <a:latin typeface="Comic Sans MS"/>
                <a:ea typeface="Comic Sans MS"/>
                <a:cs typeface="Comic Sans MS"/>
                <a:sym typeface="Comic Sans MS"/>
              </a:rPr>
              <a:t>El tutor profesional aprendió el uso de la plataforma e implementó en las siguientes clases.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g532cf8a2f0_0_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5"/>
            <a:ext cx="9212684" cy="518367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532cf8a2f0_0_24"/>
          <p:cNvSpPr txBox="1"/>
          <p:nvPr/>
        </p:nvSpPr>
        <p:spPr>
          <a:xfrm>
            <a:off x="1835696" y="981850"/>
            <a:ext cx="54636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Importancia</a:t>
            </a:r>
            <a:r>
              <a:rPr lang="en-US" sz="1800" b="1" dirty="0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 de los </a:t>
            </a:r>
            <a:r>
              <a:rPr lang="en-US" sz="1800" b="1" dirty="0" err="1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recursos</a:t>
            </a:r>
            <a:r>
              <a:rPr lang="en-US" sz="1800" b="1" dirty="0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b="1" dirty="0" err="1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didácticos</a:t>
            </a:r>
            <a:r>
              <a:rPr lang="en-US" sz="1800" b="1" dirty="0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 y la </a:t>
            </a:r>
            <a:r>
              <a:rPr lang="en-US" sz="1800" b="1" dirty="0" err="1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variedad</a:t>
            </a:r>
            <a:r>
              <a:rPr lang="en-US" sz="1800" b="1" dirty="0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b="1" dirty="0" err="1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existente</a:t>
            </a:r>
            <a:endParaRPr sz="1800" b="1" dirty="0">
              <a:solidFill>
                <a:srgbClr val="1155CC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4" name="Google Shape;204;g532cf8a2f0_0_24"/>
          <p:cNvSpPr/>
          <p:nvPr/>
        </p:nvSpPr>
        <p:spPr>
          <a:xfrm>
            <a:off x="990275" y="1763350"/>
            <a:ext cx="7124100" cy="25230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Para </a:t>
            </a: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realizar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las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actividades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se </a:t>
            </a:r>
            <a:r>
              <a:rPr lang="en-US" sz="1800" dirty="0" err="1" smtClean="0">
                <a:latin typeface="Comic Sans MS"/>
                <a:ea typeface="Comic Sans MS"/>
                <a:cs typeface="Comic Sans MS"/>
                <a:sym typeface="Comic Sans MS"/>
              </a:rPr>
              <a:t>debe</a:t>
            </a: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tomar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en </a:t>
            </a: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cuenta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el </a:t>
            </a: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utilizar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b="1" dirty="0" err="1">
                <a:latin typeface="Comic Sans MS"/>
                <a:ea typeface="Comic Sans MS"/>
                <a:cs typeface="Comic Sans MS"/>
                <a:sym typeface="Comic Sans MS"/>
              </a:rPr>
              <a:t>imágenes</a:t>
            </a:r>
            <a:r>
              <a:rPr lang="en-US" sz="1800" b="1" dirty="0">
                <a:latin typeface="Comic Sans MS"/>
                <a:ea typeface="Comic Sans MS"/>
                <a:cs typeface="Comic Sans MS"/>
                <a:sym typeface="Comic Sans MS"/>
              </a:rPr>
              <a:t> o videos </a:t>
            </a:r>
            <a:r>
              <a:rPr lang="en-US" sz="1800" b="1" dirty="0" err="1">
                <a:latin typeface="Comic Sans MS"/>
                <a:ea typeface="Comic Sans MS"/>
                <a:cs typeface="Comic Sans MS"/>
                <a:sym typeface="Comic Sans MS"/>
              </a:rPr>
              <a:t>llamativos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Los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recursos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didácticos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pueden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ser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adaptados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según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la </a:t>
            </a:r>
            <a:r>
              <a:rPr lang="en-US" sz="1800" b="1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experiencia</a:t>
            </a:r>
            <a:r>
              <a:rPr lang="en-US" sz="18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de </a:t>
            </a:r>
            <a:r>
              <a:rPr lang="en-US" sz="1800" b="1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aprendizaje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 la web se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encuentra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gran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cantidad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tutoriales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sobre</a:t>
            </a:r>
            <a:r>
              <a:rPr lang="en-US" sz="18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b="1" dirty="0" err="1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recursos</a:t>
            </a:r>
            <a:r>
              <a:rPr lang="en-US" sz="1800" b="1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b="1" dirty="0" err="1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didácticos</a:t>
            </a:r>
            <a:r>
              <a:rPr lang="en-US" sz="1800" b="1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 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los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que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los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docentes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se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capaciten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apliquen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en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sus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clases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Existen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diversos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recursos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didácticos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adaptables</a:t>
            </a:r>
            <a:r>
              <a:rPr lang="en-US" sz="18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</a:t>
            </a:r>
            <a:r>
              <a:rPr lang="en-US" sz="18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niños</a:t>
            </a:r>
            <a:r>
              <a:rPr lang="en-US" sz="18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y </a:t>
            </a:r>
            <a:r>
              <a:rPr lang="en-US" sz="1800" b="1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niñas</a:t>
            </a:r>
            <a:r>
              <a:rPr lang="en-US" sz="18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edades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tempranas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532cf8a2f0_3_7"/>
          <p:cNvSpPr txBox="1">
            <a:spLocks noGrp="1"/>
          </p:cNvSpPr>
          <p:nvPr>
            <p:ph type="ctrTitle"/>
          </p:nvPr>
        </p:nvSpPr>
        <p:spPr>
          <a:xfrm>
            <a:off x="539552" y="56825"/>
            <a:ext cx="8204100" cy="52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solidFill>
                  <a:srgbClr val="6D9EEB"/>
                </a:solidFill>
                <a:latin typeface="Comic Sans MS"/>
                <a:ea typeface="Comic Sans MS"/>
                <a:cs typeface="Comic Sans MS"/>
                <a:sym typeface="Comic Sans MS"/>
              </a:rPr>
              <a:t>Recursos</a:t>
            </a:r>
            <a:r>
              <a:rPr lang="en-US" sz="2600" dirty="0">
                <a:solidFill>
                  <a:srgbClr val="6D9EEB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600" dirty="0" err="1">
                <a:solidFill>
                  <a:srgbClr val="6D9EEB"/>
                </a:solidFill>
                <a:latin typeface="Comic Sans MS"/>
                <a:ea typeface="Comic Sans MS"/>
                <a:cs typeface="Comic Sans MS"/>
                <a:sym typeface="Comic Sans MS"/>
              </a:rPr>
              <a:t>didácticos</a:t>
            </a:r>
            <a:r>
              <a:rPr lang="en-US" sz="2600" dirty="0">
                <a:solidFill>
                  <a:srgbClr val="6D9EEB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600" dirty="0" err="1">
                <a:solidFill>
                  <a:srgbClr val="6D9EEB"/>
                </a:solidFill>
                <a:latin typeface="Comic Sans MS"/>
                <a:ea typeface="Comic Sans MS"/>
                <a:cs typeface="Comic Sans MS"/>
                <a:sym typeface="Comic Sans MS"/>
              </a:rPr>
              <a:t>virtuales</a:t>
            </a:r>
            <a:r>
              <a:rPr lang="en-US" sz="2600" dirty="0">
                <a:solidFill>
                  <a:srgbClr val="6D9EEB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600" dirty="0" err="1">
                <a:solidFill>
                  <a:srgbClr val="6D9EEB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</a:t>
            </a:r>
            <a:r>
              <a:rPr lang="en-US" sz="2600" dirty="0">
                <a:solidFill>
                  <a:srgbClr val="6D9EEB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600" dirty="0" err="1">
                <a:solidFill>
                  <a:srgbClr val="6D9EEB"/>
                </a:solidFill>
                <a:latin typeface="Comic Sans MS"/>
                <a:ea typeface="Comic Sans MS"/>
                <a:cs typeface="Comic Sans MS"/>
                <a:sym typeface="Comic Sans MS"/>
              </a:rPr>
              <a:t>Educación</a:t>
            </a:r>
            <a:r>
              <a:rPr lang="en-US" sz="2600" dirty="0">
                <a:solidFill>
                  <a:srgbClr val="6D9EEB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600" dirty="0" err="1">
                <a:solidFill>
                  <a:srgbClr val="6D9EEB"/>
                </a:solidFill>
                <a:latin typeface="Comic Sans MS"/>
                <a:ea typeface="Comic Sans MS"/>
                <a:cs typeface="Comic Sans MS"/>
                <a:sym typeface="Comic Sans MS"/>
              </a:rPr>
              <a:t>Inicial</a:t>
            </a:r>
            <a:r>
              <a:rPr lang="en-US" sz="2600" dirty="0">
                <a:solidFill>
                  <a:srgbClr val="6D9EEB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sz="2600" dirty="0">
              <a:solidFill>
                <a:srgbClr val="6D9EE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1" name="Google Shape;211;g532cf8a2f0_3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825" y="817500"/>
            <a:ext cx="3755325" cy="198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532cf8a2f0_3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" y="2952750"/>
            <a:ext cx="3863574" cy="1989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532cf8a2f0_3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7900" y="764900"/>
            <a:ext cx="3863574" cy="204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532cf8a2f0_3_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1150" y="2904767"/>
            <a:ext cx="3863574" cy="2049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532cf8a2f0_3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0400" y="264529"/>
            <a:ext cx="4025350" cy="220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532cf8a2f0_3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150" y="259100"/>
            <a:ext cx="3946749" cy="205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532cf8a2f0_3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3768" y="2715766"/>
            <a:ext cx="3946749" cy="2164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5"/>
            <a:ext cx="9212684" cy="5183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532cf8a2f0_0_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5"/>
            <a:ext cx="9212684" cy="518367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532cf8a2f0_0_28"/>
          <p:cNvSpPr txBox="1"/>
          <p:nvPr/>
        </p:nvSpPr>
        <p:spPr>
          <a:xfrm>
            <a:off x="1094150" y="1068100"/>
            <a:ext cx="6829200" cy="10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Comic Sans MS"/>
                <a:ea typeface="Comic Sans MS"/>
                <a:cs typeface="Comic Sans MS"/>
                <a:sym typeface="Comic Sans MS"/>
              </a:rPr>
              <a:t>EXPERIENCIAS DIDÁCTICAS EN LA PRÁCTICA VIRTUAL MEDIANTE EL USO DE RECURSOS DIGITALES</a:t>
            </a:r>
            <a:endParaRPr sz="20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5" name="Google Shape;95;g532cf8a2f0_0_28"/>
          <p:cNvSpPr txBox="1"/>
          <p:nvPr/>
        </p:nvSpPr>
        <p:spPr>
          <a:xfrm>
            <a:off x="3599275" y="3329625"/>
            <a:ext cx="4471800" cy="10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Comic Sans MS"/>
                <a:ea typeface="Comic Sans MS"/>
                <a:cs typeface="Comic Sans MS"/>
                <a:sym typeface="Comic Sans MS"/>
              </a:rPr>
              <a:t>Autoras:</a:t>
            </a:r>
            <a:endParaRPr sz="16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omic Sans MS"/>
                <a:ea typeface="Comic Sans MS"/>
                <a:cs typeface="Comic Sans MS"/>
                <a:sym typeface="Comic Sans MS"/>
              </a:rPr>
              <a:t> 1. </a:t>
            </a:r>
            <a:r>
              <a:rPr lang="en-US" sz="16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Daniela Nataly </a:t>
            </a:r>
            <a:r>
              <a:rPr lang="en-US" sz="1600" b="1">
                <a:latin typeface="Comic Sans MS"/>
                <a:ea typeface="Comic Sans MS"/>
                <a:cs typeface="Comic Sans MS"/>
                <a:sym typeface="Comic Sans MS"/>
              </a:rPr>
              <a:t>Machuca Moscoso</a:t>
            </a:r>
            <a:r>
              <a:rPr lang="en-US" sz="1600">
                <a:latin typeface="Comic Sans MS"/>
                <a:ea typeface="Comic Sans MS"/>
                <a:cs typeface="Comic Sans MS"/>
                <a:sym typeface="Comic Sans MS"/>
              </a:rPr>
              <a:t>. UNAE</a:t>
            </a:r>
            <a:endParaRPr sz="16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omic Sans MS"/>
                <a:ea typeface="Comic Sans MS"/>
                <a:cs typeface="Comic Sans MS"/>
                <a:sym typeface="Comic Sans MS"/>
              </a:rPr>
              <a:t> 2. </a:t>
            </a:r>
            <a:r>
              <a:rPr lang="en-US" sz="16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Miriam Ignacia</a:t>
            </a:r>
            <a:r>
              <a:rPr lang="en-US" sz="1600" b="1">
                <a:latin typeface="Comic Sans MS"/>
                <a:ea typeface="Comic Sans MS"/>
                <a:cs typeface="Comic Sans MS"/>
                <a:sym typeface="Comic Sans MS"/>
              </a:rPr>
              <a:t>Arias Zapata.</a:t>
            </a:r>
            <a:r>
              <a:rPr lang="en-US" sz="1600">
                <a:latin typeface="Comic Sans MS"/>
                <a:ea typeface="Comic Sans MS"/>
                <a:cs typeface="Comic Sans MS"/>
                <a:sym typeface="Comic Sans MS"/>
              </a:rPr>
              <a:t> UNAE</a:t>
            </a:r>
            <a:endParaRPr sz="16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omic Sans MS"/>
                <a:ea typeface="Comic Sans MS"/>
                <a:cs typeface="Comic Sans MS"/>
                <a:sym typeface="Comic Sans MS"/>
              </a:rPr>
              <a:t> 3. </a:t>
            </a:r>
            <a:r>
              <a:rPr lang="en-US" sz="16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Nube Valeria Peñafiel Calle</a:t>
            </a:r>
            <a:r>
              <a:rPr lang="en-US" sz="1600" b="1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r>
              <a:rPr lang="en-US" sz="1600">
                <a:latin typeface="Comic Sans MS"/>
                <a:ea typeface="Comic Sans MS"/>
                <a:cs typeface="Comic Sans MS"/>
                <a:sym typeface="Comic Sans MS"/>
              </a:rPr>
              <a:t> UNAE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g532cf8a2f0_0_28"/>
          <p:cNvSpPr txBox="1"/>
          <p:nvPr/>
        </p:nvSpPr>
        <p:spPr>
          <a:xfrm>
            <a:off x="597600" y="2359925"/>
            <a:ext cx="8017500" cy="6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Tema 4.</a:t>
            </a:r>
            <a:r>
              <a:rPr lang="en-US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La dinámica psicopedagógica de la Educación Inicial en el contexto COVID-19 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Sub-Línea temática: 4.1. </a:t>
            </a:r>
            <a:r>
              <a:rPr lang="en-US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Experiencias pedagógicas en Educación Inicial en la modalidad virtual y a distancia en el contexto COVID 19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5"/>
            <a:ext cx="9212683" cy="518367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/>
          <p:nvPr/>
        </p:nvSpPr>
        <p:spPr>
          <a:xfrm>
            <a:off x="3148175" y="985100"/>
            <a:ext cx="45561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1C4587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Contextualización </a:t>
            </a:r>
            <a:endParaRPr sz="2200" b="1">
              <a:solidFill>
                <a:srgbClr val="1C458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3" name="Google Shape;10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3300" y="3340898"/>
            <a:ext cx="2040450" cy="9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 txBox="1"/>
          <p:nvPr/>
        </p:nvSpPr>
        <p:spPr>
          <a:xfrm>
            <a:off x="3317075" y="1629250"/>
            <a:ext cx="5218500" cy="14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Comic Sans MS"/>
                <a:ea typeface="Comic Sans MS"/>
                <a:cs typeface="Comic Sans MS"/>
                <a:sym typeface="Comic Sans MS"/>
              </a:rPr>
              <a:t>Las </a:t>
            </a:r>
            <a:r>
              <a:rPr lang="en-US" sz="1700" b="1">
                <a:latin typeface="Comic Sans MS"/>
                <a:ea typeface="Comic Sans MS"/>
                <a:cs typeface="Comic Sans MS"/>
                <a:sym typeface="Comic Sans MS"/>
              </a:rPr>
              <a:t>prácticas pre-profesionales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 octavo ciclo de Educación Inicial de la UNAE, </a:t>
            </a:r>
            <a:r>
              <a:rPr lang="en-US" sz="1700">
                <a:latin typeface="Comic Sans MS"/>
                <a:ea typeface="Comic Sans MS"/>
                <a:cs typeface="Comic Sans MS"/>
                <a:sym typeface="Comic Sans MS"/>
              </a:rPr>
              <a:t>se realizaron en modalidad virtual, en el </a:t>
            </a:r>
            <a:r>
              <a:rPr lang="en-US" sz="1700" b="1">
                <a:latin typeface="Comic Sans MS"/>
                <a:ea typeface="Comic Sans MS"/>
                <a:cs typeface="Comic Sans MS"/>
                <a:sym typeface="Comic Sans MS"/>
              </a:rPr>
              <a:t>CEI “Alberto Astudillo Montesinos” </a:t>
            </a:r>
            <a:r>
              <a:rPr lang="en-US" sz="1700">
                <a:latin typeface="Comic Sans MS"/>
                <a:ea typeface="Comic Sans MS"/>
                <a:cs typeface="Comic Sans MS"/>
                <a:sym typeface="Comic Sans MS"/>
              </a:rPr>
              <a:t>Cuenca-Ecuador. </a:t>
            </a:r>
            <a:endParaRPr sz="17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600" y="1772900"/>
            <a:ext cx="2991725" cy="237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25799" y="3132413"/>
            <a:ext cx="2803425" cy="135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g532cf8a2f0_0_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5"/>
            <a:ext cx="9212684" cy="518367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532cf8a2f0_0_32"/>
          <p:cNvSpPr txBox="1"/>
          <p:nvPr/>
        </p:nvSpPr>
        <p:spPr>
          <a:xfrm>
            <a:off x="415050" y="831375"/>
            <a:ext cx="8408700" cy="3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❖"/>
            </a:pP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realizaron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clases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sincrónicas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asincrónicas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con  </a:t>
            </a:r>
            <a:r>
              <a:rPr lang="en-US" sz="18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el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docente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del aula, los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niños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niñas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familias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❖"/>
            </a:pP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Recursos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limitados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en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sus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contextos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realidades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tanto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las</a:t>
            </a:r>
            <a:r>
              <a:rPr lang="en-US" sz="18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estudiantes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de la UNAE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como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los del Centro de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Educación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Inicial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❖"/>
            </a:pP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produjo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varias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limitaciones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conectividad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sin embargo </a:t>
            </a:r>
            <a:r>
              <a:rPr lang="en-US" sz="1800" dirty="0" err="1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las</a:t>
            </a:r>
            <a:r>
              <a:rPr lang="en-US" sz="18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practicantes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UNAE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junto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con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familias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y </a:t>
            </a:r>
            <a:r>
              <a:rPr lang="en-US" sz="18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el </a:t>
            </a:r>
            <a:r>
              <a:rPr lang="en-US" sz="1800" dirty="0" err="1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docente</a:t>
            </a:r>
            <a:r>
              <a:rPr lang="en-US" sz="18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adaptaron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a los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materiales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e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instrumentos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con los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que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contaron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durante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el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contexto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COVID.</a:t>
            </a:r>
            <a:endParaRPr sz="1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❖"/>
            </a:pP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Aplicación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del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recurso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didáctico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Kahoot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clases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sincrónicas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con los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niños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niñas</a:t>
            </a:r>
            <a:r>
              <a:rPr lang="en-US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532cf8a2f0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5"/>
            <a:ext cx="9212684" cy="518367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532cf8a2f0_0_0"/>
          <p:cNvSpPr txBox="1"/>
          <p:nvPr/>
        </p:nvSpPr>
        <p:spPr>
          <a:xfrm>
            <a:off x="1310000" y="914875"/>
            <a:ext cx="70815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38761D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Planificación de la clase virtual sincrónica</a:t>
            </a:r>
            <a:endParaRPr sz="1800" b="1">
              <a:solidFill>
                <a:srgbClr val="38761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9" name="Google Shape;119;g532cf8a2f0_0_0"/>
          <p:cNvPicPr preferRelativeResize="0"/>
          <p:nvPr/>
        </p:nvPicPr>
        <p:blipFill rotWithShape="1">
          <a:blip r:embed="rId4">
            <a:alphaModFix/>
          </a:blip>
          <a:srcRect l="27172" t="25572" r="26859" b="10689"/>
          <a:stretch/>
        </p:blipFill>
        <p:spPr>
          <a:xfrm>
            <a:off x="6301875" y="1389325"/>
            <a:ext cx="2616249" cy="15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532cf8a2f0_0_0"/>
          <p:cNvPicPr preferRelativeResize="0"/>
          <p:nvPr/>
        </p:nvPicPr>
        <p:blipFill rotWithShape="1">
          <a:blip r:embed="rId5">
            <a:alphaModFix/>
          </a:blip>
          <a:srcRect l="28147" t="23395" r="26911" b="14696"/>
          <a:stretch/>
        </p:blipFill>
        <p:spPr>
          <a:xfrm>
            <a:off x="6370250" y="2976775"/>
            <a:ext cx="2479498" cy="15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532cf8a2f0_0_0"/>
          <p:cNvSpPr txBox="1"/>
          <p:nvPr/>
        </p:nvSpPr>
        <p:spPr>
          <a:xfrm>
            <a:off x="424925" y="1389325"/>
            <a:ext cx="5383800" cy="29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 err="1">
                <a:solidFill>
                  <a:schemeClr val="dk1"/>
                </a:solidFill>
              </a:rPr>
              <a:t>P</a:t>
            </a:r>
            <a:r>
              <a:rPr lang="en-US" sz="1500" b="1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lanificación</a:t>
            </a:r>
            <a:r>
              <a:rPr lang="en-US" sz="15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de la Lesson Study </a:t>
            </a:r>
            <a:r>
              <a:rPr lang="en-US" sz="1500" b="1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</a:t>
            </a:r>
            <a:r>
              <a:rPr lang="en-US" sz="15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los </a:t>
            </a:r>
            <a:r>
              <a:rPr lang="en-US" sz="1500" b="1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niños</a:t>
            </a:r>
            <a:r>
              <a:rPr lang="en-US" sz="15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y </a:t>
            </a:r>
            <a:r>
              <a:rPr lang="en-US" sz="1500" b="1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niñas</a:t>
            </a:r>
            <a:endParaRPr sz="1500" b="1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</a:t>
            </a:r>
            <a:r>
              <a:rPr lang="en-US" sz="1500" b="1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el </a:t>
            </a:r>
            <a:r>
              <a:rPr lang="en-US" sz="1500" b="1" dirty="0" err="1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Inicial</a:t>
            </a:r>
            <a:r>
              <a:rPr lang="en-US" sz="1500" b="1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2 </a:t>
            </a:r>
            <a:r>
              <a:rPr lang="en-US" sz="15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del CEI Alberto </a:t>
            </a:r>
            <a:r>
              <a:rPr lang="en-US" sz="1500" b="1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Astudillo</a:t>
            </a:r>
            <a:r>
              <a:rPr lang="en-US" sz="15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500" b="1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Experiencia</a:t>
            </a:r>
            <a:r>
              <a:rPr lang="en-US" sz="15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de </a:t>
            </a:r>
            <a:r>
              <a:rPr lang="en-US" sz="1500" b="1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aprendizaje</a:t>
            </a:r>
            <a:r>
              <a:rPr lang="en-US" sz="15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: </a:t>
            </a:r>
            <a:r>
              <a:rPr lang="en-US" sz="15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Medios</a:t>
            </a:r>
            <a:r>
              <a:rPr lang="en-US" sz="1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transporte</a:t>
            </a:r>
            <a:r>
              <a:rPr lang="en-US" sz="1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Participantes</a:t>
            </a:r>
            <a:r>
              <a:rPr lang="en-US" sz="15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: </a:t>
            </a:r>
            <a:r>
              <a:rPr lang="en-US" sz="15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Docente</a:t>
            </a:r>
            <a:r>
              <a:rPr lang="en-US" sz="1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US" sz="15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niños</a:t>
            </a:r>
            <a:r>
              <a:rPr lang="en-US" sz="1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US" sz="15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niñas</a:t>
            </a:r>
            <a:r>
              <a:rPr lang="en-US" sz="1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US" sz="15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familias</a:t>
            </a:r>
            <a:r>
              <a:rPr lang="en-US" sz="1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y </a:t>
            </a:r>
            <a:r>
              <a:rPr lang="en-US" sz="15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practicantes</a:t>
            </a:r>
            <a:r>
              <a:rPr lang="en-US" sz="1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UNAE.</a:t>
            </a:r>
            <a:endParaRPr sz="1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500" b="1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Objetivo</a:t>
            </a:r>
            <a:r>
              <a:rPr lang="en-US" sz="15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General</a:t>
            </a:r>
            <a:r>
              <a:rPr lang="en-US" sz="15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: </a:t>
            </a:r>
            <a:r>
              <a:rPr lang="en-US" sz="1500" dirty="0" err="1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Reforzar</a:t>
            </a:r>
            <a:r>
              <a:rPr lang="en-US" sz="15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los </a:t>
            </a:r>
            <a:r>
              <a:rPr lang="en-US" sz="15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contenidos</a:t>
            </a:r>
            <a:r>
              <a:rPr lang="en-US" sz="1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sobre</a:t>
            </a:r>
            <a:r>
              <a:rPr lang="en-US" sz="1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los </a:t>
            </a:r>
            <a:r>
              <a:rPr lang="en-US" sz="15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tipos</a:t>
            </a:r>
            <a:r>
              <a:rPr lang="en-US" sz="1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de  </a:t>
            </a:r>
            <a:r>
              <a:rPr lang="en-US" sz="15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medios</a:t>
            </a:r>
            <a:r>
              <a:rPr lang="en-US" sz="1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transporte</a:t>
            </a:r>
            <a:r>
              <a:rPr lang="en-US" sz="1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Herramientas</a:t>
            </a:r>
            <a:r>
              <a:rPr lang="en-US" sz="15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b="1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utilizadas</a:t>
            </a:r>
            <a:r>
              <a:rPr lang="en-US" sz="15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: </a:t>
            </a:r>
            <a:r>
              <a:rPr lang="en-US" sz="1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Imágenes</a:t>
            </a:r>
            <a:r>
              <a:rPr lang="en-US" sz="1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US" sz="15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cuento</a:t>
            </a:r>
            <a:r>
              <a:rPr lang="en-US" sz="1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sobre</a:t>
            </a:r>
            <a:r>
              <a:rPr lang="en-US" sz="1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un </a:t>
            </a:r>
            <a:r>
              <a:rPr lang="en-US" sz="15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paseo</a:t>
            </a:r>
            <a:r>
              <a:rPr lang="en-US" sz="1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por</a:t>
            </a:r>
            <a:r>
              <a:rPr lang="en-US" sz="1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varios</a:t>
            </a:r>
            <a:r>
              <a:rPr lang="en-US" sz="1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lugares</a:t>
            </a:r>
            <a:r>
              <a:rPr lang="en-US" sz="1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del Ecuador, </a:t>
            </a:r>
            <a:r>
              <a:rPr lang="en-US" sz="15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Kahoot</a:t>
            </a:r>
            <a:r>
              <a:rPr lang="en-US" sz="1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y Zoom.</a:t>
            </a:r>
            <a:endParaRPr sz="1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532cf8a2f0_0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5"/>
            <a:ext cx="9212684" cy="518367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532cf8a2f0_0_4"/>
          <p:cNvSpPr txBox="1"/>
          <p:nvPr/>
        </p:nvSpPr>
        <p:spPr>
          <a:xfrm>
            <a:off x="3639925" y="1237500"/>
            <a:ext cx="23313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41B47"/>
                </a:solidFill>
                <a:latin typeface="Comic Sans MS"/>
                <a:ea typeface="Comic Sans MS"/>
                <a:cs typeface="Comic Sans MS"/>
                <a:sym typeface="Comic Sans MS"/>
              </a:rPr>
              <a:t>Presentación de la clase con </a:t>
            </a:r>
            <a:r>
              <a:rPr lang="en-US" sz="2600" b="1">
                <a:solidFill>
                  <a:srgbClr val="741B47"/>
                </a:solidFill>
                <a:latin typeface="Comic Sans MS"/>
                <a:ea typeface="Comic Sans MS"/>
                <a:cs typeface="Comic Sans MS"/>
                <a:sym typeface="Comic Sans MS"/>
              </a:rPr>
              <a:t>kahoot</a:t>
            </a:r>
            <a:endParaRPr sz="2600" b="1">
              <a:solidFill>
                <a:srgbClr val="741B4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8" name="Google Shape;128;g532cf8a2f0_0_4"/>
          <p:cNvPicPr preferRelativeResize="0"/>
          <p:nvPr/>
        </p:nvPicPr>
        <p:blipFill rotWithShape="1">
          <a:blip r:embed="rId4">
            <a:alphaModFix/>
          </a:blip>
          <a:srcRect l="7345" t="7028" r="7037" b="22962"/>
          <a:stretch/>
        </p:blipFill>
        <p:spPr>
          <a:xfrm>
            <a:off x="240350" y="988250"/>
            <a:ext cx="3399574" cy="156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532cf8a2f0_0_4"/>
          <p:cNvPicPr preferRelativeResize="0"/>
          <p:nvPr/>
        </p:nvPicPr>
        <p:blipFill rotWithShape="1">
          <a:blip r:embed="rId5">
            <a:alphaModFix/>
          </a:blip>
          <a:srcRect l="14347" t="13400" r="5453" b="21295"/>
          <a:stretch/>
        </p:blipFill>
        <p:spPr>
          <a:xfrm>
            <a:off x="2842401" y="2631575"/>
            <a:ext cx="4223050" cy="1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532cf8a2f0_0_4"/>
          <p:cNvPicPr preferRelativeResize="0"/>
          <p:nvPr/>
        </p:nvPicPr>
        <p:blipFill rotWithShape="1">
          <a:blip r:embed="rId6">
            <a:alphaModFix/>
          </a:blip>
          <a:srcRect l="9692" t="5220" r="8164" b="7473"/>
          <a:stretch/>
        </p:blipFill>
        <p:spPr>
          <a:xfrm>
            <a:off x="6025000" y="796685"/>
            <a:ext cx="2789775" cy="1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532cf8a2f0_0_4"/>
          <p:cNvSpPr txBox="1"/>
          <p:nvPr/>
        </p:nvSpPr>
        <p:spPr>
          <a:xfrm>
            <a:off x="334125" y="2675200"/>
            <a:ext cx="2331300" cy="677400"/>
          </a:xfrm>
          <a:prstGeom prst="rect">
            <a:avLst/>
          </a:prstGeom>
          <a:noFill/>
          <a:ln w="76200" cap="flat" cmpd="sng">
            <a:solidFill>
              <a:srgbClr val="8E7C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omic Sans MS"/>
                <a:ea typeface="Comic Sans MS"/>
                <a:cs typeface="Comic Sans MS"/>
                <a:sym typeface="Comic Sans MS"/>
              </a:rPr>
              <a:t>1.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 err="1">
                <a:latin typeface="Comic Sans MS"/>
                <a:ea typeface="Comic Sans MS"/>
                <a:cs typeface="Comic Sans MS"/>
                <a:sym typeface="Comic Sans MS"/>
              </a:rPr>
              <a:t>Escuchando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 y </a:t>
            </a:r>
            <a:r>
              <a:rPr lang="en-US" dirty="0" err="1">
                <a:latin typeface="Comic Sans MS"/>
                <a:ea typeface="Comic Sans MS"/>
                <a:cs typeface="Comic Sans MS"/>
                <a:sym typeface="Comic Sans MS"/>
              </a:rPr>
              <a:t>participando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 d</a:t>
            </a:r>
            <a:r>
              <a:rPr lang="en-US" dirty="0" smtClean="0">
                <a:latin typeface="Comic Sans MS"/>
                <a:ea typeface="Comic Sans MS"/>
                <a:cs typeface="Comic Sans MS"/>
                <a:sym typeface="Comic Sans MS"/>
              </a:rPr>
              <a:t>el </a:t>
            </a:r>
            <a:r>
              <a:rPr lang="en-US" dirty="0" err="1">
                <a:latin typeface="Comic Sans MS"/>
                <a:ea typeface="Comic Sans MS"/>
                <a:cs typeface="Comic Sans MS"/>
                <a:sym typeface="Comic Sans MS"/>
              </a:rPr>
              <a:t>cuento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2" name="Google Shape;132;g532cf8a2f0_0_4"/>
          <p:cNvSpPr txBox="1"/>
          <p:nvPr/>
        </p:nvSpPr>
        <p:spPr>
          <a:xfrm>
            <a:off x="7242425" y="2631575"/>
            <a:ext cx="1681200" cy="1128600"/>
          </a:xfrm>
          <a:prstGeom prst="rect">
            <a:avLst/>
          </a:prstGeom>
          <a:noFill/>
          <a:ln w="7620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Comic Sans MS"/>
                <a:ea typeface="Comic Sans MS"/>
                <a:cs typeface="Comic Sans MS"/>
                <a:sym typeface="Comic Sans MS"/>
              </a:rPr>
              <a:t>2. y 3.</a:t>
            </a: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 Dibujan el medio de transporte y lo presentan.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3" name="Google Shape;133;g532cf8a2f0_0_4"/>
          <p:cNvSpPr txBox="1"/>
          <p:nvPr/>
        </p:nvSpPr>
        <p:spPr>
          <a:xfrm>
            <a:off x="126350" y="870325"/>
            <a:ext cx="389400" cy="3843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g532cf8a2f0_0_4"/>
          <p:cNvSpPr txBox="1"/>
          <p:nvPr/>
        </p:nvSpPr>
        <p:spPr>
          <a:xfrm>
            <a:off x="8534225" y="486025"/>
            <a:ext cx="389400" cy="3843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g532cf8a2f0_0_4"/>
          <p:cNvSpPr txBox="1"/>
          <p:nvPr/>
        </p:nvSpPr>
        <p:spPr>
          <a:xfrm>
            <a:off x="6676050" y="4180725"/>
            <a:ext cx="389400" cy="3843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g532cf8a2f0_2_4"/>
          <p:cNvPicPr preferRelativeResize="0"/>
          <p:nvPr/>
        </p:nvPicPr>
        <p:blipFill rotWithShape="1">
          <a:blip r:embed="rId3">
            <a:alphaModFix/>
          </a:blip>
          <a:srcRect l="9385" t="6233" r="7921" b="5474"/>
          <a:stretch/>
        </p:blipFill>
        <p:spPr>
          <a:xfrm>
            <a:off x="1" y="0"/>
            <a:ext cx="3424876" cy="205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532cf8a2f0_2_4"/>
          <p:cNvPicPr preferRelativeResize="0"/>
          <p:nvPr/>
        </p:nvPicPr>
        <p:blipFill rotWithShape="1">
          <a:blip r:embed="rId4">
            <a:alphaModFix/>
          </a:blip>
          <a:srcRect l="8408" r="8334" b="6173"/>
          <a:stretch/>
        </p:blipFill>
        <p:spPr>
          <a:xfrm>
            <a:off x="5412150" y="0"/>
            <a:ext cx="3731851" cy="229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532cf8a2f0_2_4"/>
          <p:cNvPicPr preferRelativeResize="0"/>
          <p:nvPr/>
        </p:nvPicPr>
        <p:blipFill rotWithShape="1">
          <a:blip r:embed="rId5">
            <a:alphaModFix/>
          </a:blip>
          <a:srcRect t="10176"/>
          <a:stretch/>
        </p:blipFill>
        <p:spPr>
          <a:xfrm>
            <a:off x="5412150" y="2632477"/>
            <a:ext cx="3731851" cy="1975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532cf8a2f0_2_4"/>
          <p:cNvPicPr preferRelativeResize="0"/>
          <p:nvPr/>
        </p:nvPicPr>
        <p:blipFill rotWithShape="1">
          <a:blip r:embed="rId6">
            <a:alphaModFix/>
          </a:blip>
          <a:srcRect l="6696" t="5205" r="6670" b="6867"/>
          <a:stretch/>
        </p:blipFill>
        <p:spPr>
          <a:xfrm>
            <a:off x="138300" y="2450400"/>
            <a:ext cx="3502926" cy="215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532cf8a2f0_2_4"/>
          <p:cNvSpPr txBox="1"/>
          <p:nvPr/>
        </p:nvSpPr>
        <p:spPr>
          <a:xfrm>
            <a:off x="3641225" y="671475"/>
            <a:ext cx="1679700" cy="1384800"/>
          </a:xfrm>
          <a:prstGeom prst="rect">
            <a:avLst/>
          </a:prstGeom>
          <a:noFill/>
          <a:ln w="76200" cap="flat" cmpd="sng">
            <a:solidFill>
              <a:srgbClr val="8E7C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omic Sans MS"/>
                <a:ea typeface="Comic Sans MS"/>
                <a:cs typeface="Comic Sans MS"/>
                <a:sym typeface="Comic Sans MS"/>
              </a:rPr>
              <a:t>4. y </a:t>
            </a:r>
            <a:r>
              <a:rPr lang="en-US" b="1" dirty="0" smtClean="0"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r>
              <a:rPr lang="en-US" dirty="0" smtClean="0"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r>
              <a:rPr lang="en-US" dirty="0" err="1" smtClean="0">
                <a:latin typeface="Comic Sans MS"/>
                <a:ea typeface="Comic Sans MS"/>
                <a:cs typeface="Comic Sans MS"/>
                <a:sym typeface="Comic Sans MS"/>
              </a:rPr>
              <a:t>Ingresan</a:t>
            </a:r>
            <a:r>
              <a:rPr lang="en-US"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a </a:t>
            </a:r>
            <a:r>
              <a:rPr lang="en-US" dirty="0" err="1">
                <a:latin typeface="Comic Sans MS"/>
                <a:ea typeface="Comic Sans MS"/>
                <a:cs typeface="Comic Sans MS"/>
                <a:sym typeface="Comic Sans MS"/>
              </a:rPr>
              <a:t>Kahoot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, con la </a:t>
            </a:r>
            <a:r>
              <a:rPr lang="en-US" dirty="0" err="1">
                <a:latin typeface="Comic Sans MS"/>
                <a:ea typeface="Comic Sans MS"/>
                <a:cs typeface="Comic Sans MS"/>
                <a:sym typeface="Comic Sans MS"/>
              </a:rPr>
              <a:t>ayuda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 de los padres y </a:t>
            </a:r>
            <a:r>
              <a:rPr lang="en-US" dirty="0" err="1">
                <a:latin typeface="Comic Sans MS"/>
                <a:ea typeface="Comic Sans MS"/>
                <a:cs typeface="Comic Sans MS"/>
                <a:sym typeface="Comic Sans MS"/>
              </a:rPr>
              <a:t>madres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 de </a:t>
            </a:r>
            <a:r>
              <a:rPr lang="en-US" dirty="0" err="1">
                <a:latin typeface="Comic Sans MS"/>
                <a:ea typeface="Comic Sans MS"/>
                <a:cs typeface="Comic Sans MS"/>
                <a:sym typeface="Comic Sans MS"/>
              </a:rPr>
              <a:t>familia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6" name="Google Shape;146;g532cf8a2f0_2_4"/>
          <p:cNvSpPr txBox="1"/>
          <p:nvPr/>
        </p:nvSpPr>
        <p:spPr>
          <a:xfrm>
            <a:off x="3728550" y="2842400"/>
            <a:ext cx="1572000" cy="1495200"/>
          </a:xfrm>
          <a:prstGeom prst="rect">
            <a:avLst/>
          </a:prstGeom>
          <a:noFill/>
          <a:ln w="76200" cap="flat" cmpd="sng">
            <a:solidFill>
              <a:srgbClr val="8E7C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Comic Sans MS"/>
                <a:ea typeface="Comic Sans MS"/>
                <a:cs typeface="Comic Sans MS"/>
                <a:sym typeface="Comic Sans MS"/>
              </a:rPr>
              <a:t>6.</a:t>
            </a: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Todos trabajando con Kahoot.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Comic Sans MS"/>
                <a:ea typeface="Comic Sans MS"/>
                <a:cs typeface="Comic Sans MS"/>
                <a:sym typeface="Comic Sans MS"/>
              </a:rPr>
              <a:t>7.</a:t>
            </a: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  Presentación de resultados del ejercicio.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7" name="Google Shape;147;g532cf8a2f0_2_4"/>
          <p:cNvSpPr txBox="1"/>
          <p:nvPr/>
        </p:nvSpPr>
        <p:spPr>
          <a:xfrm>
            <a:off x="152400" y="118250"/>
            <a:ext cx="410700" cy="3786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4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g532cf8a2f0_2_4"/>
          <p:cNvSpPr txBox="1"/>
          <p:nvPr/>
        </p:nvSpPr>
        <p:spPr>
          <a:xfrm>
            <a:off x="5488350" y="118250"/>
            <a:ext cx="410700" cy="3786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5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g532cf8a2f0_2_4"/>
          <p:cNvSpPr txBox="1"/>
          <p:nvPr/>
        </p:nvSpPr>
        <p:spPr>
          <a:xfrm>
            <a:off x="152400" y="4397700"/>
            <a:ext cx="410700" cy="3786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6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g532cf8a2f0_2_4"/>
          <p:cNvSpPr txBox="1"/>
          <p:nvPr/>
        </p:nvSpPr>
        <p:spPr>
          <a:xfrm>
            <a:off x="5320900" y="4540575"/>
            <a:ext cx="410700" cy="3786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7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g532cf8a2f0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5"/>
            <a:ext cx="9212684" cy="518367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532cf8a2f0_0_8"/>
          <p:cNvSpPr txBox="1"/>
          <p:nvPr/>
        </p:nvSpPr>
        <p:spPr>
          <a:xfrm>
            <a:off x="4307850" y="205100"/>
            <a:ext cx="47139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Presentación de la </a:t>
            </a:r>
            <a:r>
              <a:rPr lang="en-US" sz="2500" b="1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Study </a:t>
            </a:r>
            <a:endParaRPr sz="2500" b="1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7" name="Google Shape;157;g532cf8a2f0_0_8"/>
          <p:cNvSpPr txBox="1"/>
          <p:nvPr/>
        </p:nvSpPr>
        <p:spPr>
          <a:xfrm>
            <a:off x="455088" y="935500"/>
            <a:ext cx="8302500" cy="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ic Sans MS"/>
              <a:buChar char="❖"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Presentación de la clase trabajada con los niños y niñas en el encuentro sincrónico de la asignatura de Aproximación Diagnóstica, con la tutora académica y los compañeros del curso de la UNAE.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8" name="Google Shape;158;g532cf8a2f0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1650" y="1755700"/>
            <a:ext cx="4453350" cy="252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532cf8a2f0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850" y="1755700"/>
            <a:ext cx="4453350" cy="252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g9278a8e86a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4400" y="76200"/>
            <a:ext cx="4667174" cy="239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9278a8e86a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4500" y="2556275"/>
            <a:ext cx="4667174" cy="24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569</Words>
  <Application>Microsoft Office PowerPoint</Application>
  <PresentationFormat>Presentación en pantalla (16:9)</PresentationFormat>
  <Paragraphs>56</Paragraphs>
  <Slides>16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Recursos didácticos virtuales para Educación Inicial 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Daniela Machuca</cp:lastModifiedBy>
  <cp:revision>7</cp:revision>
  <dcterms:created xsi:type="dcterms:W3CDTF">2020-07-29T21:25:41Z</dcterms:created>
  <dcterms:modified xsi:type="dcterms:W3CDTF">2020-08-26T19:31:43Z</dcterms:modified>
</cp:coreProperties>
</file>