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59" r:id="rId15"/>
    <p:sldId id="272" r:id="rId16"/>
    <p:sldId id="273" r:id="rId17"/>
    <p:sldId id="274" r:id="rId18"/>
    <p:sldId id="288" r:id="rId19"/>
    <p:sldId id="275" r:id="rId20"/>
    <p:sldId id="289" r:id="rId21"/>
    <p:sldId id="290" r:id="rId22"/>
    <p:sldId id="291" r:id="rId23"/>
    <p:sldId id="292" r:id="rId24"/>
    <p:sldId id="293" r:id="rId25"/>
    <p:sldId id="295" r:id="rId26"/>
    <p:sldId id="296" r:id="rId27"/>
    <p:sldId id="297" r:id="rId28"/>
    <p:sldId id="298" r:id="rId29"/>
    <p:sldId id="299" r:id="rId30"/>
    <p:sldId id="300" r:id="rId31"/>
    <p:sldId id="301" r:id="rId3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6" autoAdjust="0"/>
    <p:restoredTop sz="94660"/>
  </p:normalViewPr>
  <p:slideViewPr>
    <p:cSldViewPr snapToGrid="0">
      <p:cViewPr>
        <p:scale>
          <a:sx n="94" d="100"/>
          <a:sy n="94" d="100"/>
        </p:scale>
        <p:origin x="-760" y="-3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uanandressanunga:Desktop:Libro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Hoja1!$C$16</c:f>
              <c:strCache>
                <c:ptCount val="1"/>
                <c:pt idx="0">
                  <c:v>PRETEST</c:v>
                </c:pt>
              </c:strCache>
            </c:strRef>
          </c:tx>
          <c:invertIfNegative val="0"/>
          <c:cat>
            <c:strRef>
              <c:f>Hoja1!$D$15:$O$15</c:f>
              <c:strCache>
                <c:ptCount val="11"/>
                <c:pt idx="0">
                  <c:v>Necesidades y apoyo</c:v>
                </c:pt>
                <c:pt idx="2">
                  <c:v>Resistencia a las objeciones</c:v>
                </c:pt>
                <c:pt idx="4">
                  <c:v>Valor Social</c:v>
                </c:pt>
                <c:pt idx="6">
                  <c:v>Rechazo</c:v>
                </c:pt>
                <c:pt idx="8">
                  <c:v>Agrupamiento por capacidad</c:v>
                </c:pt>
                <c:pt idx="10">
                  <c:v>Aceleración Escolar</c:v>
                </c:pt>
              </c:strCache>
            </c:strRef>
          </c:cat>
          <c:val>
            <c:numRef>
              <c:f>Hoja1!$D$16:$O$16</c:f>
              <c:numCache>
                <c:formatCode>General</c:formatCode>
                <c:ptCount val="12"/>
                <c:pt idx="0">
                  <c:v>2.11</c:v>
                </c:pt>
                <c:pt idx="2">
                  <c:v>3.46</c:v>
                </c:pt>
                <c:pt idx="4">
                  <c:v>2.67</c:v>
                </c:pt>
                <c:pt idx="6">
                  <c:v>2.64</c:v>
                </c:pt>
                <c:pt idx="8">
                  <c:v>3.15</c:v>
                </c:pt>
                <c:pt idx="10">
                  <c:v>3.2</c:v>
                </c:pt>
              </c:numCache>
            </c:numRef>
          </c:val>
        </c:ser>
        <c:ser>
          <c:idx val="1"/>
          <c:order val="1"/>
          <c:tx>
            <c:strRef>
              <c:f>Hoja1!$C$17</c:f>
              <c:strCache>
                <c:ptCount val="1"/>
                <c:pt idx="0">
                  <c:v>POSTEST</c:v>
                </c:pt>
              </c:strCache>
            </c:strRef>
          </c:tx>
          <c:invertIfNegative val="0"/>
          <c:cat>
            <c:strRef>
              <c:f>Hoja1!$D$15:$O$15</c:f>
              <c:strCache>
                <c:ptCount val="11"/>
                <c:pt idx="0">
                  <c:v>Necesidades y apoyo</c:v>
                </c:pt>
                <c:pt idx="2">
                  <c:v>Resistencia a las objeciones</c:v>
                </c:pt>
                <c:pt idx="4">
                  <c:v>Valor Social</c:v>
                </c:pt>
                <c:pt idx="6">
                  <c:v>Rechazo</c:v>
                </c:pt>
                <c:pt idx="8">
                  <c:v>Agrupamiento por capacidad</c:v>
                </c:pt>
                <c:pt idx="10">
                  <c:v>Aceleración Escolar</c:v>
                </c:pt>
              </c:strCache>
            </c:strRef>
          </c:cat>
          <c:val>
            <c:numRef>
              <c:f>Hoja1!$D$17:$O$17</c:f>
              <c:numCache>
                <c:formatCode>General</c:formatCode>
                <c:ptCount val="12"/>
                <c:pt idx="0">
                  <c:v>1.54</c:v>
                </c:pt>
                <c:pt idx="2">
                  <c:v>3.31</c:v>
                </c:pt>
                <c:pt idx="4">
                  <c:v>2.08</c:v>
                </c:pt>
                <c:pt idx="6">
                  <c:v>2.42</c:v>
                </c:pt>
                <c:pt idx="8">
                  <c:v>2.78</c:v>
                </c:pt>
                <c:pt idx="10">
                  <c:v>2.64</c:v>
                </c:pt>
              </c:numCache>
            </c:numRef>
          </c:val>
        </c:ser>
        <c:dLbls>
          <c:showLegendKey val="0"/>
          <c:showVal val="0"/>
          <c:showCatName val="0"/>
          <c:showSerName val="0"/>
          <c:showPercent val="0"/>
          <c:showBubbleSize val="0"/>
        </c:dLbls>
        <c:gapWidth val="150"/>
        <c:axId val="2124878024"/>
        <c:axId val="2115366424"/>
      </c:barChart>
      <c:catAx>
        <c:axId val="2124878024"/>
        <c:scaling>
          <c:orientation val="minMax"/>
        </c:scaling>
        <c:delete val="0"/>
        <c:axPos val="l"/>
        <c:majorTickMark val="out"/>
        <c:minorTickMark val="none"/>
        <c:tickLblPos val="nextTo"/>
        <c:crossAx val="2115366424"/>
        <c:crosses val="autoZero"/>
        <c:auto val="1"/>
        <c:lblAlgn val="ctr"/>
        <c:lblOffset val="100"/>
        <c:noMultiLvlLbl val="0"/>
      </c:catAx>
      <c:valAx>
        <c:axId val="2115366424"/>
        <c:scaling>
          <c:orientation val="minMax"/>
        </c:scaling>
        <c:delete val="0"/>
        <c:axPos val="b"/>
        <c:majorGridlines/>
        <c:numFmt formatCode="General" sourceLinked="1"/>
        <c:majorTickMark val="out"/>
        <c:minorTickMark val="none"/>
        <c:tickLblPos val="nextTo"/>
        <c:crossAx val="2124878024"/>
        <c:crosses val="autoZero"/>
        <c:crossBetween val="between"/>
      </c:valAx>
    </c:plotArea>
    <c:legend>
      <c:legendPos val="r"/>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C"/>
          </a:p>
        </p:txBody>
      </p:sp>
      <p:sp>
        <p:nvSpPr>
          <p:cNvPr id="4" name="Marcador de fecha 3"/>
          <p:cNvSpPr>
            <a:spLocks noGrp="1"/>
          </p:cNvSpPr>
          <p:nvPr>
            <p:ph type="dt" sz="half" idx="10"/>
          </p:nvPr>
        </p:nvSpPr>
        <p:spPr/>
        <p:txBody>
          <a:bodyPr/>
          <a:lstStyle/>
          <a:p>
            <a:fld id="{C1AE4E05-1ADB-408D-A5C6-90E40C0F3525}" type="datetimeFigureOut">
              <a:rPr lang="es-EC" smtClean="0"/>
              <a:t>20/5/19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A656F57-B07A-4EF0-97BD-38D6C4539698}" type="slidenum">
              <a:rPr lang="es-EC" smtClean="0"/>
              <a:t>‹Nr.›</a:t>
            </a:fld>
            <a:endParaRPr lang="es-EC"/>
          </a:p>
        </p:txBody>
      </p:sp>
    </p:spTree>
    <p:extLst>
      <p:ext uri="{BB962C8B-B14F-4D97-AF65-F5344CB8AC3E}">
        <p14:creationId xmlns:p14="http://schemas.microsoft.com/office/powerpoint/2010/main" val="2728239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C1AE4E05-1ADB-408D-A5C6-90E40C0F3525}" type="datetimeFigureOut">
              <a:rPr lang="es-EC" smtClean="0"/>
              <a:t>20/5/19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A656F57-B07A-4EF0-97BD-38D6C4539698}" type="slidenum">
              <a:rPr lang="es-EC" smtClean="0"/>
              <a:t>‹Nr.›</a:t>
            </a:fld>
            <a:endParaRPr lang="es-EC"/>
          </a:p>
        </p:txBody>
      </p:sp>
    </p:spTree>
    <p:extLst>
      <p:ext uri="{BB962C8B-B14F-4D97-AF65-F5344CB8AC3E}">
        <p14:creationId xmlns:p14="http://schemas.microsoft.com/office/powerpoint/2010/main" val="678744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C1AE4E05-1ADB-408D-A5C6-90E40C0F3525}" type="datetimeFigureOut">
              <a:rPr lang="es-EC" smtClean="0"/>
              <a:t>20/5/19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A656F57-B07A-4EF0-97BD-38D6C4539698}" type="slidenum">
              <a:rPr lang="es-EC" smtClean="0"/>
              <a:t>‹Nr.›</a:t>
            </a:fld>
            <a:endParaRPr lang="es-EC"/>
          </a:p>
        </p:txBody>
      </p:sp>
    </p:spTree>
    <p:extLst>
      <p:ext uri="{BB962C8B-B14F-4D97-AF65-F5344CB8AC3E}">
        <p14:creationId xmlns:p14="http://schemas.microsoft.com/office/powerpoint/2010/main" val="1181317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C1AE4E05-1ADB-408D-A5C6-90E40C0F3525}" type="datetimeFigureOut">
              <a:rPr lang="es-EC" smtClean="0"/>
              <a:t>20/5/19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A656F57-B07A-4EF0-97BD-38D6C4539698}" type="slidenum">
              <a:rPr lang="es-EC" smtClean="0"/>
              <a:t>‹Nr.›</a:t>
            </a:fld>
            <a:endParaRPr lang="es-EC"/>
          </a:p>
        </p:txBody>
      </p:sp>
    </p:spTree>
    <p:extLst>
      <p:ext uri="{BB962C8B-B14F-4D97-AF65-F5344CB8AC3E}">
        <p14:creationId xmlns:p14="http://schemas.microsoft.com/office/powerpoint/2010/main" val="2312485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C1AE4E05-1ADB-408D-A5C6-90E40C0F3525}" type="datetimeFigureOut">
              <a:rPr lang="es-EC" smtClean="0"/>
              <a:t>20/5/19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A656F57-B07A-4EF0-97BD-38D6C4539698}" type="slidenum">
              <a:rPr lang="es-EC" smtClean="0"/>
              <a:t>‹Nr.›</a:t>
            </a:fld>
            <a:endParaRPr lang="es-EC"/>
          </a:p>
        </p:txBody>
      </p:sp>
    </p:spTree>
    <p:extLst>
      <p:ext uri="{BB962C8B-B14F-4D97-AF65-F5344CB8AC3E}">
        <p14:creationId xmlns:p14="http://schemas.microsoft.com/office/powerpoint/2010/main" val="2226254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C1AE4E05-1ADB-408D-A5C6-90E40C0F3525}" type="datetimeFigureOut">
              <a:rPr lang="es-EC" smtClean="0"/>
              <a:t>20/5/19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A656F57-B07A-4EF0-97BD-38D6C4539698}" type="slidenum">
              <a:rPr lang="es-EC" smtClean="0"/>
              <a:t>‹Nr.›</a:t>
            </a:fld>
            <a:endParaRPr lang="es-EC"/>
          </a:p>
        </p:txBody>
      </p:sp>
    </p:spTree>
    <p:extLst>
      <p:ext uri="{BB962C8B-B14F-4D97-AF65-F5344CB8AC3E}">
        <p14:creationId xmlns:p14="http://schemas.microsoft.com/office/powerpoint/2010/main" val="2772419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C1AE4E05-1ADB-408D-A5C6-90E40C0F3525}" type="datetimeFigureOut">
              <a:rPr lang="es-EC" smtClean="0"/>
              <a:t>20/5/19</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3A656F57-B07A-4EF0-97BD-38D6C4539698}" type="slidenum">
              <a:rPr lang="es-EC" smtClean="0"/>
              <a:t>‹Nr.›</a:t>
            </a:fld>
            <a:endParaRPr lang="es-EC"/>
          </a:p>
        </p:txBody>
      </p:sp>
    </p:spTree>
    <p:extLst>
      <p:ext uri="{BB962C8B-B14F-4D97-AF65-F5344CB8AC3E}">
        <p14:creationId xmlns:p14="http://schemas.microsoft.com/office/powerpoint/2010/main" val="936621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C1AE4E05-1ADB-408D-A5C6-90E40C0F3525}" type="datetimeFigureOut">
              <a:rPr lang="es-EC" smtClean="0"/>
              <a:t>20/5/19</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3A656F57-B07A-4EF0-97BD-38D6C4539698}" type="slidenum">
              <a:rPr lang="es-EC" smtClean="0"/>
              <a:t>‹Nr.›</a:t>
            </a:fld>
            <a:endParaRPr lang="es-EC"/>
          </a:p>
        </p:txBody>
      </p:sp>
    </p:spTree>
    <p:extLst>
      <p:ext uri="{BB962C8B-B14F-4D97-AF65-F5344CB8AC3E}">
        <p14:creationId xmlns:p14="http://schemas.microsoft.com/office/powerpoint/2010/main" val="3133712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1AE4E05-1ADB-408D-A5C6-90E40C0F3525}" type="datetimeFigureOut">
              <a:rPr lang="es-EC" smtClean="0"/>
              <a:t>20/5/19</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3A656F57-B07A-4EF0-97BD-38D6C4539698}" type="slidenum">
              <a:rPr lang="es-EC" smtClean="0"/>
              <a:t>‹Nr.›</a:t>
            </a:fld>
            <a:endParaRPr lang="es-EC"/>
          </a:p>
        </p:txBody>
      </p:sp>
    </p:spTree>
    <p:extLst>
      <p:ext uri="{BB962C8B-B14F-4D97-AF65-F5344CB8AC3E}">
        <p14:creationId xmlns:p14="http://schemas.microsoft.com/office/powerpoint/2010/main" val="1390262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C1AE4E05-1ADB-408D-A5C6-90E40C0F3525}" type="datetimeFigureOut">
              <a:rPr lang="es-EC" smtClean="0"/>
              <a:t>20/5/19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A656F57-B07A-4EF0-97BD-38D6C4539698}" type="slidenum">
              <a:rPr lang="es-EC" smtClean="0"/>
              <a:t>‹Nr.›</a:t>
            </a:fld>
            <a:endParaRPr lang="es-EC"/>
          </a:p>
        </p:txBody>
      </p:sp>
    </p:spTree>
    <p:extLst>
      <p:ext uri="{BB962C8B-B14F-4D97-AF65-F5344CB8AC3E}">
        <p14:creationId xmlns:p14="http://schemas.microsoft.com/office/powerpoint/2010/main" val="55521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C1AE4E05-1ADB-408D-A5C6-90E40C0F3525}" type="datetimeFigureOut">
              <a:rPr lang="es-EC" smtClean="0"/>
              <a:t>20/5/19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A656F57-B07A-4EF0-97BD-38D6C4539698}" type="slidenum">
              <a:rPr lang="es-EC" smtClean="0"/>
              <a:t>‹Nr.›</a:t>
            </a:fld>
            <a:endParaRPr lang="es-EC"/>
          </a:p>
        </p:txBody>
      </p:sp>
    </p:spTree>
    <p:extLst>
      <p:ext uri="{BB962C8B-B14F-4D97-AF65-F5344CB8AC3E}">
        <p14:creationId xmlns:p14="http://schemas.microsoft.com/office/powerpoint/2010/main" val="6826234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AE4E05-1ADB-408D-A5C6-90E40C0F3525}" type="datetimeFigureOut">
              <a:rPr lang="es-EC" smtClean="0"/>
              <a:t>20/5/19</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56F57-B07A-4EF0-97BD-38D6C4539698}" type="slidenum">
              <a:rPr lang="es-EC" smtClean="0"/>
              <a:t>‹Nr.›</a:t>
            </a:fld>
            <a:endParaRPr lang="es-EC"/>
          </a:p>
        </p:txBody>
      </p:sp>
    </p:spTree>
    <p:extLst>
      <p:ext uri="{BB962C8B-B14F-4D97-AF65-F5344CB8AC3E}">
        <p14:creationId xmlns:p14="http://schemas.microsoft.com/office/powerpoint/2010/main" val="3578393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1" Type="http://schemas.openxmlformats.org/officeDocument/2006/relationships/image" Target="../media/image5.png"/><Relationship Id="rId12"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hyperlink" Target="https://www.google.com/url?sa=i&amp;rct=j&amp;q=&amp;esrc=s&amp;source=images&amp;cd=&amp;cad=rja&amp;uact=8&amp;ved=2ahUKEwjJy4OkzIniAhVtw1kKHVxfBe4QjRx6BAgBEAU&amp;url=http://www.infad.eu/26_Congreso_INFAD/&amp;psig=AOvVaw3y2FbljIBU939vGhmc_PTG&amp;ust=1557324544908679" TargetMode="External"/><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pactoglobal-ecuador.org/red-pacto-global-ecuador/attachment/universidad-del-azuay/" TargetMode="External"/><Relationship Id="rId6" Type="http://schemas.openxmlformats.org/officeDocument/2006/relationships/image" Target="../media/image3.png"/><Relationship Id="rId7" Type="http://schemas.microsoft.com/office/2007/relationships/hdphoto" Target="../media/hdphoto2.wdp"/><Relationship Id="rId8" Type="http://schemas.openxmlformats.org/officeDocument/2006/relationships/hyperlink" Target="http://universidaddecuencaecuador.blogspot.com/2013/02/la-universidad-de-cuenca-fue-fundada-en.html" TargetMode="External"/><Relationship Id="rId9" Type="http://schemas.openxmlformats.org/officeDocument/2006/relationships/image" Target="../media/image4.png"/><Relationship Id="rId10" Type="http://schemas.microsoft.com/office/2007/relationships/hdphoto" Target="../media/hdphoto3.wdp"/></Relationships>
</file>

<file path=ppt/slides/_rels/slide11.xml.rels><?xml version="1.0" encoding="UTF-8" standalone="yes"?>
<Relationships xmlns="http://schemas.openxmlformats.org/package/2006/relationships"><Relationship Id="rId11" Type="http://schemas.openxmlformats.org/officeDocument/2006/relationships/image" Target="../media/image5.png"/><Relationship Id="rId12"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hyperlink" Target="https://www.google.com/url?sa=i&amp;rct=j&amp;q=&amp;esrc=s&amp;source=images&amp;cd=&amp;cad=rja&amp;uact=8&amp;ved=2ahUKEwjJy4OkzIniAhVtw1kKHVxfBe4QjRx6BAgBEAU&amp;url=http://www.infad.eu/26_Congreso_INFAD/&amp;psig=AOvVaw3y2FbljIBU939vGhmc_PTG&amp;ust=1557324544908679" TargetMode="External"/><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pactoglobal-ecuador.org/red-pacto-global-ecuador/attachment/universidad-del-azuay/" TargetMode="External"/><Relationship Id="rId6" Type="http://schemas.openxmlformats.org/officeDocument/2006/relationships/image" Target="../media/image3.png"/><Relationship Id="rId7" Type="http://schemas.microsoft.com/office/2007/relationships/hdphoto" Target="../media/hdphoto2.wdp"/><Relationship Id="rId8" Type="http://schemas.openxmlformats.org/officeDocument/2006/relationships/hyperlink" Target="http://universidaddecuencaecuador.blogspot.com/2013/02/la-universidad-de-cuenca-fue-fundada-en.html" TargetMode="External"/><Relationship Id="rId9" Type="http://schemas.openxmlformats.org/officeDocument/2006/relationships/image" Target="../media/image4.png"/><Relationship Id="rId10" Type="http://schemas.microsoft.com/office/2007/relationships/hdphoto" Target="../media/hdphoto3.wdp"/></Relationships>
</file>

<file path=ppt/slides/_rels/slide12.xml.rels><?xml version="1.0" encoding="UTF-8" standalone="yes"?>
<Relationships xmlns="http://schemas.openxmlformats.org/package/2006/relationships"><Relationship Id="rId11" Type="http://schemas.openxmlformats.org/officeDocument/2006/relationships/image" Target="../media/image5.png"/><Relationship Id="rId12"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hyperlink" Target="https://www.google.com/url?sa=i&amp;rct=j&amp;q=&amp;esrc=s&amp;source=images&amp;cd=&amp;cad=rja&amp;uact=8&amp;ved=2ahUKEwjJy4OkzIniAhVtw1kKHVxfBe4QjRx6BAgBEAU&amp;url=http://www.infad.eu/26_Congreso_INFAD/&amp;psig=AOvVaw3y2FbljIBU939vGhmc_PTG&amp;ust=1557324544908679" TargetMode="External"/><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pactoglobal-ecuador.org/red-pacto-global-ecuador/attachment/universidad-del-azuay/" TargetMode="External"/><Relationship Id="rId6" Type="http://schemas.openxmlformats.org/officeDocument/2006/relationships/image" Target="../media/image3.png"/><Relationship Id="rId7" Type="http://schemas.microsoft.com/office/2007/relationships/hdphoto" Target="../media/hdphoto2.wdp"/><Relationship Id="rId8" Type="http://schemas.openxmlformats.org/officeDocument/2006/relationships/hyperlink" Target="http://universidaddecuencaecuador.blogspot.com/2013/02/la-universidad-de-cuenca-fue-fundada-en.html" TargetMode="External"/><Relationship Id="rId9" Type="http://schemas.openxmlformats.org/officeDocument/2006/relationships/image" Target="../media/image4.png"/><Relationship Id="rId10" Type="http://schemas.microsoft.com/office/2007/relationships/hdphoto" Target="../media/hdphoto3.wdp"/></Relationships>
</file>

<file path=ppt/slides/_rels/slide13.xml.rels><?xml version="1.0" encoding="UTF-8" standalone="yes"?>
<Relationships xmlns="http://schemas.openxmlformats.org/package/2006/relationships"><Relationship Id="rId11" Type="http://schemas.openxmlformats.org/officeDocument/2006/relationships/image" Target="../media/image5.png"/><Relationship Id="rId12"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hyperlink" Target="https://www.google.com/url?sa=i&amp;rct=j&amp;q=&amp;esrc=s&amp;source=images&amp;cd=&amp;cad=rja&amp;uact=8&amp;ved=2ahUKEwjJy4OkzIniAhVtw1kKHVxfBe4QjRx6BAgBEAU&amp;url=http://www.infad.eu/26_Congreso_INFAD/&amp;psig=AOvVaw3y2FbljIBU939vGhmc_PTG&amp;ust=1557324544908679" TargetMode="External"/><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pactoglobal-ecuador.org/red-pacto-global-ecuador/attachment/universidad-del-azuay/" TargetMode="External"/><Relationship Id="rId6" Type="http://schemas.openxmlformats.org/officeDocument/2006/relationships/image" Target="../media/image3.png"/><Relationship Id="rId7" Type="http://schemas.microsoft.com/office/2007/relationships/hdphoto" Target="../media/hdphoto2.wdp"/><Relationship Id="rId8" Type="http://schemas.openxmlformats.org/officeDocument/2006/relationships/hyperlink" Target="http://universidaddecuencaecuador.blogspot.com/2013/02/la-universidad-de-cuenca-fue-fundada-en.html" TargetMode="External"/><Relationship Id="rId9" Type="http://schemas.openxmlformats.org/officeDocument/2006/relationships/image" Target="../media/image4.png"/><Relationship Id="rId10" Type="http://schemas.microsoft.com/office/2007/relationships/hdphoto" Target="../media/hdphoto3.wdp"/></Relationships>
</file>

<file path=ppt/slides/_rels/slide14.xml.rels><?xml version="1.0" encoding="UTF-8" standalone="yes"?>
<Relationships xmlns="http://schemas.openxmlformats.org/package/2006/relationships"><Relationship Id="rId11" Type="http://schemas.openxmlformats.org/officeDocument/2006/relationships/image" Target="../media/image5.png"/><Relationship Id="rId12"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hyperlink" Target="https://www.google.com/url?sa=i&amp;rct=j&amp;q=&amp;esrc=s&amp;source=images&amp;cd=&amp;cad=rja&amp;uact=8&amp;ved=2ahUKEwjJy4OkzIniAhVtw1kKHVxfBe4QjRx6BAgBEAU&amp;url=http://www.infad.eu/26_Congreso_INFAD/&amp;psig=AOvVaw3y2FbljIBU939vGhmc_PTG&amp;ust=1557324544908679" TargetMode="External"/><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pactoglobal-ecuador.org/red-pacto-global-ecuador/attachment/universidad-del-azuay/" TargetMode="External"/><Relationship Id="rId6" Type="http://schemas.openxmlformats.org/officeDocument/2006/relationships/image" Target="../media/image3.png"/><Relationship Id="rId7" Type="http://schemas.microsoft.com/office/2007/relationships/hdphoto" Target="../media/hdphoto2.wdp"/><Relationship Id="rId8" Type="http://schemas.openxmlformats.org/officeDocument/2006/relationships/hyperlink" Target="http://universidaddecuencaecuador.blogspot.com/2013/02/la-universidad-de-cuenca-fue-fundada-en.html" TargetMode="External"/><Relationship Id="rId9" Type="http://schemas.openxmlformats.org/officeDocument/2006/relationships/image" Target="../media/image4.png"/><Relationship Id="rId10" Type="http://schemas.microsoft.com/office/2007/relationships/hdphoto" Target="../media/hdphoto3.wdp"/></Relationships>
</file>

<file path=ppt/slides/_rels/slide15.xml.rels><?xml version="1.0" encoding="UTF-8" standalone="yes"?>
<Relationships xmlns="http://schemas.openxmlformats.org/package/2006/relationships"><Relationship Id="rId11" Type="http://schemas.openxmlformats.org/officeDocument/2006/relationships/image" Target="../media/image5.png"/><Relationship Id="rId12"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hyperlink" Target="https://www.google.com/url?sa=i&amp;rct=j&amp;q=&amp;esrc=s&amp;source=images&amp;cd=&amp;cad=rja&amp;uact=8&amp;ved=2ahUKEwjJy4OkzIniAhVtw1kKHVxfBe4QjRx6BAgBEAU&amp;url=http://www.infad.eu/26_Congreso_INFAD/&amp;psig=AOvVaw3y2FbljIBU939vGhmc_PTG&amp;ust=1557324544908679" TargetMode="External"/><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pactoglobal-ecuador.org/red-pacto-global-ecuador/attachment/universidad-del-azuay/" TargetMode="External"/><Relationship Id="rId6" Type="http://schemas.openxmlformats.org/officeDocument/2006/relationships/image" Target="../media/image3.png"/><Relationship Id="rId7" Type="http://schemas.microsoft.com/office/2007/relationships/hdphoto" Target="../media/hdphoto2.wdp"/><Relationship Id="rId8" Type="http://schemas.openxmlformats.org/officeDocument/2006/relationships/hyperlink" Target="http://universidaddecuencaecuador.blogspot.com/2013/02/la-universidad-de-cuenca-fue-fundada-en.html" TargetMode="External"/><Relationship Id="rId9" Type="http://schemas.openxmlformats.org/officeDocument/2006/relationships/image" Target="../media/image4.png"/><Relationship Id="rId10" Type="http://schemas.microsoft.com/office/2007/relationships/hdphoto" Target="../media/hdphoto3.wdp"/></Relationships>
</file>

<file path=ppt/slides/_rels/slide16.xml.rels><?xml version="1.0" encoding="UTF-8" standalone="yes"?>
<Relationships xmlns="http://schemas.openxmlformats.org/package/2006/relationships"><Relationship Id="rId11" Type="http://schemas.openxmlformats.org/officeDocument/2006/relationships/image" Target="../media/image5.png"/><Relationship Id="rId12"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hyperlink" Target="https://www.google.com/url?sa=i&amp;rct=j&amp;q=&amp;esrc=s&amp;source=images&amp;cd=&amp;cad=rja&amp;uact=8&amp;ved=2ahUKEwjJy4OkzIniAhVtw1kKHVxfBe4QjRx6BAgBEAU&amp;url=http://www.infad.eu/26_Congreso_INFAD/&amp;psig=AOvVaw3y2FbljIBU939vGhmc_PTG&amp;ust=1557324544908679" TargetMode="External"/><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pactoglobal-ecuador.org/red-pacto-global-ecuador/attachment/universidad-del-azuay/" TargetMode="External"/><Relationship Id="rId6" Type="http://schemas.openxmlformats.org/officeDocument/2006/relationships/image" Target="../media/image3.png"/><Relationship Id="rId7" Type="http://schemas.microsoft.com/office/2007/relationships/hdphoto" Target="../media/hdphoto2.wdp"/><Relationship Id="rId8" Type="http://schemas.openxmlformats.org/officeDocument/2006/relationships/hyperlink" Target="http://universidaddecuencaecuador.blogspot.com/2013/02/la-universidad-de-cuenca-fue-fundada-en.html" TargetMode="External"/><Relationship Id="rId9" Type="http://schemas.openxmlformats.org/officeDocument/2006/relationships/image" Target="../media/image4.png"/><Relationship Id="rId10" Type="http://schemas.microsoft.com/office/2007/relationships/hdphoto" Target="../media/hdphoto3.wdp"/></Relationships>
</file>

<file path=ppt/slides/_rels/slide17.xml.rels><?xml version="1.0" encoding="UTF-8" standalone="yes"?>
<Relationships xmlns="http://schemas.openxmlformats.org/package/2006/relationships"><Relationship Id="rId11" Type="http://schemas.openxmlformats.org/officeDocument/2006/relationships/image" Target="../media/image5.png"/><Relationship Id="rId12"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hyperlink" Target="https://www.google.com/url?sa=i&amp;rct=j&amp;q=&amp;esrc=s&amp;source=images&amp;cd=&amp;cad=rja&amp;uact=8&amp;ved=2ahUKEwjJy4OkzIniAhVtw1kKHVxfBe4QjRx6BAgBEAU&amp;url=http://www.infad.eu/26_Congreso_INFAD/&amp;psig=AOvVaw3y2FbljIBU939vGhmc_PTG&amp;ust=1557324544908679" TargetMode="External"/><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pactoglobal-ecuador.org/red-pacto-global-ecuador/attachment/universidad-del-azuay/" TargetMode="External"/><Relationship Id="rId6" Type="http://schemas.openxmlformats.org/officeDocument/2006/relationships/image" Target="../media/image3.png"/><Relationship Id="rId7" Type="http://schemas.microsoft.com/office/2007/relationships/hdphoto" Target="../media/hdphoto2.wdp"/><Relationship Id="rId8" Type="http://schemas.openxmlformats.org/officeDocument/2006/relationships/hyperlink" Target="http://universidaddecuencaecuador.blogspot.com/2013/02/la-universidad-de-cuenca-fue-fundada-en.html" TargetMode="External"/><Relationship Id="rId9" Type="http://schemas.openxmlformats.org/officeDocument/2006/relationships/image" Target="../media/image4.png"/><Relationship Id="rId10" Type="http://schemas.microsoft.com/office/2007/relationships/hdphoto" Target="../media/hdphoto3.wdp"/></Relationships>
</file>

<file path=ppt/slides/_rels/slide18.xml.rels><?xml version="1.0" encoding="UTF-8" standalone="yes"?>
<Relationships xmlns="http://schemas.openxmlformats.org/package/2006/relationships"><Relationship Id="rId11" Type="http://schemas.openxmlformats.org/officeDocument/2006/relationships/image" Target="../media/image5.png"/><Relationship Id="rId12"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hyperlink" Target="https://www.google.com/url?sa=i&amp;rct=j&amp;q=&amp;esrc=s&amp;source=images&amp;cd=&amp;cad=rja&amp;uact=8&amp;ved=2ahUKEwjJy4OkzIniAhVtw1kKHVxfBe4QjRx6BAgBEAU&amp;url=http://www.infad.eu/26_Congreso_INFAD/&amp;psig=AOvVaw3y2FbljIBU939vGhmc_PTG&amp;ust=1557324544908679" TargetMode="External"/><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pactoglobal-ecuador.org/red-pacto-global-ecuador/attachment/universidad-del-azuay/" TargetMode="External"/><Relationship Id="rId6" Type="http://schemas.openxmlformats.org/officeDocument/2006/relationships/image" Target="../media/image3.png"/><Relationship Id="rId7" Type="http://schemas.microsoft.com/office/2007/relationships/hdphoto" Target="../media/hdphoto2.wdp"/><Relationship Id="rId8" Type="http://schemas.openxmlformats.org/officeDocument/2006/relationships/hyperlink" Target="http://universidaddecuencaecuador.blogspot.com/2013/02/la-universidad-de-cuenca-fue-fundada-en.html" TargetMode="External"/><Relationship Id="rId9" Type="http://schemas.openxmlformats.org/officeDocument/2006/relationships/image" Target="../media/image4.png"/><Relationship Id="rId10" Type="http://schemas.microsoft.com/office/2007/relationships/hdphoto" Target="../media/hdphoto3.wdp"/></Relationships>
</file>

<file path=ppt/slides/_rels/slide19.xml.rels><?xml version="1.0" encoding="UTF-8" standalone="yes"?>
<Relationships xmlns="http://schemas.openxmlformats.org/package/2006/relationships"><Relationship Id="rId11" Type="http://schemas.openxmlformats.org/officeDocument/2006/relationships/image" Target="../media/image5.png"/><Relationship Id="rId12"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hyperlink" Target="https://www.google.com/url?sa=i&amp;rct=j&amp;q=&amp;esrc=s&amp;source=images&amp;cd=&amp;cad=rja&amp;uact=8&amp;ved=2ahUKEwjJy4OkzIniAhVtw1kKHVxfBe4QjRx6BAgBEAU&amp;url=http://www.infad.eu/26_Congreso_INFAD/&amp;psig=AOvVaw3y2FbljIBU939vGhmc_PTG&amp;ust=1557324544908679" TargetMode="External"/><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pactoglobal-ecuador.org/red-pacto-global-ecuador/attachment/universidad-del-azuay/" TargetMode="External"/><Relationship Id="rId6" Type="http://schemas.openxmlformats.org/officeDocument/2006/relationships/image" Target="../media/image3.png"/><Relationship Id="rId7" Type="http://schemas.microsoft.com/office/2007/relationships/hdphoto" Target="../media/hdphoto2.wdp"/><Relationship Id="rId8" Type="http://schemas.openxmlformats.org/officeDocument/2006/relationships/hyperlink" Target="http://universidaddecuencaecuador.blogspot.com/2013/02/la-universidad-de-cuenca-fue-fundada-en.html" TargetMode="External"/><Relationship Id="rId9" Type="http://schemas.openxmlformats.org/officeDocument/2006/relationships/image" Target="../media/image4.png"/><Relationship Id="rId10" Type="http://schemas.microsoft.com/office/2007/relationships/hdphoto" Target="../media/hdphoto3.wdp"/></Relationships>
</file>

<file path=ppt/slides/_rels/slide2.xml.rels><?xml version="1.0" encoding="UTF-8" standalone="yes"?>
<Relationships xmlns="http://schemas.openxmlformats.org/package/2006/relationships"><Relationship Id="rId11" Type="http://schemas.openxmlformats.org/officeDocument/2006/relationships/image" Target="../media/image5.png"/><Relationship Id="rId12"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hyperlink" Target="https://www.google.com/url?sa=i&amp;rct=j&amp;q=&amp;esrc=s&amp;source=images&amp;cd=&amp;cad=rja&amp;uact=8&amp;ved=2ahUKEwjJy4OkzIniAhVtw1kKHVxfBe4QjRx6BAgBEAU&amp;url=http://www.infad.eu/26_Congreso_INFAD/&amp;psig=AOvVaw3y2FbljIBU939vGhmc_PTG&amp;ust=1557324544908679" TargetMode="External"/><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pactoglobal-ecuador.org/red-pacto-global-ecuador/attachment/universidad-del-azuay/" TargetMode="External"/><Relationship Id="rId6" Type="http://schemas.openxmlformats.org/officeDocument/2006/relationships/image" Target="../media/image3.png"/><Relationship Id="rId7" Type="http://schemas.microsoft.com/office/2007/relationships/hdphoto" Target="../media/hdphoto2.wdp"/><Relationship Id="rId8" Type="http://schemas.openxmlformats.org/officeDocument/2006/relationships/hyperlink" Target="http://universidaddecuencaecuador.blogspot.com/2013/02/la-universidad-de-cuenca-fue-fundada-en.html" TargetMode="External"/><Relationship Id="rId9" Type="http://schemas.openxmlformats.org/officeDocument/2006/relationships/image" Target="../media/image4.png"/><Relationship Id="rId10" Type="http://schemas.microsoft.com/office/2007/relationships/hdphoto" Target="../media/hdphoto3.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21.xml.rels><?xml version="1.0" encoding="UTF-8" standalone="yes"?>
<Relationships xmlns="http://schemas.openxmlformats.org/package/2006/relationships"><Relationship Id="rId11" Type="http://schemas.openxmlformats.org/officeDocument/2006/relationships/image" Target="../media/image5.png"/><Relationship Id="rId12"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hyperlink" Target="https://www.google.com/url?sa=i&amp;rct=j&amp;q=&amp;esrc=s&amp;source=images&amp;cd=&amp;cad=rja&amp;uact=8&amp;ved=2ahUKEwjJy4OkzIniAhVtw1kKHVxfBe4QjRx6BAgBEAU&amp;url=http://www.infad.eu/26_Congreso_INFAD/&amp;psig=AOvVaw3y2FbljIBU939vGhmc_PTG&amp;ust=1557324544908679" TargetMode="External"/><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pactoglobal-ecuador.org/red-pacto-global-ecuador/attachment/universidad-del-azuay/" TargetMode="External"/><Relationship Id="rId6" Type="http://schemas.openxmlformats.org/officeDocument/2006/relationships/image" Target="../media/image3.png"/><Relationship Id="rId7" Type="http://schemas.microsoft.com/office/2007/relationships/hdphoto" Target="../media/hdphoto2.wdp"/><Relationship Id="rId8" Type="http://schemas.openxmlformats.org/officeDocument/2006/relationships/hyperlink" Target="http://universidaddecuencaecuador.blogspot.com/2013/02/la-universidad-de-cuenca-fue-fundada-en.html" TargetMode="External"/><Relationship Id="rId9" Type="http://schemas.openxmlformats.org/officeDocument/2006/relationships/image" Target="../media/image4.png"/><Relationship Id="rId10" Type="http://schemas.microsoft.com/office/2007/relationships/hdphoto" Target="../media/hdphoto3.wdp"/></Relationships>
</file>

<file path=ppt/slides/_rels/slide22.xml.rels><?xml version="1.0" encoding="UTF-8" standalone="yes"?>
<Relationships xmlns="http://schemas.openxmlformats.org/package/2006/relationships"><Relationship Id="rId11" Type="http://schemas.openxmlformats.org/officeDocument/2006/relationships/image" Target="../media/image5.png"/><Relationship Id="rId12"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hyperlink" Target="https://www.google.com/url?sa=i&amp;rct=j&amp;q=&amp;esrc=s&amp;source=images&amp;cd=&amp;cad=rja&amp;uact=8&amp;ved=2ahUKEwjJy4OkzIniAhVtw1kKHVxfBe4QjRx6BAgBEAU&amp;url=http://www.infad.eu/26_Congreso_INFAD/&amp;psig=AOvVaw3y2FbljIBU939vGhmc_PTG&amp;ust=1557324544908679" TargetMode="External"/><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pactoglobal-ecuador.org/red-pacto-global-ecuador/attachment/universidad-del-azuay/" TargetMode="External"/><Relationship Id="rId6" Type="http://schemas.openxmlformats.org/officeDocument/2006/relationships/image" Target="../media/image3.png"/><Relationship Id="rId7" Type="http://schemas.microsoft.com/office/2007/relationships/hdphoto" Target="../media/hdphoto2.wdp"/><Relationship Id="rId8" Type="http://schemas.openxmlformats.org/officeDocument/2006/relationships/hyperlink" Target="http://universidaddecuencaecuador.blogspot.com/2013/02/la-universidad-de-cuenca-fue-fundada-en.html" TargetMode="External"/><Relationship Id="rId9" Type="http://schemas.openxmlformats.org/officeDocument/2006/relationships/image" Target="../media/image4.png"/><Relationship Id="rId10" Type="http://schemas.microsoft.com/office/2007/relationships/hdphoto" Target="../media/hdphoto3.wdp"/></Relationships>
</file>

<file path=ppt/slides/_rels/slide23.xml.rels><?xml version="1.0" encoding="UTF-8" standalone="yes"?>
<Relationships xmlns="http://schemas.openxmlformats.org/package/2006/relationships"><Relationship Id="rId11" Type="http://schemas.openxmlformats.org/officeDocument/2006/relationships/image" Target="../media/image5.png"/><Relationship Id="rId12"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hyperlink" Target="https://www.google.com/url?sa=i&amp;rct=j&amp;q=&amp;esrc=s&amp;source=images&amp;cd=&amp;cad=rja&amp;uact=8&amp;ved=2ahUKEwjJy4OkzIniAhVtw1kKHVxfBe4QjRx6BAgBEAU&amp;url=http://www.infad.eu/26_Congreso_INFAD/&amp;psig=AOvVaw3y2FbljIBU939vGhmc_PTG&amp;ust=1557324544908679" TargetMode="External"/><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pactoglobal-ecuador.org/red-pacto-global-ecuador/attachment/universidad-del-azuay/" TargetMode="External"/><Relationship Id="rId6" Type="http://schemas.openxmlformats.org/officeDocument/2006/relationships/image" Target="../media/image3.png"/><Relationship Id="rId7" Type="http://schemas.microsoft.com/office/2007/relationships/hdphoto" Target="../media/hdphoto2.wdp"/><Relationship Id="rId8" Type="http://schemas.openxmlformats.org/officeDocument/2006/relationships/hyperlink" Target="http://universidaddecuencaecuador.blogspot.com/2013/02/la-universidad-de-cuenca-fue-fundada-en.html" TargetMode="External"/><Relationship Id="rId9" Type="http://schemas.openxmlformats.org/officeDocument/2006/relationships/image" Target="../media/image4.png"/><Relationship Id="rId10" Type="http://schemas.microsoft.com/office/2007/relationships/hdphoto" Target="../media/hdphoto3.wdp"/></Relationships>
</file>

<file path=ppt/slides/_rels/slide24.xml.rels><?xml version="1.0" encoding="UTF-8" standalone="yes"?>
<Relationships xmlns="http://schemas.openxmlformats.org/package/2006/relationships"><Relationship Id="rId11" Type="http://schemas.openxmlformats.org/officeDocument/2006/relationships/image" Target="../media/image5.png"/><Relationship Id="rId12"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hyperlink" Target="https://www.google.com/url?sa=i&amp;rct=j&amp;q=&amp;esrc=s&amp;source=images&amp;cd=&amp;cad=rja&amp;uact=8&amp;ved=2ahUKEwjJy4OkzIniAhVtw1kKHVxfBe4QjRx6BAgBEAU&amp;url=http://www.infad.eu/26_Congreso_INFAD/&amp;psig=AOvVaw3y2FbljIBU939vGhmc_PTG&amp;ust=1557324544908679" TargetMode="External"/><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pactoglobal-ecuador.org/red-pacto-global-ecuador/attachment/universidad-del-azuay/" TargetMode="External"/><Relationship Id="rId6" Type="http://schemas.openxmlformats.org/officeDocument/2006/relationships/image" Target="../media/image3.png"/><Relationship Id="rId7" Type="http://schemas.microsoft.com/office/2007/relationships/hdphoto" Target="../media/hdphoto2.wdp"/><Relationship Id="rId8" Type="http://schemas.openxmlformats.org/officeDocument/2006/relationships/hyperlink" Target="http://universidaddecuencaecuador.blogspot.com/2013/02/la-universidad-de-cuenca-fue-fundada-en.html" TargetMode="External"/><Relationship Id="rId9" Type="http://schemas.openxmlformats.org/officeDocument/2006/relationships/image" Target="../media/image4.png"/><Relationship Id="rId10" Type="http://schemas.microsoft.com/office/2007/relationships/hdphoto" Target="../media/hdphoto3.wdp"/></Relationships>
</file>

<file path=ppt/slides/_rels/slide25.xml.rels><?xml version="1.0" encoding="UTF-8" standalone="yes"?>
<Relationships xmlns="http://schemas.openxmlformats.org/package/2006/relationships"><Relationship Id="rId11" Type="http://schemas.openxmlformats.org/officeDocument/2006/relationships/image" Target="../media/image5.png"/><Relationship Id="rId12"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hyperlink" Target="https://www.google.com/url?sa=i&amp;rct=j&amp;q=&amp;esrc=s&amp;source=images&amp;cd=&amp;cad=rja&amp;uact=8&amp;ved=2ahUKEwjJy4OkzIniAhVtw1kKHVxfBe4QjRx6BAgBEAU&amp;url=http://www.infad.eu/26_Congreso_INFAD/&amp;psig=AOvVaw3y2FbljIBU939vGhmc_PTG&amp;ust=1557324544908679" TargetMode="External"/><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pactoglobal-ecuador.org/red-pacto-global-ecuador/attachment/universidad-del-azuay/" TargetMode="External"/><Relationship Id="rId6" Type="http://schemas.openxmlformats.org/officeDocument/2006/relationships/image" Target="../media/image3.png"/><Relationship Id="rId7" Type="http://schemas.microsoft.com/office/2007/relationships/hdphoto" Target="../media/hdphoto2.wdp"/><Relationship Id="rId8" Type="http://schemas.openxmlformats.org/officeDocument/2006/relationships/hyperlink" Target="http://universidaddecuencaecuador.blogspot.com/2013/02/la-universidad-de-cuenca-fue-fundada-en.html" TargetMode="External"/><Relationship Id="rId9" Type="http://schemas.openxmlformats.org/officeDocument/2006/relationships/image" Target="../media/image4.png"/><Relationship Id="rId10" Type="http://schemas.microsoft.com/office/2007/relationships/hdphoto" Target="../media/hdphoto3.wdp"/></Relationships>
</file>

<file path=ppt/slides/_rels/slide26.xml.rels><?xml version="1.0" encoding="UTF-8" standalone="yes"?>
<Relationships xmlns="http://schemas.openxmlformats.org/package/2006/relationships"><Relationship Id="rId11" Type="http://schemas.openxmlformats.org/officeDocument/2006/relationships/image" Target="../media/image5.png"/><Relationship Id="rId12"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hyperlink" Target="https://www.google.com/url?sa=i&amp;rct=j&amp;q=&amp;esrc=s&amp;source=images&amp;cd=&amp;cad=rja&amp;uact=8&amp;ved=2ahUKEwjJy4OkzIniAhVtw1kKHVxfBe4QjRx6BAgBEAU&amp;url=http://www.infad.eu/26_Congreso_INFAD/&amp;psig=AOvVaw3y2FbljIBU939vGhmc_PTG&amp;ust=1557324544908679" TargetMode="External"/><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pactoglobal-ecuador.org/red-pacto-global-ecuador/attachment/universidad-del-azuay/" TargetMode="External"/><Relationship Id="rId6" Type="http://schemas.openxmlformats.org/officeDocument/2006/relationships/image" Target="../media/image3.png"/><Relationship Id="rId7" Type="http://schemas.microsoft.com/office/2007/relationships/hdphoto" Target="../media/hdphoto2.wdp"/><Relationship Id="rId8" Type="http://schemas.openxmlformats.org/officeDocument/2006/relationships/hyperlink" Target="http://universidaddecuencaecuador.blogspot.com/2013/02/la-universidad-de-cuenca-fue-fundada-en.html" TargetMode="External"/><Relationship Id="rId9" Type="http://schemas.openxmlformats.org/officeDocument/2006/relationships/image" Target="../media/image4.png"/><Relationship Id="rId10" Type="http://schemas.microsoft.com/office/2007/relationships/hdphoto" Target="../media/hdphoto3.wdp"/></Relationships>
</file>

<file path=ppt/slides/_rels/slide27.xml.rels><?xml version="1.0" encoding="UTF-8" standalone="yes"?>
<Relationships xmlns="http://schemas.openxmlformats.org/package/2006/relationships"><Relationship Id="rId11" Type="http://schemas.openxmlformats.org/officeDocument/2006/relationships/image" Target="../media/image5.png"/><Relationship Id="rId12"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hyperlink" Target="https://www.google.com/url?sa=i&amp;rct=j&amp;q=&amp;esrc=s&amp;source=images&amp;cd=&amp;cad=rja&amp;uact=8&amp;ved=2ahUKEwjJy4OkzIniAhVtw1kKHVxfBe4QjRx6BAgBEAU&amp;url=http://www.infad.eu/26_Congreso_INFAD/&amp;psig=AOvVaw3y2FbljIBU939vGhmc_PTG&amp;ust=1557324544908679" TargetMode="External"/><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pactoglobal-ecuador.org/red-pacto-global-ecuador/attachment/universidad-del-azuay/" TargetMode="External"/><Relationship Id="rId6" Type="http://schemas.openxmlformats.org/officeDocument/2006/relationships/image" Target="../media/image3.png"/><Relationship Id="rId7" Type="http://schemas.microsoft.com/office/2007/relationships/hdphoto" Target="../media/hdphoto2.wdp"/><Relationship Id="rId8" Type="http://schemas.openxmlformats.org/officeDocument/2006/relationships/hyperlink" Target="http://universidaddecuencaecuador.blogspot.com/2013/02/la-universidad-de-cuenca-fue-fundada-en.html" TargetMode="External"/><Relationship Id="rId9" Type="http://schemas.openxmlformats.org/officeDocument/2006/relationships/image" Target="../media/image4.png"/><Relationship Id="rId10" Type="http://schemas.microsoft.com/office/2007/relationships/hdphoto" Target="../media/hdphoto3.wdp"/></Relationships>
</file>

<file path=ppt/slides/_rels/slide28.xml.rels><?xml version="1.0" encoding="UTF-8" standalone="yes"?>
<Relationships xmlns="http://schemas.openxmlformats.org/package/2006/relationships"><Relationship Id="rId11" Type="http://schemas.openxmlformats.org/officeDocument/2006/relationships/image" Target="../media/image5.png"/><Relationship Id="rId12"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hyperlink" Target="https://www.google.com/url?sa=i&amp;rct=j&amp;q=&amp;esrc=s&amp;source=images&amp;cd=&amp;cad=rja&amp;uact=8&amp;ved=2ahUKEwjJy4OkzIniAhVtw1kKHVxfBe4QjRx6BAgBEAU&amp;url=http://www.infad.eu/26_Congreso_INFAD/&amp;psig=AOvVaw3y2FbljIBU939vGhmc_PTG&amp;ust=1557324544908679" TargetMode="External"/><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pactoglobal-ecuador.org/red-pacto-global-ecuador/attachment/universidad-del-azuay/" TargetMode="External"/><Relationship Id="rId6" Type="http://schemas.openxmlformats.org/officeDocument/2006/relationships/image" Target="../media/image3.png"/><Relationship Id="rId7" Type="http://schemas.microsoft.com/office/2007/relationships/hdphoto" Target="../media/hdphoto2.wdp"/><Relationship Id="rId8" Type="http://schemas.openxmlformats.org/officeDocument/2006/relationships/hyperlink" Target="http://universidaddecuencaecuador.blogspot.com/2013/02/la-universidad-de-cuenca-fue-fundada-en.html" TargetMode="External"/><Relationship Id="rId9" Type="http://schemas.openxmlformats.org/officeDocument/2006/relationships/image" Target="../media/image4.png"/><Relationship Id="rId10" Type="http://schemas.microsoft.com/office/2007/relationships/hdphoto" Target="../media/hdphoto3.wdp"/></Relationships>
</file>

<file path=ppt/slides/_rels/slide29.xml.rels><?xml version="1.0" encoding="UTF-8" standalone="yes"?>
<Relationships xmlns="http://schemas.openxmlformats.org/package/2006/relationships"><Relationship Id="rId11" Type="http://schemas.openxmlformats.org/officeDocument/2006/relationships/image" Target="../media/image5.png"/><Relationship Id="rId12"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hyperlink" Target="https://www.google.com/url?sa=i&amp;rct=j&amp;q=&amp;esrc=s&amp;source=images&amp;cd=&amp;cad=rja&amp;uact=8&amp;ved=2ahUKEwjJy4OkzIniAhVtw1kKHVxfBe4QjRx6BAgBEAU&amp;url=http://www.infad.eu/26_Congreso_INFAD/&amp;psig=AOvVaw3y2FbljIBU939vGhmc_PTG&amp;ust=1557324544908679" TargetMode="External"/><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pactoglobal-ecuador.org/red-pacto-global-ecuador/attachment/universidad-del-azuay/" TargetMode="External"/><Relationship Id="rId6" Type="http://schemas.openxmlformats.org/officeDocument/2006/relationships/image" Target="../media/image3.png"/><Relationship Id="rId7" Type="http://schemas.microsoft.com/office/2007/relationships/hdphoto" Target="../media/hdphoto2.wdp"/><Relationship Id="rId8" Type="http://schemas.openxmlformats.org/officeDocument/2006/relationships/hyperlink" Target="http://universidaddecuencaecuador.blogspot.com/2013/02/la-universidad-de-cuenca-fue-fundada-en.html" TargetMode="External"/><Relationship Id="rId9" Type="http://schemas.openxmlformats.org/officeDocument/2006/relationships/image" Target="../media/image4.png"/><Relationship Id="rId10" Type="http://schemas.microsoft.com/office/2007/relationships/hdphoto" Target="../media/hdphoto3.wdp"/></Relationships>
</file>

<file path=ppt/slides/_rels/slide3.xml.rels><?xml version="1.0" encoding="UTF-8" standalone="yes"?>
<Relationships xmlns="http://schemas.openxmlformats.org/package/2006/relationships"><Relationship Id="rId11" Type="http://schemas.openxmlformats.org/officeDocument/2006/relationships/image" Target="../media/image5.png"/><Relationship Id="rId12"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hyperlink" Target="https://www.google.com/url?sa=i&amp;rct=j&amp;q=&amp;esrc=s&amp;source=images&amp;cd=&amp;cad=rja&amp;uact=8&amp;ved=2ahUKEwjJy4OkzIniAhVtw1kKHVxfBe4QjRx6BAgBEAU&amp;url=http://www.infad.eu/26_Congreso_INFAD/&amp;psig=AOvVaw3y2FbljIBU939vGhmc_PTG&amp;ust=1557324544908679" TargetMode="External"/><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pactoglobal-ecuador.org/red-pacto-global-ecuador/attachment/universidad-del-azuay/" TargetMode="External"/><Relationship Id="rId6" Type="http://schemas.openxmlformats.org/officeDocument/2006/relationships/image" Target="../media/image3.png"/><Relationship Id="rId7" Type="http://schemas.microsoft.com/office/2007/relationships/hdphoto" Target="../media/hdphoto2.wdp"/><Relationship Id="rId8" Type="http://schemas.openxmlformats.org/officeDocument/2006/relationships/hyperlink" Target="http://universidaddecuencaecuador.blogspot.com/2013/02/la-universidad-de-cuenca-fue-fundada-en.html" TargetMode="External"/><Relationship Id="rId9" Type="http://schemas.openxmlformats.org/officeDocument/2006/relationships/image" Target="../media/image4.png"/><Relationship Id="rId10" Type="http://schemas.microsoft.com/office/2007/relationships/hdphoto" Target="../media/hdphoto3.wdp"/></Relationships>
</file>

<file path=ppt/slides/_rels/slide30.xml.rels><?xml version="1.0" encoding="UTF-8" standalone="yes"?>
<Relationships xmlns="http://schemas.openxmlformats.org/package/2006/relationships"><Relationship Id="rId11" Type="http://schemas.openxmlformats.org/officeDocument/2006/relationships/image" Target="../media/image5.png"/><Relationship Id="rId12"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hyperlink" Target="https://www.google.com/url?sa=i&amp;rct=j&amp;q=&amp;esrc=s&amp;source=images&amp;cd=&amp;cad=rja&amp;uact=8&amp;ved=2ahUKEwjJy4OkzIniAhVtw1kKHVxfBe4QjRx6BAgBEAU&amp;url=http://www.infad.eu/26_Congreso_INFAD/&amp;psig=AOvVaw3y2FbljIBU939vGhmc_PTG&amp;ust=1557324544908679" TargetMode="External"/><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pactoglobal-ecuador.org/red-pacto-global-ecuador/attachment/universidad-del-azuay/" TargetMode="External"/><Relationship Id="rId6" Type="http://schemas.openxmlformats.org/officeDocument/2006/relationships/image" Target="../media/image3.png"/><Relationship Id="rId7" Type="http://schemas.microsoft.com/office/2007/relationships/hdphoto" Target="../media/hdphoto2.wdp"/><Relationship Id="rId8" Type="http://schemas.openxmlformats.org/officeDocument/2006/relationships/hyperlink" Target="http://universidaddecuencaecuador.blogspot.com/2013/02/la-universidad-de-cuenca-fue-fundada-en.html" TargetMode="External"/><Relationship Id="rId9" Type="http://schemas.openxmlformats.org/officeDocument/2006/relationships/image" Target="../media/image4.png"/><Relationship Id="rId10" Type="http://schemas.microsoft.com/office/2007/relationships/hdphoto" Target="../media/hdphoto3.wdp"/></Relationships>
</file>

<file path=ppt/slides/_rels/slide31.xml.rels><?xml version="1.0" encoding="UTF-8" standalone="yes"?>
<Relationships xmlns="http://schemas.openxmlformats.org/package/2006/relationships"><Relationship Id="rId11" Type="http://schemas.openxmlformats.org/officeDocument/2006/relationships/image" Target="../media/image5.png"/><Relationship Id="rId12"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hyperlink" Target="https://www.google.com/url?sa=i&amp;rct=j&amp;q=&amp;esrc=s&amp;source=images&amp;cd=&amp;cad=rja&amp;uact=8&amp;ved=2ahUKEwjJy4OkzIniAhVtw1kKHVxfBe4QjRx6BAgBEAU&amp;url=http://www.infad.eu/26_Congreso_INFAD/&amp;psig=AOvVaw3y2FbljIBU939vGhmc_PTG&amp;ust=1557324544908679" TargetMode="External"/><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pactoglobal-ecuador.org/red-pacto-global-ecuador/attachment/universidad-del-azuay/" TargetMode="External"/><Relationship Id="rId6" Type="http://schemas.openxmlformats.org/officeDocument/2006/relationships/image" Target="../media/image3.png"/><Relationship Id="rId7" Type="http://schemas.microsoft.com/office/2007/relationships/hdphoto" Target="../media/hdphoto2.wdp"/><Relationship Id="rId8" Type="http://schemas.openxmlformats.org/officeDocument/2006/relationships/hyperlink" Target="http://universidaddecuencaecuador.blogspot.com/2013/02/la-universidad-de-cuenca-fue-fundada-en.html" TargetMode="External"/><Relationship Id="rId9" Type="http://schemas.openxmlformats.org/officeDocument/2006/relationships/image" Target="../media/image4.png"/><Relationship Id="rId10" Type="http://schemas.microsoft.com/office/2007/relationships/hdphoto" Target="../media/hdphoto3.wdp"/></Relationships>
</file>

<file path=ppt/slides/_rels/slide4.xml.rels><?xml version="1.0" encoding="UTF-8" standalone="yes"?>
<Relationships xmlns="http://schemas.openxmlformats.org/package/2006/relationships"><Relationship Id="rId11" Type="http://schemas.openxmlformats.org/officeDocument/2006/relationships/image" Target="../media/image5.png"/><Relationship Id="rId12"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hyperlink" Target="https://www.google.com/url?sa=i&amp;rct=j&amp;q=&amp;esrc=s&amp;source=images&amp;cd=&amp;cad=rja&amp;uact=8&amp;ved=2ahUKEwjJy4OkzIniAhVtw1kKHVxfBe4QjRx6BAgBEAU&amp;url=http://www.infad.eu/26_Congreso_INFAD/&amp;psig=AOvVaw3y2FbljIBU939vGhmc_PTG&amp;ust=1557324544908679" TargetMode="External"/><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pactoglobal-ecuador.org/red-pacto-global-ecuador/attachment/universidad-del-azuay/" TargetMode="External"/><Relationship Id="rId6" Type="http://schemas.openxmlformats.org/officeDocument/2006/relationships/image" Target="../media/image3.png"/><Relationship Id="rId7" Type="http://schemas.microsoft.com/office/2007/relationships/hdphoto" Target="../media/hdphoto2.wdp"/><Relationship Id="rId8" Type="http://schemas.openxmlformats.org/officeDocument/2006/relationships/hyperlink" Target="http://universidaddecuencaecuador.blogspot.com/2013/02/la-universidad-de-cuenca-fue-fundada-en.html" TargetMode="External"/><Relationship Id="rId9" Type="http://schemas.openxmlformats.org/officeDocument/2006/relationships/image" Target="../media/image4.png"/><Relationship Id="rId10" Type="http://schemas.microsoft.com/office/2007/relationships/hdphoto" Target="../media/hdphoto3.wdp"/></Relationships>
</file>

<file path=ppt/slides/_rels/slide5.xml.rels><?xml version="1.0" encoding="UTF-8" standalone="yes"?>
<Relationships xmlns="http://schemas.openxmlformats.org/package/2006/relationships"><Relationship Id="rId11" Type="http://schemas.openxmlformats.org/officeDocument/2006/relationships/image" Target="../media/image5.png"/><Relationship Id="rId12"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hyperlink" Target="https://www.google.com/url?sa=i&amp;rct=j&amp;q=&amp;esrc=s&amp;source=images&amp;cd=&amp;cad=rja&amp;uact=8&amp;ved=2ahUKEwjJy4OkzIniAhVtw1kKHVxfBe4QjRx6BAgBEAU&amp;url=http://www.infad.eu/26_Congreso_INFAD/&amp;psig=AOvVaw3y2FbljIBU939vGhmc_PTG&amp;ust=1557324544908679" TargetMode="External"/><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pactoglobal-ecuador.org/red-pacto-global-ecuador/attachment/universidad-del-azuay/" TargetMode="External"/><Relationship Id="rId6" Type="http://schemas.openxmlformats.org/officeDocument/2006/relationships/image" Target="../media/image3.png"/><Relationship Id="rId7" Type="http://schemas.microsoft.com/office/2007/relationships/hdphoto" Target="../media/hdphoto2.wdp"/><Relationship Id="rId8" Type="http://schemas.openxmlformats.org/officeDocument/2006/relationships/hyperlink" Target="http://universidaddecuencaecuador.blogspot.com/2013/02/la-universidad-de-cuenca-fue-fundada-en.html" TargetMode="External"/><Relationship Id="rId9" Type="http://schemas.openxmlformats.org/officeDocument/2006/relationships/image" Target="../media/image4.png"/><Relationship Id="rId10" Type="http://schemas.microsoft.com/office/2007/relationships/hdphoto" Target="../media/hdphoto3.wdp"/></Relationships>
</file>

<file path=ppt/slides/_rels/slide6.xml.rels><?xml version="1.0" encoding="UTF-8" standalone="yes"?>
<Relationships xmlns="http://schemas.openxmlformats.org/package/2006/relationships"><Relationship Id="rId11" Type="http://schemas.openxmlformats.org/officeDocument/2006/relationships/image" Target="../media/image5.png"/><Relationship Id="rId12"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hyperlink" Target="https://www.google.com/url?sa=i&amp;rct=j&amp;q=&amp;esrc=s&amp;source=images&amp;cd=&amp;cad=rja&amp;uact=8&amp;ved=2ahUKEwjJy4OkzIniAhVtw1kKHVxfBe4QjRx6BAgBEAU&amp;url=http://www.infad.eu/26_Congreso_INFAD/&amp;psig=AOvVaw3y2FbljIBU939vGhmc_PTG&amp;ust=1557324544908679" TargetMode="External"/><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pactoglobal-ecuador.org/red-pacto-global-ecuador/attachment/universidad-del-azuay/" TargetMode="External"/><Relationship Id="rId6" Type="http://schemas.openxmlformats.org/officeDocument/2006/relationships/image" Target="../media/image3.png"/><Relationship Id="rId7" Type="http://schemas.microsoft.com/office/2007/relationships/hdphoto" Target="../media/hdphoto2.wdp"/><Relationship Id="rId8" Type="http://schemas.openxmlformats.org/officeDocument/2006/relationships/hyperlink" Target="http://universidaddecuencaecuador.blogspot.com/2013/02/la-universidad-de-cuenca-fue-fundada-en.html" TargetMode="External"/><Relationship Id="rId9" Type="http://schemas.openxmlformats.org/officeDocument/2006/relationships/image" Target="../media/image4.png"/><Relationship Id="rId10" Type="http://schemas.microsoft.com/office/2007/relationships/hdphoto" Target="../media/hdphoto3.wdp"/></Relationships>
</file>

<file path=ppt/slides/_rels/slide7.xml.rels><?xml version="1.0" encoding="UTF-8" standalone="yes"?>
<Relationships xmlns="http://schemas.openxmlformats.org/package/2006/relationships"><Relationship Id="rId11" Type="http://schemas.openxmlformats.org/officeDocument/2006/relationships/image" Target="../media/image5.png"/><Relationship Id="rId12"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hyperlink" Target="https://www.google.com/url?sa=i&amp;rct=j&amp;q=&amp;esrc=s&amp;source=images&amp;cd=&amp;cad=rja&amp;uact=8&amp;ved=2ahUKEwjJy4OkzIniAhVtw1kKHVxfBe4QjRx6BAgBEAU&amp;url=http://www.infad.eu/26_Congreso_INFAD/&amp;psig=AOvVaw3y2FbljIBU939vGhmc_PTG&amp;ust=1557324544908679" TargetMode="External"/><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pactoglobal-ecuador.org/red-pacto-global-ecuador/attachment/universidad-del-azuay/" TargetMode="External"/><Relationship Id="rId6" Type="http://schemas.openxmlformats.org/officeDocument/2006/relationships/image" Target="../media/image3.png"/><Relationship Id="rId7" Type="http://schemas.microsoft.com/office/2007/relationships/hdphoto" Target="../media/hdphoto2.wdp"/><Relationship Id="rId8" Type="http://schemas.openxmlformats.org/officeDocument/2006/relationships/hyperlink" Target="http://universidaddecuencaecuador.blogspot.com/2013/02/la-universidad-de-cuenca-fue-fundada-en.html" TargetMode="External"/><Relationship Id="rId9" Type="http://schemas.openxmlformats.org/officeDocument/2006/relationships/image" Target="../media/image4.png"/><Relationship Id="rId10" Type="http://schemas.microsoft.com/office/2007/relationships/hdphoto" Target="../media/hdphoto3.wdp"/></Relationships>
</file>

<file path=ppt/slides/_rels/slide8.xml.rels><?xml version="1.0" encoding="UTF-8" standalone="yes"?>
<Relationships xmlns="http://schemas.openxmlformats.org/package/2006/relationships"><Relationship Id="rId11" Type="http://schemas.openxmlformats.org/officeDocument/2006/relationships/image" Target="../media/image5.png"/><Relationship Id="rId12"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hyperlink" Target="https://www.google.com/url?sa=i&amp;rct=j&amp;q=&amp;esrc=s&amp;source=images&amp;cd=&amp;cad=rja&amp;uact=8&amp;ved=2ahUKEwjJy4OkzIniAhVtw1kKHVxfBe4QjRx6BAgBEAU&amp;url=http://www.infad.eu/26_Congreso_INFAD/&amp;psig=AOvVaw3y2FbljIBU939vGhmc_PTG&amp;ust=1557324544908679" TargetMode="External"/><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pactoglobal-ecuador.org/red-pacto-global-ecuador/attachment/universidad-del-azuay/" TargetMode="External"/><Relationship Id="rId6" Type="http://schemas.openxmlformats.org/officeDocument/2006/relationships/image" Target="../media/image3.png"/><Relationship Id="rId7" Type="http://schemas.microsoft.com/office/2007/relationships/hdphoto" Target="../media/hdphoto2.wdp"/><Relationship Id="rId8" Type="http://schemas.openxmlformats.org/officeDocument/2006/relationships/hyperlink" Target="http://universidaddecuencaecuador.blogspot.com/2013/02/la-universidad-de-cuenca-fue-fundada-en.html" TargetMode="External"/><Relationship Id="rId9" Type="http://schemas.openxmlformats.org/officeDocument/2006/relationships/image" Target="../media/image4.png"/><Relationship Id="rId10" Type="http://schemas.microsoft.com/office/2007/relationships/hdphoto" Target="../media/hdphoto3.wdp"/></Relationships>
</file>

<file path=ppt/slides/_rels/slide9.xml.rels><?xml version="1.0" encoding="UTF-8" standalone="yes"?>
<Relationships xmlns="http://schemas.openxmlformats.org/package/2006/relationships"><Relationship Id="rId11" Type="http://schemas.openxmlformats.org/officeDocument/2006/relationships/image" Target="../media/image5.png"/><Relationship Id="rId12"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hyperlink" Target="https://www.google.com/url?sa=i&amp;rct=j&amp;q=&amp;esrc=s&amp;source=images&amp;cd=&amp;cad=rja&amp;uact=8&amp;ved=2ahUKEwjJy4OkzIniAhVtw1kKHVxfBe4QjRx6BAgBEAU&amp;url=http://www.infad.eu/26_Congreso_INFAD/&amp;psig=AOvVaw3y2FbljIBU939vGhmc_PTG&amp;ust=1557324544908679" TargetMode="External"/><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pactoglobal-ecuador.org/red-pacto-global-ecuador/attachment/universidad-del-azuay/" TargetMode="External"/><Relationship Id="rId6" Type="http://schemas.openxmlformats.org/officeDocument/2006/relationships/image" Target="../media/image3.png"/><Relationship Id="rId7" Type="http://schemas.microsoft.com/office/2007/relationships/hdphoto" Target="../media/hdphoto2.wdp"/><Relationship Id="rId8" Type="http://schemas.openxmlformats.org/officeDocument/2006/relationships/hyperlink" Target="http://universidaddecuencaecuador.blogspot.com/2013/02/la-universidad-de-cuenca-fue-fundada-en.html" TargetMode="External"/><Relationship Id="rId9" Type="http://schemas.openxmlformats.org/officeDocument/2006/relationships/image" Target="../media/image4.png"/><Relationship Id="rId10"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812972" y="2833349"/>
            <a:ext cx="5599610" cy="2600800"/>
          </a:xfrm>
        </p:spPr>
        <p:txBody>
          <a:bodyPr>
            <a:normAutofit fontScale="92500" lnSpcReduction="20000"/>
          </a:bodyPr>
          <a:lstStyle/>
          <a:p>
            <a:pPr algn="l"/>
            <a:r>
              <a:rPr lang="es-EC" sz="3600" dirty="0" smtClean="0">
                <a:solidFill>
                  <a:schemeClr val="accent1">
                    <a:lumMod val="75000"/>
                  </a:schemeClr>
                </a:solidFill>
              </a:rPr>
              <a:t>Simposio:</a:t>
            </a:r>
          </a:p>
          <a:p>
            <a:pPr algn="l"/>
            <a:endParaRPr lang="es-EC" sz="3600" dirty="0" smtClean="0">
              <a:solidFill>
                <a:schemeClr val="accent1">
                  <a:lumMod val="75000"/>
                </a:schemeClr>
              </a:solidFill>
            </a:endParaRPr>
          </a:p>
          <a:p>
            <a:pPr algn="l"/>
            <a:r>
              <a:rPr lang="es-EC" sz="4400" dirty="0" smtClean="0">
                <a:solidFill>
                  <a:schemeClr val="accent1">
                    <a:lumMod val="75000"/>
                  </a:schemeClr>
                </a:solidFill>
              </a:rPr>
              <a:t>Estudios </a:t>
            </a:r>
            <a:r>
              <a:rPr lang="es-EC" sz="4400" dirty="0">
                <a:solidFill>
                  <a:schemeClr val="accent1">
                    <a:lumMod val="75000"/>
                  </a:schemeClr>
                </a:solidFill>
              </a:rPr>
              <a:t>de altas capacidades en Ecuador: haciendo senderos</a:t>
            </a:r>
          </a:p>
          <a:p>
            <a:endParaRPr lang="es-EC" dirty="0"/>
          </a:p>
        </p:txBody>
      </p:sp>
      <p:sp>
        <p:nvSpPr>
          <p:cNvPr id="5" name="Rectángulo 4"/>
          <p:cNvSpPr/>
          <p:nvPr/>
        </p:nvSpPr>
        <p:spPr>
          <a:xfrm>
            <a:off x="426721" y="6269378"/>
            <a:ext cx="11543605" cy="46686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1" y="283686"/>
            <a:ext cx="5212079" cy="6452554"/>
          </a:xfrm>
          <a:prstGeom prst="rect">
            <a:avLst/>
          </a:prstGeom>
        </p:spPr>
      </p:pic>
    </p:spTree>
    <p:extLst>
      <p:ext uri="{BB962C8B-B14F-4D97-AF65-F5344CB8AC3E}">
        <p14:creationId xmlns:p14="http://schemas.microsoft.com/office/powerpoint/2010/main" val="2427668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congreso infad 2019">
            <a:hlinkClick r:id="rId2"/>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Glass/>
                    </a14:imgEffect>
                    <a14:imgEffect>
                      <a14:colorTemperature colorTemp="112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25788" t="5473" r="27903" b="30570"/>
          <a:stretch/>
        </p:blipFill>
        <p:spPr bwMode="auto">
          <a:xfrm>
            <a:off x="-657226" y="-314327"/>
            <a:ext cx="4731921" cy="7296674"/>
          </a:xfrm>
          <a:prstGeom prst="rect">
            <a:avLst/>
          </a:prstGeom>
          <a:solidFill>
            <a:schemeClr val="bg1">
              <a:lumMod val="85000"/>
              <a:alpha val="0"/>
            </a:schemeClr>
          </a:solidFill>
        </p:spPr>
      </p:pic>
      <p:sp>
        <p:nvSpPr>
          <p:cNvPr id="5" name="Rectángulo 4"/>
          <p:cNvSpPr/>
          <p:nvPr/>
        </p:nvSpPr>
        <p:spPr>
          <a:xfrm>
            <a:off x="0" y="5213684"/>
            <a:ext cx="12192000" cy="1644316"/>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Resultado de imagen para universidad del azuay png">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95650" y="4745959"/>
            <a:ext cx="2555540" cy="1790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314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0" name="Picture 6" descr="Resultado de imagen para universidad de cuenca png">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91902" y="6040183"/>
            <a:ext cx="2381250" cy="73760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11">
            <a:extLst>
              <a:ext uri="{BEBA8EAE-BF5A-486C-A8C5-ECC9F3942E4B}">
                <a14:imgProps xmlns:a14="http://schemas.microsoft.com/office/drawing/2010/main">
                  <a14:imgLayer r:embed="rId12">
                    <a14:imgEffect>
                      <a14:artisticGlass/>
                    </a14:imgEffect>
                  </a14:imgLayer>
                </a14:imgProps>
              </a:ext>
              <a:ext uri="{28A0092B-C50C-407E-A947-70E740481C1C}">
                <a14:useLocalDpi xmlns:a14="http://schemas.microsoft.com/office/drawing/2010/main" val="0"/>
              </a:ext>
            </a:extLst>
          </a:blip>
          <a:srcRect l="-387" t="17524" r="-337" b="79428"/>
          <a:stretch/>
        </p:blipFill>
        <p:spPr>
          <a:xfrm>
            <a:off x="-100256" y="6770188"/>
            <a:ext cx="12392511" cy="299972"/>
          </a:xfrm>
          <a:prstGeom prst="rect">
            <a:avLst/>
          </a:prstGeom>
        </p:spPr>
      </p:pic>
      <p:sp>
        <p:nvSpPr>
          <p:cNvPr id="3" name="Rectángulo 2"/>
          <p:cNvSpPr/>
          <p:nvPr/>
        </p:nvSpPr>
        <p:spPr>
          <a:xfrm>
            <a:off x="553952" y="751344"/>
            <a:ext cx="10970941" cy="3785652"/>
          </a:xfrm>
          <a:prstGeom prst="rect">
            <a:avLst/>
          </a:prstGeom>
        </p:spPr>
        <p:txBody>
          <a:bodyPr wrap="square">
            <a:spAutoFit/>
          </a:bodyPr>
          <a:lstStyle/>
          <a:p>
            <a:pPr algn="just"/>
            <a:r>
              <a:rPr lang="es-ES" sz="3000" dirty="0" smtClean="0"/>
              <a:t>Un </a:t>
            </a:r>
            <a:r>
              <a:rPr lang="es-ES" sz="3000" dirty="0"/>
              <a:t>estudio realizado </a:t>
            </a:r>
            <a:r>
              <a:rPr lang="es-ES" sz="3000" dirty="0" smtClean="0"/>
              <a:t>estudiantes de educación, comparó </a:t>
            </a:r>
            <a:r>
              <a:rPr lang="es-ES" sz="3000" dirty="0"/>
              <a:t>las percepciones hacia las AC de acuerdo al tipo de </a:t>
            </a:r>
            <a:r>
              <a:rPr lang="es-ES" sz="3000" dirty="0" smtClean="0"/>
              <a:t>formación. </a:t>
            </a:r>
            <a:r>
              <a:rPr lang="es-ES" sz="3000" dirty="0"/>
              <a:t>Los resultados demostraron que la información recibida influye en las </a:t>
            </a:r>
            <a:r>
              <a:rPr lang="es-ES" sz="3000" dirty="0" smtClean="0"/>
              <a:t>actitudes, pues </a:t>
            </a:r>
            <a:r>
              <a:rPr lang="es-ES" sz="3000" dirty="0"/>
              <a:t>evidenciaron diferencias significativas entre el grupo de alumnos que asistieron al curso sobre educación de alumnos con AC con aquellos que no recibieron esta formación. </a:t>
            </a:r>
            <a:r>
              <a:rPr lang="es-ES" sz="3000" dirty="0" smtClean="0"/>
              <a:t>Se destaca </a:t>
            </a:r>
            <a:r>
              <a:rPr lang="es-ES" sz="3000" dirty="0"/>
              <a:t>la importancia de incluir módulos o cursos durante la formación del profesorado, relacionados con las AC (Fernández et al., 2002).</a:t>
            </a:r>
            <a:endParaRPr lang="es-ES_tradnl" sz="3000" dirty="0"/>
          </a:p>
        </p:txBody>
      </p:sp>
    </p:spTree>
    <p:extLst>
      <p:ext uri="{BB962C8B-B14F-4D97-AF65-F5344CB8AC3E}">
        <p14:creationId xmlns:p14="http://schemas.microsoft.com/office/powerpoint/2010/main" val="23358660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congreso infad 2019">
            <a:hlinkClick r:id="rId2"/>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Glass/>
                    </a14:imgEffect>
                    <a14:imgEffect>
                      <a14:colorTemperature colorTemp="112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25788" t="5473" r="27903" b="30570"/>
          <a:stretch/>
        </p:blipFill>
        <p:spPr bwMode="auto">
          <a:xfrm>
            <a:off x="-657226" y="-314327"/>
            <a:ext cx="4731921" cy="7296674"/>
          </a:xfrm>
          <a:prstGeom prst="rect">
            <a:avLst/>
          </a:prstGeom>
          <a:solidFill>
            <a:schemeClr val="bg1">
              <a:lumMod val="85000"/>
              <a:alpha val="0"/>
            </a:schemeClr>
          </a:solidFill>
        </p:spPr>
      </p:pic>
      <p:sp>
        <p:nvSpPr>
          <p:cNvPr id="5" name="Rectángulo 4"/>
          <p:cNvSpPr/>
          <p:nvPr/>
        </p:nvSpPr>
        <p:spPr>
          <a:xfrm>
            <a:off x="0" y="5213684"/>
            <a:ext cx="12192000" cy="1644316"/>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Resultado de imagen para universidad del azuay png">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95650" y="4745959"/>
            <a:ext cx="2555540" cy="1790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314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0" name="Picture 6" descr="Resultado de imagen para universidad de cuenca png">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91902" y="6040183"/>
            <a:ext cx="2381250" cy="73760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11">
            <a:extLst>
              <a:ext uri="{BEBA8EAE-BF5A-486C-A8C5-ECC9F3942E4B}">
                <a14:imgProps xmlns:a14="http://schemas.microsoft.com/office/drawing/2010/main">
                  <a14:imgLayer r:embed="rId12">
                    <a14:imgEffect>
                      <a14:artisticGlass/>
                    </a14:imgEffect>
                  </a14:imgLayer>
                </a14:imgProps>
              </a:ext>
              <a:ext uri="{28A0092B-C50C-407E-A947-70E740481C1C}">
                <a14:useLocalDpi xmlns:a14="http://schemas.microsoft.com/office/drawing/2010/main" val="0"/>
              </a:ext>
            </a:extLst>
          </a:blip>
          <a:srcRect l="-387" t="17524" r="-337" b="79428"/>
          <a:stretch/>
        </p:blipFill>
        <p:spPr>
          <a:xfrm>
            <a:off x="-100256" y="6770188"/>
            <a:ext cx="12392511" cy="299972"/>
          </a:xfrm>
          <a:prstGeom prst="rect">
            <a:avLst/>
          </a:prstGeom>
        </p:spPr>
      </p:pic>
      <p:sp>
        <p:nvSpPr>
          <p:cNvPr id="3" name="Rectángulo 2"/>
          <p:cNvSpPr/>
          <p:nvPr/>
        </p:nvSpPr>
        <p:spPr>
          <a:xfrm>
            <a:off x="459374" y="508254"/>
            <a:ext cx="11119564" cy="4708981"/>
          </a:xfrm>
          <a:prstGeom prst="rect">
            <a:avLst/>
          </a:prstGeom>
        </p:spPr>
        <p:txBody>
          <a:bodyPr wrap="square">
            <a:spAutoFit/>
          </a:bodyPr>
          <a:lstStyle/>
          <a:p>
            <a:pPr algn="just"/>
            <a:r>
              <a:rPr lang="es-ES" sz="3000" dirty="0" smtClean="0"/>
              <a:t>Se comparó las </a:t>
            </a:r>
            <a:r>
              <a:rPr lang="es-ES" sz="3000" dirty="0"/>
              <a:t>actitudes de maestros en activo y en maestros en formación, se evidenció en los dos grupos que las actitudes menos favorables </a:t>
            </a:r>
            <a:r>
              <a:rPr lang="es-ES" sz="3000" dirty="0" smtClean="0"/>
              <a:t>son </a:t>
            </a:r>
            <a:r>
              <a:rPr lang="es-ES" sz="3000" dirty="0"/>
              <a:t>determinadas por la falta de formación o por falta de experiencia (Medina, 2006). L</a:t>
            </a:r>
            <a:r>
              <a:rPr lang="es-ES" sz="3000" dirty="0" smtClean="0"/>
              <a:t>os </a:t>
            </a:r>
            <a:r>
              <a:rPr lang="es-ES" sz="3000" dirty="0"/>
              <a:t>que tienen mayor formación </a:t>
            </a:r>
            <a:r>
              <a:rPr lang="es-ES" sz="3000" dirty="0" smtClean="0"/>
              <a:t>son más </a:t>
            </a:r>
            <a:r>
              <a:rPr lang="es-ES" sz="3000" dirty="0"/>
              <a:t>cautelosos en sus apreciaciones y con actitudes más favorables hacia otras formas de educación como la aceleración y el enriquecimiento curricular (</a:t>
            </a:r>
            <a:r>
              <a:rPr lang="es-ES" sz="3000" dirty="0" err="1"/>
              <a:t>Perkovic</a:t>
            </a:r>
            <a:r>
              <a:rPr lang="es-ES" sz="3000" dirty="0"/>
              <a:t> et al., 2015; </a:t>
            </a:r>
            <a:r>
              <a:rPr lang="es-ES" sz="3000" dirty="0" err="1"/>
              <a:t>Polyzopoulou</a:t>
            </a:r>
            <a:r>
              <a:rPr lang="es-ES" sz="3000" dirty="0"/>
              <a:t> et al., 2014). </a:t>
            </a:r>
            <a:endParaRPr lang="es-ES" sz="3000" dirty="0" smtClean="0"/>
          </a:p>
          <a:p>
            <a:pPr algn="just"/>
            <a:endParaRPr lang="es-ES" sz="3000" dirty="0"/>
          </a:p>
          <a:p>
            <a:pPr algn="just"/>
            <a:r>
              <a:rPr lang="es-ES" sz="3000" dirty="0" smtClean="0"/>
              <a:t>También </a:t>
            </a:r>
            <a:r>
              <a:rPr lang="es-ES" sz="3000" dirty="0"/>
              <a:t>se ha podido encontrar actitudes más positivas hacia los estudiantes con AC por parte de los profesores más </a:t>
            </a:r>
            <a:r>
              <a:rPr lang="es-ES" sz="3000" dirty="0" smtClean="0"/>
              <a:t>jóvenes</a:t>
            </a:r>
            <a:r>
              <a:rPr lang="es-ES" sz="3000" dirty="0"/>
              <a:t>.</a:t>
            </a:r>
            <a:endParaRPr lang="es-ES_tradnl" sz="3000" dirty="0"/>
          </a:p>
        </p:txBody>
      </p:sp>
    </p:spTree>
    <p:extLst>
      <p:ext uri="{BB962C8B-B14F-4D97-AF65-F5344CB8AC3E}">
        <p14:creationId xmlns:p14="http://schemas.microsoft.com/office/powerpoint/2010/main" val="23358660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congreso infad 2019">
            <a:hlinkClick r:id="rId2"/>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Glass/>
                    </a14:imgEffect>
                    <a14:imgEffect>
                      <a14:colorTemperature colorTemp="112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25788" t="5473" r="27903" b="30570"/>
          <a:stretch/>
        </p:blipFill>
        <p:spPr bwMode="auto">
          <a:xfrm>
            <a:off x="-657226" y="-314327"/>
            <a:ext cx="4731921" cy="7296674"/>
          </a:xfrm>
          <a:prstGeom prst="rect">
            <a:avLst/>
          </a:prstGeom>
          <a:solidFill>
            <a:schemeClr val="bg1">
              <a:lumMod val="85000"/>
              <a:alpha val="0"/>
            </a:schemeClr>
          </a:solidFill>
        </p:spPr>
      </p:pic>
      <p:sp>
        <p:nvSpPr>
          <p:cNvPr id="5" name="Rectángulo 4"/>
          <p:cNvSpPr/>
          <p:nvPr/>
        </p:nvSpPr>
        <p:spPr>
          <a:xfrm>
            <a:off x="0" y="5213684"/>
            <a:ext cx="12192000" cy="1644316"/>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Resultado de imagen para universidad del azuay png">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95650" y="4745959"/>
            <a:ext cx="2555540" cy="1790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314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0" name="Picture 6" descr="Resultado de imagen para universidad de cuenca png">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91902" y="6040183"/>
            <a:ext cx="2381250" cy="73760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11">
            <a:extLst>
              <a:ext uri="{BEBA8EAE-BF5A-486C-A8C5-ECC9F3942E4B}">
                <a14:imgProps xmlns:a14="http://schemas.microsoft.com/office/drawing/2010/main">
                  <a14:imgLayer r:embed="rId12">
                    <a14:imgEffect>
                      <a14:artisticGlass/>
                    </a14:imgEffect>
                  </a14:imgLayer>
                </a14:imgProps>
              </a:ext>
              <a:ext uri="{28A0092B-C50C-407E-A947-70E740481C1C}">
                <a14:useLocalDpi xmlns:a14="http://schemas.microsoft.com/office/drawing/2010/main" val="0"/>
              </a:ext>
            </a:extLst>
          </a:blip>
          <a:srcRect l="-387" t="17524" r="-337" b="79428"/>
          <a:stretch/>
        </p:blipFill>
        <p:spPr>
          <a:xfrm>
            <a:off x="-100256" y="6770188"/>
            <a:ext cx="12392511" cy="299972"/>
          </a:xfrm>
          <a:prstGeom prst="rect">
            <a:avLst/>
          </a:prstGeom>
        </p:spPr>
      </p:pic>
      <p:sp>
        <p:nvSpPr>
          <p:cNvPr id="3" name="Rectángulo 2"/>
          <p:cNvSpPr/>
          <p:nvPr/>
        </p:nvSpPr>
        <p:spPr>
          <a:xfrm>
            <a:off x="418841" y="737923"/>
            <a:ext cx="10781787" cy="4339650"/>
          </a:xfrm>
          <a:prstGeom prst="rect">
            <a:avLst/>
          </a:prstGeom>
        </p:spPr>
        <p:txBody>
          <a:bodyPr wrap="square">
            <a:spAutoFit/>
          </a:bodyPr>
          <a:lstStyle/>
          <a:p>
            <a:pPr algn="just"/>
            <a:r>
              <a:rPr lang="es-ES" sz="3000" dirty="0"/>
              <a:t>En consecuencia, se aprecia la necesidad de que el maestro conozca a fondo las diversas formas de potenciar las AC para disminuir su resistencia relacionada con las respuestas educativas (</a:t>
            </a:r>
            <a:r>
              <a:rPr lang="es-ES" sz="3000" dirty="0" err="1"/>
              <a:t>Troxclair</a:t>
            </a:r>
            <a:r>
              <a:rPr lang="es-ES" sz="3000" dirty="0"/>
              <a:t>, 2013). </a:t>
            </a:r>
            <a:endParaRPr lang="es-ES" sz="3000" dirty="0" smtClean="0"/>
          </a:p>
          <a:p>
            <a:pPr algn="just"/>
            <a:r>
              <a:rPr lang="es-ES" sz="3000" dirty="0"/>
              <a:t> </a:t>
            </a:r>
            <a:endParaRPr lang="es-ES_tradnl" sz="3000" dirty="0"/>
          </a:p>
          <a:p>
            <a:pPr algn="just"/>
            <a:r>
              <a:rPr lang="es-ES_tradnl" sz="3000" dirty="0"/>
              <a:t>Esta relación formación-actitud fundamenta el planteamiento del objetivo de nuestro </a:t>
            </a:r>
            <a:r>
              <a:rPr lang="es-ES_tradnl" sz="3000" dirty="0" smtClean="0"/>
              <a:t>estudio: </a:t>
            </a:r>
            <a:r>
              <a:rPr lang="es-ES" sz="3200" b="1" i="1" dirty="0" smtClean="0"/>
              <a:t>analizar </a:t>
            </a:r>
            <a:r>
              <a:rPr lang="es-ES" sz="3200" b="1" i="1" dirty="0"/>
              <a:t>el efecto que la formación en AC tiene en las actitudes de maestros de educación primaria.</a:t>
            </a:r>
            <a:endParaRPr lang="es-ES_tradnl" sz="3200" b="1" i="1" dirty="0"/>
          </a:p>
        </p:txBody>
      </p:sp>
    </p:spTree>
    <p:extLst>
      <p:ext uri="{BB962C8B-B14F-4D97-AF65-F5344CB8AC3E}">
        <p14:creationId xmlns:p14="http://schemas.microsoft.com/office/powerpoint/2010/main" val="23358660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congreso infad 2019">
            <a:hlinkClick r:id="rId2"/>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Glass/>
                    </a14:imgEffect>
                    <a14:imgEffect>
                      <a14:colorTemperature colorTemp="112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25788" t="5473" r="27903" b="30570"/>
          <a:stretch/>
        </p:blipFill>
        <p:spPr bwMode="auto">
          <a:xfrm>
            <a:off x="-657226" y="-314327"/>
            <a:ext cx="4731921" cy="7296674"/>
          </a:xfrm>
          <a:prstGeom prst="rect">
            <a:avLst/>
          </a:prstGeom>
          <a:solidFill>
            <a:schemeClr val="bg1">
              <a:lumMod val="85000"/>
              <a:alpha val="0"/>
            </a:schemeClr>
          </a:solidFill>
        </p:spPr>
      </p:pic>
      <p:sp>
        <p:nvSpPr>
          <p:cNvPr id="5" name="Rectángulo 4"/>
          <p:cNvSpPr/>
          <p:nvPr/>
        </p:nvSpPr>
        <p:spPr>
          <a:xfrm>
            <a:off x="0" y="5213684"/>
            <a:ext cx="12192000" cy="1644316"/>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Resultado de imagen para universidad del azuay png">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95650" y="4745959"/>
            <a:ext cx="2555540" cy="1790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314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0" name="Picture 6" descr="Resultado de imagen para universidad de cuenca png">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91902" y="6040183"/>
            <a:ext cx="2381250" cy="73760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11">
            <a:extLst>
              <a:ext uri="{BEBA8EAE-BF5A-486C-A8C5-ECC9F3942E4B}">
                <a14:imgProps xmlns:a14="http://schemas.microsoft.com/office/drawing/2010/main">
                  <a14:imgLayer r:embed="rId12">
                    <a14:imgEffect>
                      <a14:artisticGlass/>
                    </a14:imgEffect>
                  </a14:imgLayer>
                </a14:imgProps>
              </a:ext>
              <a:ext uri="{28A0092B-C50C-407E-A947-70E740481C1C}">
                <a14:useLocalDpi xmlns:a14="http://schemas.microsoft.com/office/drawing/2010/main" val="0"/>
              </a:ext>
            </a:extLst>
          </a:blip>
          <a:srcRect l="-387" t="17524" r="-337" b="79428"/>
          <a:stretch/>
        </p:blipFill>
        <p:spPr>
          <a:xfrm>
            <a:off x="-100256" y="6770188"/>
            <a:ext cx="12392511" cy="299972"/>
          </a:xfrm>
          <a:prstGeom prst="rect">
            <a:avLst/>
          </a:prstGeom>
        </p:spPr>
      </p:pic>
      <p:sp>
        <p:nvSpPr>
          <p:cNvPr id="13" name="Título 1"/>
          <p:cNvSpPr>
            <a:spLocks noGrp="1"/>
          </p:cNvSpPr>
          <p:nvPr>
            <p:ph type="ctrTitle"/>
          </p:nvPr>
        </p:nvSpPr>
        <p:spPr>
          <a:xfrm>
            <a:off x="2199813" y="1716371"/>
            <a:ext cx="9144000" cy="2387600"/>
          </a:xfrm>
        </p:spPr>
        <p:txBody>
          <a:bodyPr>
            <a:normAutofit/>
          </a:bodyPr>
          <a:lstStyle/>
          <a:p>
            <a:pPr algn="r"/>
            <a:r>
              <a:rPr lang="es-ES" sz="6600" b="1" dirty="0" smtClean="0">
                <a:solidFill>
                  <a:schemeClr val="accent1">
                    <a:lumMod val="75000"/>
                  </a:schemeClr>
                </a:solidFill>
                <a:latin typeface="+mn-lt"/>
                <a:ea typeface="+mn-ea"/>
                <a:cs typeface="+mn-cs"/>
              </a:rPr>
              <a:t>MÉTODO</a:t>
            </a:r>
            <a:r>
              <a:rPr lang="es-ES" sz="6600" dirty="0" smtClean="0"/>
              <a:t> </a:t>
            </a:r>
            <a:endParaRPr lang="es-ES" sz="6600" dirty="0"/>
          </a:p>
        </p:txBody>
      </p:sp>
    </p:spTree>
    <p:extLst>
      <p:ext uri="{BB962C8B-B14F-4D97-AF65-F5344CB8AC3E}">
        <p14:creationId xmlns:p14="http://schemas.microsoft.com/office/powerpoint/2010/main" val="23358660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congreso infad 2019">
            <a:hlinkClick r:id="rId2"/>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Glass/>
                    </a14:imgEffect>
                    <a14:imgEffect>
                      <a14:colorTemperature colorTemp="112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25788" t="5473" r="27903" b="30570"/>
          <a:stretch/>
        </p:blipFill>
        <p:spPr bwMode="auto">
          <a:xfrm>
            <a:off x="-657226" y="-314327"/>
            <a:ext cx="4731921" cy="7296674"/>
          </a:xfrm>
          <a:prstGeom prst="rect">
            <a:avLst/>
          </a:prstGeom>
          <a:solidFill>
            <a:schemeClr val="bg1">
              <a:lumMod val="85000"/>
              <a:alpha val="0"/>
            </a:schemeClr>
          </a:solidFill>
        </p:spPr>
      </p:pic>
      <p:sp>
        <p:nvSpPr>
          <p:cNvPr id="5" name="Rectángulo 4"/>
          <p:cNvSpPr/>
          <p:nvPr/>
        </p:nvSpPr>
        <p:spPr>
          <a:xfrm>
            <a:off x="0" y="5213684"/>
            <a:ext cx="12192000" cy="1644316"/>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Resultado de imagen para universidad del azuay png">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95650" y="4745959"/>
            <a:ext cx="2555540" cy="1790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314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0" name="Picture 6" descr="Resultado de imagen para universidad de cuenca png">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91902" y="6040183"/>
            <a:ext cx="2381250" cy="73760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11">
            <a:extLst>
              <a:ext uri="{BEBA8EAE-BF5A-486C-A8C5-ECC9F3942E4B}">
                <a14:imgProps xmlns:a14="http://schemas.microsoft.com/office/drawing/2010/main">
                  <a14:imgLayer r:embed="rId12">
                    <a14:imgEffect>
                      <a14:artisticGlass/>
                    </a14:imgEffect>
                  </a14:imgLayer>
                </a14:imgProps>
              </a:ext>
              <a:ext uri="{28A0092B-C50C-407E-A947-70E740481C1C}">
                <a14:useLocalDpi xmlns:a14="http://schemas.microsoft.com/office/drawing/2010/main" val="0"/>
              </a:ext>
            </a:extLst>
          </a:blip>
          <a:srcRect l="-387" t="17524" r="-337" b="79428"/>
          <a:stretch/>
        </p:blipFill>
        <p:spPr>
          <a:xfrm>
            <a:off x="-100256" y="6770188"/>
            <a:ext cx="12392511" cy="299972"/>
          </a:xfrm>
          <a:prstGeom prst="rect">
            <a:avLst/>
          </a:prstGeom>
        </p:spPr>
      </p:pic>
      <p:sp>
        <p:nvSpPr>
          <p:cNvPr id="3" name="Rectángulo 2"/>
          <p:cNvSpPr/>
          <p:nvPr/>
        </p:nvSpPr>
        <p:spPr>
          <a:xfrm>
            <a:off x="540440" y="430593"/>
            <a:ext cx="3634463" cy="2492990"/>
          </a:xfrm>
          <a:prstGeom prst="rect">
            <a:avLst/>
          </a:prstGeom>
        </p:spPr>
        <p:txBody>
          <a:bodyPr wrap="square">
            <a:spAutoFit/>
          </a:bodyPr>
          <a:lstStyle/>
          <a:p>
            <a:pPr algn="just"/>
            <a:r>
              <a:rPr lang="es-ES_tradnl" sz="3600" b="1" dirty="0" smtClean="0"/>
              <a:t>Tipo </a:t>
            </a:r>
            <a:r>
              <a:rPr lang="es-ES_tradnl" sz="3600" b="1" dirty="0"/>
              <a:t>de </a:t>
            </a:r>
            <a:r>
              <a:rPr lang="es-ES_tradnl" sz="3600" b="1" dirty="0" smtClean="0"/>
              <a:t>estudio</a:t>
            </a:r>
          </a:p>
          <a:p>
            <a:pPr algn="just"/>
            <a:endParaRPr lang="es-ES_tradnl" sz="3000" dirty="0"/>
          </a:p>
          <a:p>
            <a:pPr algn="just"/>
            <a:r>
              <a:rPr lang="es-ES" sz="3000" dirty="0"/>
              <a:t>C</a:t>
            </a:r>
            <a:r>
              <a:rPr lang="es-ES" sz="3000" dirty="0" smtClean="0"/>
              <a:t>uasi </a:t>
            </a:r>
            <a:r>
              <a:rPr lang="es-ES" sz="3000" dirty="0"/>
              <a:t>experimental, de corte transversal, </a:t>
            </a:r>
            <a:r>
              <a:rPr lang="es-ES" sz="3000" dirty="0" smtClean="0"/>
              <a:t>muestra </a:t>
            </a:r>
            <a:r>
              <a:rPr lang="es-ES" sz="3000" dirty="0"/>
              <a:t>intencional. </a:t>
            </a:r>
            <a:endParaRPr lang="es-ES_tradnl" sz="3000" dirty="0"/>
          </a:p>
        </p:txBody>
      </p:sp>
      <p:sp>
        <p:nvSpPr>
          <p:cNvPr id="4" name="CuadroTexto 3"/>
          <p:cNvSpPr txBox="1"/>
          <p:nvPr/>
        </p:nvSpPr>
        <p:spPr>
          <a:xfrm>
            <a:off x="4985563" y="378279"/>
            <a:ext cx="6890617" cy="5109091"/>
          </a:xfrm>
          <a:prstGeom prst="rect">
            <a:avLst/>
          </a:prstGeom>
          <a:noFill/>
        </p:spPr>
        <p:txBody>
          <a:bodyPr wrap="square" rtlCol="0">
            <a:spAutoFit/>
          </a:bodyPr>
          <a:lstStyle/>
          <a:p>
            <a:pPr algn="just"/>
            <a:r>
              <a:rPr lang="es-ES_tradnl" sz="3600" b="1" dirty="0" smtClean="0"/>
              <a:t>Participantes</a:t>
            </a:r>
          </a:p>
          <a:p>
            <a:pPr algn="just"/>
            <a:endParaRPr lang="es-ES_tradnl" sz="3200" dirty="0"/>
          </a:p>
          <a:p>
            <a:pPr marL="457200" indent="-457200" algn="just">
              <a:buFontTx/>
              <a:buChar char="-"/>
            </a:pPr>
            <a:r>
              <a:rPr lang="es-ES" sz="3000" dirty="0" smtClean="0"/>
              <a:t>15 </a:t>
            </a:r>
            <a:r>
              <a:rPr lang="es-ES" sz="3000" dirty="0"/>
              <a:t>estudiantes de la </a:t>
            </a:r>
            <a:r>
              <a:rPr lang="es-ES" sz="3000" dirty="0" smtClean="0"/>
              <a:t>Maestría EBI.</a:t>
            </a:r>
          </a:p>
          <a:p>
            <a:pPr marL="457200" indent="-457200" algn="just">
              <a:buFontTx/>
              <a:buChar char="-"/>
            </a:pPr>
            <a:r>
              <a:rPr lang="es-ES" sz="3000" dirty="0" smtClean="0"/>
              <a:t>14 mujeres.</a:t>
            </a:r>
          </a:p>
          <a:p>
            <a:pPr marL="457200" indent="-457200" algn="just">
              <a:buFontTx/>
              <a:buChar char="-"/>
            </a:pPr>
            <a:r>
              <a:rPr lang="es-ES" sz="3000" dirty="0" smtClean="0"/>
              <a:t>30,13 media </a:t>
            </a:r>
            <a:r>
              <a:rPr lang="es-ES" sz="3000" dirty="0"/>
              <a:t>de </a:t>
            </a:r>
            <a:r>
              <a:rPr lang="es-ES" sz="3000" dirty="0" smtClean="0"/>
              <a:t>edad.</a:t>
            </a:r>
          </a:p>
          <a:p>
            <a:pPr marL="457200" indent="-457200" algn="just">
              <a:buFontTx/>
              <a:buChar char="-"/>
            </a:pPr>
            <a:r>
              <a:rPr lang="es-ES" sz="3000" dirty="0" smtClean="0"/>
              <a:t>6,73 media de años </a:t>
            </a:r>
            <a:r>
              <a:rPr lang="es-ES" sz="3000" dirty="0"/>
              <a:t>de </a:t>
            </a:r>
            <a:r>
              <a:rPr lang="es-ES" sz="3000" dirty="0" smtClean="0"/>
              <a:t>trabajo. </a:t>
            </a:r>
          </a:p>
          <a:p>
            <a:pPr marL="457200" indent="-457200" algn="just">
              <a:buFontTx/>
              <a:buChar char="-"/>
            </a:pPr>
            <a:r>
              <a:rPr lang="es-ES" sz="3000" dirty="0" smtClean="0"/>
              <a:t>El </a:t>
            </a:r>
            <a:r>
              <a:rPr lang="es-ES" sz="3000" dirty="0"/>
              <a:t>87% son </a:t>
            </a:r>
            <a:r>
              <a:rPr lang="es-ES" sz="3000" dirty="0" smtClean="0"/>
              <a:t>licenciados.</a:t>
            </a:r>
          </a:p>
          <a:p>
            <a:pPr marL="457200" indent="-457200" algn="just">
              <a:buFontTx/>
              <a:buChar char="-"/>
            </a:pPr>
            <a:r>
              <a:rPr lang="es-ES" sz="3000" dirty="0" smtClean="0"/>
              <a:t>13</a:t>
            </a:r>
            <a:r>
              <a:rPr lang="es-ES" sz="3000" dirty="0"/>
              <a:t>% psicólogos </a:t>
            </a:r>
            <a:r>
              <a:rPr lang="es-ES" sz="3000" dirty="0" smtClean="0"/>
              <a:t>educativos</a:t>
            </a:r>
            <a:endParaRPr lang="es-ES" sz="3000" dirty="0"/>
          </a:p>
          <a:p>
            <a:pPr marL="457200" indent="-457200" algn="just">
              <a:buFontTx/>
              <a:buChar char="-"/>
            </a:pPr>
            <a:r>
              <a:rPr lang="es-ES" sz="3000" dirty="0" smtClean="0"/>
              <a:t>60</a:t>
            </a:r>
            <a:r>
              <a:rPr lang="es-ES" sz="3000" dirty="0"/>
              <a:t>% docentes de escuelas </a:t>
            </a:r>
            <a:r>
              <a:rPr lang="es-ES" sz="3000" dirty="0" smtClean="0"/>
              <a:t>urbanas</a:t>
            </a:r>
          </a:p>
          <a:p>
            <a:pPr marL="457200" indent="-457200" algn="just">
              <a:buFontTx/>
              <a:buChar char="-"/>
            </a:pPr>
            <a:r>
              <a:rPr lang="es-ES" sz="3000" dirty="0" smtClean="0"/>
              <a:t>40</a:t>
            </a:r>
            <a:r>
              <a:rPr lang="es-ES" sz="3000" dirty="0"/>
              <a:t>% de escuelas rurales.</a:t>
            </a:r>
            <a:endParaRPr lang="es-ES_tradnl" sz="3000" dirty="0"/>
          </a:p>
          <a:p>
            <a:endParaRPr lang="es-ES" dirty="0"/>
          </a:p>
        </p:txBody>
      </p:sp>
      <p:cxnSp>
        <p:nvCxnSpPr>
          <p:cNvPr id="13" name="Conector recto 12"/>
          <p:cNvCxnSpPr/>
          <p:nvPr/>
        </p:nvCxnSpPr>
        <p:spPr>
          <a:xfrm flipV="1">
            <a:off x="256709" y="1067288"/>
            <a:ext cx="10984453" cy="270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Conector recto 17"/>
          <p:cNvCxnSpPr/>
          <p:nvPr/>
        </p:nvCxnSpPr>
        <p:spPr>
          <a:xfrm>
            <a:off x="4485656" y="243180"/>
            <a:ext cx="40533" cy="480955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58660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congreso infad 2019">
            <a:hlinkClick r:id="rId2"/>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Glass/>
                    </a14:imgEffect>
                    <a14:imgEffect>
                      <a14:colorTemperature colorTemp="112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25788" t="5473" r="27903" b="30570"/>
          <a:stretch/>
        </p:blipFill>
        <p:spPr bwMode="auto">
          <a:xfrm>
            <a:off x="-657226" y="-314327"/>
            <a:ext cx="4731921" cy="7296674"/>
          </a:xfrm>
          <a:prstGeom prst="rect">
            <a:avLst/>
          </a:prstGeom>
          <a:solidFill>
            <a:schemeClr val="bg1">
              <a:lumMod val="85000"/>
              <a:alpha val="0"/>
            </a:schemeClr>
          </a:solidFill>
        </p:spPr>
      </p:pic>
      <p:sp>
        <p:nvSpPr>
          <p:cNvPr id="5" name="Rectángulo 4"/>
          <p:cNvSpPr/>
          <p:nvPr/>
        </p:nvSpPr>
        <p:spPr>
          <a:xfrm>
            <a:off x="0" y="5213684"/>
            <a:ext cx="12192000" cy="1644316"/>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Resultado de imagen para universidad del azuay png">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95650" y="4745959"/>
            <a:ext cx="2555540" cy="1790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314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0" name="Picture 6" descr="Resultado de imagen para universidad de cuenca png">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91902" y="6040183"/>
            <a:ext cx="2381250" cy="73760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11">
            <a:extLst>
              <a:ext uri="{BEBA8EAE-BF5A-486C-A8C5-ECC9F3942E4B}">
                <a14:imgProps xmlns:a14="http://schemas.microsoft.com/office/drawing/2010/main">
                  <a14:imgLayer r:embed="rId12">
                    <a14:imgEffect>
                      <a14:artisticGlass/>
                    </a14:imgEffect>
                  </a14:imgLayer>
                </a14:imgProps>
              </a:ext>
              <a:ext uri="{28A0092B-C50C-407E-A947-70E740481C1C}">
                <a14:useLocalDpi xmlns:a14="http://schemas.microsoft.com/office/drawing/2010/main" val="0"/>
              </a:ext>
            </a:extLst>
          </a:blip>
          <a:srcRect l="-387" t="17524" r="-337" b="79428"/>
          <a:stretch/>
        </p:blipFill>
        <p:spPr>
          <a:xfrm>
            <a:off x="-100256" y="6770188"/>
            <a:ext cx="12392511" cy="299972"/>
          </a:xfrm>
          <a:prstGeom prst="rect">
            <a:avLst/>
          </a:prstGeom>
        </p:spPr>
      </p:pic>
      <p:sp>
        <p:nvSpPr>
          <p:cNvPr id="3" name="Rectángulo 2"/>
          <p:cNvSpPr/>
          <p:nvPr/>
        </p:nvSpPr>
        <p:spPr>
          <a:xfrm>
            <a:off x="567463" y="190370"/>
            <a:ext cx="11065519" cy="5078314"/>
          </a:xfrm>
          <a:prstGeom prst="rect">
            <a:avLst/>
          </a:prstGeom>
        </p:spPr>
        <p:txBody>
          <a:bodyPr wrap="square">
            <a:spAutoFit/>
          </a:bodyPr>
          <a:lstStyle/>
          <a:p>
            <a:r>
              <a:rPr lang="es-ES_tradnl" sz="3600" b="1" dirty="0" smtClean="0"/>
              <a:t>Instrumento</a:t>
            </a:r>
          </a:p>
          <a:p>
            <a:endParaRPr lang="es-ES_tradnl" sz="3600" dirty="0"/>
          </a:p>
          <a:p>
            <a:pPr marL="457200" indent="-457200" algn="just">
              <a:buFontTx/>
              <a:buChar char="-"/>
            </a:pPr>
            <a:r>
              <a:rPr lang="es-EC" sz="2800" dirty="0" smtClean="0"/>
              <a:t>“</a:t>
            </a:r>
            <a:r>
              <a:rPr lang="es-EC" sz="2800" dirty="0"/>
              <a:t>Opinions about the gifted and their education” (Gagné y Nadeau,1991</a:t>
            </a:r>
            <a:r>
              <a:rPr lang="es-EC" sz="2800" dirty="0" smtClean="0"/>
              <a:t>).</a:t>
            </a:r>
          </a:p>
          <a:p>
            <a:pPr marL="457200" indent="-457200" algn="just">
              <a:buFontTx/>
              <a:buChar char="-"/>
            </a:pPr>
            <a:r>
              <a:rPr lang="es-EC" sz="2800" dirty="0" smtClean="0"/>
              <a:t>Factores: 1</a:t>
            </a:r>
            <a:r>
              <a:rPr lang="es-EC" sz="2800" dirty="0"/>
              <a:t>. Necesidades y </a:t>
            </a:r>
            <a:r>
              <a:rPr lang="es-EC" sz="2800" dirty="0" smtClean="0"/>
              <a:t>apoyo; </a:t>
            </a:r>
            <a:r>
              <a:rPr lang="es-EC" sz="2800" dirty="0"/>
              <a:t>2. Resistencia a las </a:t>
            </a:r>
            <a:r>
              <a:rPr lang="es-EC" sz="2800" dirty="0" smtClean="0"/>
              <a:t>objeciones; 3</a:t>
            </a:r>
            <a:r>
              <a:rPr lang="es-EC" sz="2800" dirty="0"/>
              <a:t>. Valor </a:t>
            </a:r>
            <a:r>
              <a:rPr lang="es-EC" sz="2800" dirty="0" smtClean="0"/>
              <a:t>Social; </a:t>
            </a:r>
            <a:r>
              <a:rPr lang="es-EC" sz="2800" dirty="0"/>
              <a:t>4. </a:t>
            </a:r>
            <a:r>
              <a:rPr lang="es-EC" sz="2800" dirty="0" smtClean="0"/>
              <a:t>Rechazo; </a:t>
            </a:r>
            <a:r>
              <a:rPr lang="es-EC" sz="2800" dirty="0"/>
              <a:t>5. Agrupamiento por </a:t>
            </a:r>
            <a:r>
              <a:rPr lang="es-EC" sz="2800" dirty="0" smtClean="0"/>
              <a:t>capacidad; 6</a:t>
            </a:r>
            <a:r>
              <a:rPr lang="es-EC" sz="2800" dirty="0"/>
              <a:t>. </a:t>
            </a:r>
            <a:r>
              <a:rPr lang="es-EC" sz="2800" dirty="0" smtClean="0"/>
              <a:t>Aceleración. </a:t>
            </a:r>
            <a:endParaRPr lang="es-EC" sz="2800" dirty="0"/>
          </a:p>
          <a:p>
            <a:pPr marL="457200" indent="-457200" algn="just">
              <a:buFontTx/>
              <a:buChar char="-"/>
            </a:pPr>
            <a:r>
              <a:rPr lang="es-EC" sz="2800" dirty="0" smtClean="0"/>
              <a:t>Organizado </a:t>
            </a:r>
            <a:r>
              <a:rPr lang="es-EC" sz="2800" dirty="0"/>
              <a:t>en una escala </a:t>
            </a:r>
            <a:r>
              <a:rPr lang="es-EC" sz="2800" dirty="0" smtClean="0"/>
              <a:t>Likert.</a:t>
            </a:r>
          </a:p>
          <a:p>
            <a:pPr marL="457200" indent="-457200" algn="just">
              <a:buFontTx/>
              <a:buChar char="-"/>
            </a:pPr>
            <a:r>
              <a:rPr lang="es-EC" sz="2800" dirty="0" smtClean="0"/>
              <a:t>34 </a:t>
            </a:r>
            <a:r>
              <a:rPr lang="es-EC" sz="2800" dirty="0"/>
              <a:t>preguntas de las cuales 17 son inversas. </a:t>
            </a:r>
            <a:endParaRPr lang="es-EC" sz="2800" dirty="0" smtClean="0"/>
          </a:p>
          <a:p>
            <a:pPr marL="457200" indent="-457200" algn="just">
              <a:buFontTx/>
              <a:buChar char="-"/>
            </a:pPr>
            <a:r>
              <a:rPr lang="es-EC" sz="2800" dirty="0" smtClean="0"/>
              <a:t>Alfa </a:t>
            </a:r>
            <a:r>
              <a:rPr lang="es-EC" sz="2800" dirty="0"/>
              <a:t>de Cronbach de ,91. </a:t>
            </a:r>
            <a:endParaRPr lang="es-EC" sz="2800" dirty="0" smtClean="0"/>
          </a:p>
          <a:p>
            <a:pPr marL="457200" indent="-457200" algn="just">
              <a:buFontTx/>
              <a:buChar char="-"/>
            </a:pPr>
            <a:r>
              <a:rPr lang="es-ES_tradnl" sz="2800" dirty="0" smtClean="0"/>
              <a:t>Se eliminaron </a:t>
            </a:r>
            <a:r>
              <a:rPr lang="es-ES_tradnl" sz="2800" dirty="0"/>
              <a:t>las preguntas 27 y </a:t>
            </a:r>
            <a:r>
              <a:rPr lang="es-ES_tradnl" sz="2800" dirty="0" smtClean="0"/>
              <a:t>28.</a:t>
            </a:r>
            <a:endParaRPr lang="es-ES_tradnl" sz="2800" dirty="0"/>
          </a:p>
        </p:txBody>
      </p:sp>
    </p:spTree>
    <p:extLst>
      <p:ext uri="{BB962C8B-B14F-4D97-AF65-F5344CB8AC3E}">
        <p14:creationId xmlns:p14="http://schemas.microsoft.com/office/powerpoint/2010/main" val="13086155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congreso infad 2019">
            <a:hlinkClick r:id="rId2"/>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Glass/>
                    </a14:imgEffect>
                    <a14:imgEffect>
                      <a14:colorTemperature colorTemp="112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25788" t="5473" r="27903" b="30570"/>
          <a:stretch/>
        </p:blipFill>
        <p:spPr bwMode="auto">
          <a:xfrm>
            <a:off x="-657226" y="-314327"/>
            <a:ext cx="4731921" cy="7296674"/>
          </a:xfrm>
          <a:prstGeom prst="rect">
            <a:avLst/>
          </a:prstGeom>
          <a:solidFill>
            <a:schemeClr val="bg1">
              <a:lumMod val="85000"/>
              <a:alpha val="0"/>
            </a:schemeClr>
          </a:solidFill>
        </p:spPr>
      </p:pic>
      <p:sp>
        <p:nvSpPr>
          <p:cNvPr id="5" name="Rectángulo 4"/>
          <p:cNvSpPr/>
          <p:nvPr/>
        </p:nvSpPr>
        <p:spPr>
          <a:xfrm>
            <a:off x="0" y="5213684"/>
            <a:ext cx="12192000" cy="1644316"/>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Resultado de imagen para universidad del azuay png">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95650" y="4745959"/>
            <a:ext cx="2555540" cy="1790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314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0" name="Picture 6" descr="Resultado de imagen para universidad de cuenca png">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91902" y="6040183"/>
            <a:ext cx="2381250" cy="73760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11">
            <a:extLst>
              <a:ext uri="{BEBA8EAE-BF5A-486C-A8C5-ECC9F3942E4B}">
                <a14:imgProps xmlns:a14="http://schemas.microsoft.com/office/drawing/2010/main">
                  <a14:imgLayer r:embed="rId12">
                    <a14:imgEffect>
                      <a14:artisticGlass/>
                    </a14:imgEffect>
                  </a14:imgLayer>
                </a14:imgProps>
              </a:ext>
              <a:ext uri="{28A0092B-C50C-407E-A947-70E740481C1C}">
                <a14:useLocalDpi xmlns:a14="http://schemas.microsoft.com/office/drawing/2010/main" val="0"/>
              </a:ext>
            </a:extLst>
          </a:blip>
          <a:srcRect l="-387" t="17524" r="-337" b="79428"/>
          <a:stretch/>
        </p:blipFill>
        <p:spPr>
          <a:xfrm>
            <a:off x="-100256" y="6770188"/>
            <a:ext cx="12392511" cy="299972"/>
          </a:xfrm>
          <a:prstGeom prst="rect">
            <a:avLst/>
          </a:prstGeom>
        </p:spPr>
      </p:pic>
      <p:sp>
        <p:nvSpPr>
          <p:cNvPr id="3" name="Rectángulo 2"/>
          <p:cNvSpPr/>
          <p:nvPr/>
        </p:nvSpPr>
        <p:spPr>
          <a:xfrm>
            <a:off x="351286" y="197435"/>
            <a:ext cx="11119564" cy="4555094"/>
          </a:xfrm>
          <a:prstGeom prst="rect">
            <a:avLst/>
          </a:prstGeom>
        </p:spPr>
        <p:txBody>
          <a:bodyPr wrap="square">
            <a:spAutoFit/>
          </a:bodyPr>
          <a:lstStyle/>
          <a:p>
            <a:pPr algn="just"/>
            <a:r>
              <a:rPr lang="es-ES_tradnl" sz="3600" b="1" dirty="0" smtClean="0"/>
              <a:t>Procedimiento</a:t>
            </a:r>
            <a:endParaRPr lang="es-ES_tradnl" sz="3000" dirty="0" smtClean="0"/>
          </a:p>
          <a:p>
            <a:pPr marL="285750" indent="-285750" algn="just">
              <a:buFontTx/>
              <a:buChar char="-"/>
            </a:pPr>
            <a:endParaRPr lang="es-ES_tradnl" sz="3000" dirty="0" smtClean="0"/>
          </a:p>
          <a:p>
            <a:pPr marL="285750" indent="-285750" algn="just">
              <a:buFontTx/>
              <a:buChar char="-"/>
            </a:pPr>
            <a:r>
              <a:rPr lang="es-ES_tradnl" sz="2800" dirty="0" smtClean="0"/>
              <a:t>Se </a:t>
            </a:r>
            <a:r>
              <a:rPr lang="es-ES_tradnl" sz="2800" dirty="0"/>
              <a:t>desarrolló en el transcurso del Módulo de </a:t>
            </a:r>
            <a:r>
              <a:rPr lang="es-ES_tradnl" sz="2800" dirty="0" smtClean="0"/>
              <a:t>AC </a:t>
            </a:r>
            <a:r>
              <a:rPr lang="es-ES_tradnl" sz="2800" dirty="0"/>
              <a:t>de la </a:t>
            </a:r>
            <a:r>
              <a:rPr lang="es-ES" sz="2800" dirty="0"/>
              <a:t>Maestría </a:t>
            </a:r>
            <a:r>
              <a:rPr lang="es-ES" sz="2800" dirty="0" smtClean="0"/>
              <a:t>EBI. Impartido </a:t>
            </a:r>
            <a:r>
              <a:rPr lang="es-ES" sz="2800" dirty="0"/>
              <a:t>por una docente investigadora en </a:t>
            </a:r>
            <a:r>
              <a:rPr lang="es-ES" sz="2800" dirty="0" smtClean="0"/>
              <a:t>AC (</a:t>
            </a:r>
            <a:r>
              <a:rPr lang="es-EC" sz="2800" dirty="0" smtClean="0"/>
              <a:t>36 </a:t>
            </a:r>
            <a:r>
              <a:rPr lang="es-EC" sz="2800" dirty="0"/>
              <a:t>horas presenciales y 40 horas autónomas/</a:t>
            </a:r>
            <a:r>
              <a:rPr lang="es-EC" sz="2800" dirty="0" smtClean="0"/>
              <a:t>prácticas).</a:t>
            </a:r>
            <a:endParaRPr lang="es-ES" sz="2800" dirty="0" smtClean="0"/>
          </a:p>
          <a:p>
            <a:pPr marL="285750" indent="-285750" algn="just">
              <a:buFontTx/>
              <a:buChar char="-"/>
            </a:pPr>
            <a:r>
              <a:rPr lang="es-ES" sz="2800" dirty="0" smtClean="0"/>
              <a:t>Se llenaron los </a:t>
            </a:r>
            <a:r>
              <a:rPr lang="es-ES_tradnl" sz="2800" dirty="0" smtClean="0"/>
              <a:t>consentimientos </a:t>
            </a:r>
            <a:r>
              <a:rPr lang="es-ES_tradnl" sz="2800" dirty="0"/>
              <a:t>informados y se aplicó el </a:t>
            </a:r>
            <a:r>
              <a:rPr lang="es-ES_tradnl" sz="2800" dirty="0" err="1"/>
              <a:t>pretest</a:t>
            </a:r>
            <a:r>
              <a:rPr lang="es-ES_tradnl" sz="2800" dirty="0" smtClean="0"/>
              <a:t>.</a:t>
            </a:r>
          </a:p>
          <a:p>
            <a:pPr marL="285750" indent="-285750" algn="just">
              <a:buFontTx/>
              <a:buChar char="-"/>
            </a:pPr>
            <a:r>
              <a:rPr lang="es-EC" sz="2800" dirty="0"/>
              <a:t>S</a:t>
            </a:r>
            <a:r>
              <a:rPr lang="es-EC" sz="2800" dirty="0" smtClean="0"/>
              <a:t>e </a:t>
            </a:r>
            <a:r>
              <a:rPr lang="es-EC" sz="2800" dirty="0"/>
              <a:t>revisaron los siguientes temas: Mitos sobre las </a:t>
            </a:r>
            <a:r>
              <a:rPr lang="es-EC" sz="2800" dirty="0" smtClean="0"/>
              <a:t>AC, </a:t>
            </a:r>
            <a:r>
              <a:rPr lang="es-EC" sz="2800" dirty="0"/>
              <a:t>Marco </a:t>
            </a:r>
            <a:r>
              <a:rPr lang="es-EC" sz="2800" dirty="0" smtClean="0"/>
              <a:t>Normativo, </a:t>
            </a:r>
            <a:r>
              <a:rPr lang="es-EC" sz="2800" dirty="0"/>
              <a:t>Modelos, Conceptos, Características, Identificación y Respuestas educativas. </a:t>
            </a:r>
            <a:endParaRPr lang="es-EC" sz="2800" dirty="0" smtClean="0"/>
          </a:p>
          <a:p>
            <a:pPr marL="285750" indent="-285750" algn="just">
              <a:buFontTx/>
              <a:buChar char="-"/>
            </a:pPr>
            <a:r>
              <a:rPr lang="es-EC" sz="2800" dirty="0" smtClean="0"/>
              <a:t>Finalizado </a:t>
            </a:r>
            <a:r>
              <a:rPr lang="es-EC" sz="2800" dirty="0"/>
              <a:t>el módulo se </a:t>
            </a:r>
            <a:r>
              <a:rPr lang="es-EC" sz="2800" dirty="0" smtClean="0"/>
              <a:t>aplicó el postest</a:t>
            </a:r>
            <a:r>
              <a:rPr lang="es-EC" sz="2800" dirty="0"/>
              <a:t>.</a:t>
            </a:r>
            <a:r>
              <a:rPr lang="es-EC" sz="2800" dirty="0" smtClean="0"/>
              <a:t> </a:t>
            </a:r>
            <a:r>
              <a:rPr lang="es-EC" sz="2800" dirty="0"/>
              <a:t>para comparar los resultados</a:t>
            </a:r>
            <a:r>
              <a:rPr lang="es-EC" sz="2800" dirty="0" smtClean="0"/>
              <a:t>.</a:t>
            </a:r>
            <a:endParaRPr lang="es-ES_tradnl" sz="2800" dirty="0"/>
          </a:p>
        </p:txBody>
      </p:sp>
    </p:spTree>
    <p:extLst>
      <p:ext uri="{BB962C8B-B14F-4D97-AF65-F5344CB8AC3E}">
        <p14:creationId xmlns:p14="http://schemas.microsoft.com/office/powerpoint/2010/main" val="13086155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congreso infad 2019">
            <a:hlinkClick r:id="rId2"/>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Glass/>
                    </a14:imgEffect>
                    <a14:imgEffect>
                      <a14:colorTemperature colorTemp="112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25788" t="5473" r="27903" b="30570"/>
          <a:stretch/>
        </p:blipFill>
        <p:spPr bwMode="auto">
          <a:xfrm>
            <a:off x="-657226" y="-314327"/>
            <a:ext cx="4731921" cy="7296674"/>
          </a:xfrm>
          <a:prstGeom prst="rect">
            <a:avLst/>
          </a:prstGeom>
          <a:solidFill>
            <a:schemeClr val="bg1">
              <a:lumMod val="85000"/>
              <a:alpha val="0"/>
            </a:schemeClr>
          </a:solidFill>
        </p:spPr>
      </p:pic>
      <p:sp>
        <p:nvSpPr>
          <p:cNvPr id="5" name="Rectángulo 4"/>
          <p:cNvSpPr/>
          <p:nvPr/>
        </p:nvSpPr>
        <p:spPr>
          <a:xfrm>
            <a:off x="0" y="5213684"/>
            <a:ext cx="12192000" cy="1644316"/>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Resultado de imagen para universidad del azuay png">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95650" y="4745959"/>
            <a:ext cx="2555540" cy="1790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314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0" name="Picture 6" descr="Resultado de imagen para universidad de cuenca png">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91902" y="6040183"/>
            <a:ext cx="2381250" cy="73760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11">
            <a:extLst>
              <a:ext uri="{BEBA8EAE-BF5A-486C-A8C5-ECC9F3942E4B}">
                <a14:imgProps xmlns:a14="http://schemas.microsoft.com/office/drawing/2010/main">
                  <a14:imgLayer r:embed="rId12">
                    <a14:imgEffect>
                      <a14:artisticGlass/>
                    </a14:imgEffect>
                  </a14:imgLayer>
                </a14:imgProps>
              </a:ext>
              <a:ext uri="{28A0092B-C50C-407E-A947-70E740481C1C}">
                <a14:useLocalDpi xmlns:a14="http://schemas.microsoft.com/office/drawing/2010/main" val="0"/>
              </a:ext>
            </a:extLst>
          </a:blip>
          <a:srcRect l="-387" t="17524" r="-337" b="79428"/>
          <a:stretch/>
        </p:blipFill>
        <p:spPr>
          <a:xfrm>
            <a:off x="-100256" y="6770188"/>
            <a:ext cx="12392511" cy="299972"/>
          </a:xfrm>
          <a:prstGeom prst="rect">
            <a:avLst/>
          </a:prstGeom>
        </p:spPr>
      </p:pic>
      <p:sp>
        <p:nvSpPr>
          <p:cNvPr id="3" name="Rectángulo 2"/>
          <p:cNvSpPr/>
          <p:nvPr/>
        </p:nvSpPr>
        <p:spPr>
          <a:xfrm>
            <a:off x="4634277" y="839469"/>
            <a:ext cx="6850083" cy="3785652"/>
          </a:xfrm>
          <a:prstGeom prst="rect">
            <a:avLst/>
          </a:prstGeom>
        </p:spPr>
        <p:txBody>
          <a:bodyPr wrap="square">
            <a:spAutoFit/>
          </a:bodyPr>
          <a:lstStyle/>
          <a:p>
            <a:pPr marL="457200" indent="-457200" algn="just">
              <a:buFontTx/>
              <a:buChar char="-"/>
            </a:pPr>
            <a:r>
              <a:rPr lang="es-ES_tradnl" sz="3000" dirty="0" smtClean="0"/>
              <a:t>Para </a:t>
            </a:r>
            <a:r>
              <a:rPr lang="es-ES_tradnl" sz="3000" dirty="0"/>
              <a:t>el análisis de datos, se calcularon las medias totales de los seis factores del </a:t>
            </a:r>
            <a:r>
              <a:rPr lang="es-ES_tradnl" sz="3000" dirty="0" smtClean="0"/>
              <a:t>cuestionario</a:t>
            </a:r>
            <a:r>
              <a:rPr lang="es-EC" sz="3000" dirty="0" smtClean="0"/>
              <a:t>.</a:t>
            </a:r>
          </a:p>
          <a:p>
            <a:pPr marL="457200" indent="-457200" algn="just">
              <a:buFontTx/>
              <a:buChar char="-"/>
            </a:pPr>
            <a:r>
              <a:rPr lang="es-EC" sz="3000" dirty="0" smtClean="0"/>
              <a:t>S</a:t>
            </a:r>
            <a:r>
              <a:rPr lang="es-ES_tradnl" sz="3000" dirty="0" smtClean="0"/>
              <a:t>e </a:t>
            </a:r>
            <a:r>
              <a:rPr lang="es-ES_tradnl" sz="3000" dirty="0"/>
              <a:t>hicieron comparaciones de las respuestas del </a:t>
            </a:r>
            <a:r>
              <a:rPr lang="es-ES_tradnl" sz="3000" dirty="0" err="1"/>
              <a:t>pretest</a:t>
            </a:r>
            <a:r>
              <a:rPr lang="es-ES_tradnl" sz="3000" dirty="0"/>
              <a:t> y </a:t>
            </a:r>
            <a:r>
              <a:rPr lang="es-ES_tradnl" sz="3000" dirty="0" err="1"/>
              <a:t>postest</a:t>
            </a:r>
            <a:r>
              <a:rPr lang="es-ES_tradnl" sz="3000" dirty="0"/>
              <a:t> por medio del estadístico </a:t>
            </a:r>
            <a:r>
              <a:rPr lang="es-ES_tradnl" sz="3000" i="1" dirty="0"/>
              <a:t>T de </a:t>
            </a:r>
            <a:r>
              <a:rPr lang="es-ES_tradnl" sz="3000" i="1" dirty="0" err="1"/>
              <a:t>student</a:t>
            </a:r>
            <a:r>
              <a:rPr lang="es-ES_tradnl" sz="3000" dirty="0"/>
              <a:t> a través del software SPSS 23 para Windows.</a:t>
            </a:r>
            <a:endParaRPr lang="es-ES_tradnl" sz="3000" dirty="0"/>
          </a:p>
        </p:txBody>
      </p:sp>
    </p:spTree>
    <p:extLst>
      <p:ext uri="{BB962C8B-B14F-4D97-AF65-F5344CB8AC3E}">
        <p14:creationId xmlns:p14="http://schemas.microsoft.com/office/powerpoint/2010/main" val="13086155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congreso infad 2019">
            <a:hlinkClick r:id="rId2"/>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Glass/>
                    </a14:imgEffect>
                    <a14:imgEffect>
                      <a14:colorTemperature colorTemp="112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25788" t="5473" r="27903" b="30570"/>
          <a:stretch/>
        </p:blipFill>
        <p:spPr bwMode="auto">
          <a:xfrm>
            <a:off x="-657226" y="-314327"/>
            <a:ext cx="4731921" cy="7296674"/>
          </a:xfrm>
          <a:prstGeom prst="rect">
            <a:avLst/>
          </a:prstGeom>
          <a:solidFill>
            <a:schemeClr val="bg1">
              <a:lumMod val="85000"/>
              <a:alpha val="0"/>
            </a:schemeClr>
          </a:solidFill>
        </p:spPr>
      </p:pic>
      <p:sp>
        <p:nvSpPr>
          <p:cNvPr id="5" name="Rectángulo 4"/>
          <p:cNvSpPr/>
          <p:nvPr/>
        </p:nvSpPr>
        <p:spPr>
          <a:xfrm>
            <a:off x="0" y="5213684"/>
            <a:ext cx="12192000" cy="1644316"/>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Resultado de imagen para universidad del azuay png">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95650" y="4745959"/>
            <a:ext cx="2555540" cy="1790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314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0" name="Picture 6" descr="Resultado de imagen para universidad de cuenca png">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91902" y="6040183"/>
            <a:ext cx="2381250" cy="73760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11">
            <a:extLst>
              <a:ext uri="{BEBA8EAE-BF5A-486C-A8C5-ECC9F3942E4B}">
                <a14:imgProps xmlns:a14="http://schemas.microsoft.com/office/drawing/2010/main">
                  <a14:imgLayer r:embed="rId12">
                    <a14:imgEffect>
                      <a14:artisticGlass/>
                    </a14:imgEffect>
                  </a14:imgLayer>
                </a14:imgProps>
              </a:ext>
              <a:ext uri="{28A0092B-C50C-407E-A947-70E740481C1C}">
                <a14:useLocalDpi xmlns:a14="http://schemas.microsoft.com/office/drawing/2010/main" val="0"/>
              </a:ext>
            </a:extLst>
          </a:blip>
          <a:srcRect l="-387" t="17524" r="-337" b="79428"/>
          <a:stretch/>
        </p:blipFill>
        <p:spPr>
          <a:xfrm>
            <a:off x="-100256" y="6770188"/>
            <a:ext cx="12392511" cy="299972"/>
          </a:xfrm>
          <a:prstGeom prst="rect">
            <a:avLst/>
          </a:prstGeom>
        </p:spPr>
      </p:pic>
      <p:sp>
        <p:nvSpPr>
          <p:cNvPr id="2" name="Título 1"/>
          <p:cNvSpPr>
            <a:spLocks noGrp="1"/>
          </p:cNvSpPr>
          <p:nvPr>
            <p:ph type="ctrTitle"/>
          </p:nvPr>
        </p:nvSpPr>
        <p:spPr>
          <a:xfrm>
            <a:off x="2199813" y="1716371"/>
            <a:ext cx="9144000" cy="2387600"/>
          </a:xfrm>
        </p:spPr>
        <p:txBody>
          <a:bodyPr>
            <a:normAutofit/>
          </a:bodyPr>
          <a:lstStyle/>
          <a:p>
            <a:pPr algn="r"/>
            <a:r>
              <a:rPr lang="es-ES" sz="6600" b="1" dirty="0" smtClean="0">
                <a:solidFill>
                  <a:schemeClr val="accent1">
                    <a:lumMod val="75000"/>
                  </a:schemeClr>
                </a:solidFill>
                <a:latin typeface="+mn-lt"/>
                <a:ea typeface="+mn-ea"/>
                <a:cs typeface="+mn-cs"/>
              </a:rPr>
              <a:t>RESULTADOS</a:t>
            </a:r>
            <a:endParaRPr lang="es-ES" sz="6600" dirty="0"/>
          </a:p>
        </p:txBody>
      </p:sp>
    </p:spTree>
    <p:extLst>
      <p:ext uri="{BB962C8B-B14F-4D97-AF65-F5344CB8AC3E}">
        <p14:creationId xmlns:p14="http://schemas.microsoft.com/office/powerpoint/2010/main" val="17716269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congreso infad 2019">
            <a:hlinkClick r:id="rId2"/>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Glass/>
                    </a14:imgEffect>
                    <a14:imgEffect>
                      <a14:colorTemperature colorTemp="112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25788" t="5473" r="27903" b="30570"/>
          <a:stretch/>
        </p:blipFill>
        <p:spPr bwMode="auto">
          <a:xfrm>
            <a:off x="-657226" y="-314327"/>
            <a:ext cx="4731921" cy="7296674"/>
          </a:xfrm>
          <a:prstGeom prst="rect">
            <a:avLst/>
          </a:prstGeom>
          <a:solidFill>
            <a:schemeClr val="bg1">
              <a:lumMod val="85000"/>
              <a:alpha val="0"/>
            </a:schemeClr>
          </a:solidFill>
        </p:spPr>
      </p:pic>
      <p:sp>
        <p:nvSpPr>
          <p:cNvPr id="5" name="Rectángulo 4"/>
          <p:cNvSpPr/>
          <p:nvPr/>
        </p:nvSpPr>
        <p:spPr>
          <a:xfrm>
            <a:off x="0" y="5213684"/>
            <a:ext cx="12192000" cy="1644316"/>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Resultado de imagen para universidad del azuay png">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95650" y="4745959"/>
            <a:ext cx="2555540" cy="1790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314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0" name="Picture 6" descr="Resultado de imagen para universidad de cuenca png">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91902" y="6040183"/>
            <a:ext cx="2381250" cy="73760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11">
            <a:extLst>
              <a:ext uri="{BEBA8EAE-BF5A-486C-A8C5-ECC9F3942E4B}">
                <a14:imgProps xmlns:a14="http://schemas.microsoft.com/office/drawing/2010/main">
                  <a14:imgLayer r:embed="rId12">
                    <a14:imgEffect>
                      <a14:artisticGlass/>
                    </a14:imgEffect>
                  </a14:imgLayer>
                </a14:imgProps>
              </a:ext>
              <a:ext uri="{28A0092B-C50C-407E-A947-70E740481C1C}">
                <a14:useLocalDpi xmlns:a14="http://schemas.microsoft.com/office/drawing/2010/main" val="0"/>
              </a:ext>
            </a:extLst>
          </a:blip>
          <a:srcRect l="-387" t="17524" r="-337" b="79428"/>
          <a:stretch/>
        </p:blipFill>
        <p:spPr>
          <a:xfrm>
            <a:off x="-100256" y="6770188"/>
            <a:ext cx="12392511" cy="299972"/>
          </a:xfrm>
          <a:prstGeom prst="rect">
            <a:avLst/>
          </a:prstGeom>
        </p:spPr>
      </p:pic>
      <p:sp>
        <p:nvSpPr>
          <p:cNvPr id="3" name="Rectángulo 2"/>
          <p:cNvSpPr/>
          <p:nvPr/>
        </p:nvSpPr>
        <p:spPr>
          <a:xfrm>
            <a:off x="243199" y="558627"/>
            <a:ext cx="11119563" cy="4708981"/>
          </a:xfrm>
          <a:prstGeom prst="rect">
            <a:avLst/>
          </a:prstGeom>
        </p:spPr>
        <p:txBody>
          <a:bodyPr wrap="square">
            <a:spAutoFit/>
          </a:bodyPr>
          <a:lstStyle/>
          <a:p>
            <a:pPr marL="457200" indent="-457200" algn="just">
              <a:buFontTx/>
              <a:buChar char="-"/>
            </a:pPr>
            <a:r>
              <a:rPr lang="es-ES_tradnl" sz="3000" b="1" dirty="0" smtClean="0"/>
              <a:t>En los seis factores se observan mejores actitudes en el </a:t>
            </a:r>
            <a:r>
              <a:rPr lang="es-ES_tradnl" sz="3000" b="1" dirty="0" err="1" smtClean="0"/>
              <a:t>postest</a:t>
            </a:r>
            <a:r>
              <a:rPr lang="es-ES_tradnl" sz="3000" b="1" dirty="0" smtClean="0"/>
              <a:t>: </a:t>
            </a:r>
            <a:r>
              <a:rPr lang="es-ES_tradnl" sz="3000" dirty="0" smtClean="0"/>
              <a:t>necesidades de apoyo, resistencia a las objeciones, valor social, rechazo, agrupamiento por capacidad y aceleraci</a:t>
            </a:r>
            <a:r>
              <a:rPr lang="es-ES_tradnl" sz="3000" dirty="0" smtClean="0"/>
              <a:t>ón escolar. </a:t>
            </a:r>
          </a:p>
          <a:p>
            <a:pPr algn="just"/>
            <a:endParaRPr lang="es-ES_tradnl" sz="3000" dirty="0" smtClean="0"/>
          </a:p>
          <a:p>
            <a:pPr marL="457200" indent="-457200" algn="just">
              <a:buFontTx/>
              <a:buChar char="-"/>
            </a:pPr>
            <a:r>
              <a:rPr lang="es-ES_tradnl" sz="3000" b="1" dirty="0" smtClean="0"/>
              <a:t>Se encuentra diferencia estadísticamente significativa en tres de los seis factores: </a:t>
            </a:r>
            <a:r>
              <a:rPr lang="es-ES_tradnl" sz="3000" dirty="0" smtClean="0"/>
              <a:t>necesidades de apoyo, valor social y aceleración escolar.</a:t>
            </a:r>
            <a:endParaRPr lang="es-ES_tradnl" sz="3000" b="1" dirty="0" smtClean="0"/>
          </a:p>
          <a:p>
            <a:pPr marL="457200" indent="-457200" algn="just">
              <a:buFontTx/>
              <a:buChar char="-"/>
            </a:pPr>
            <a:endParaRPr lang="es-ES_tradnl" sz="3000" b="1" dirty="0" smtClean="0"/>
          </a:p>
          <a:p>
            <a:pPr algn="just"/>
            <a:r>
              <a:rPr lang="es-ES" sz="3000" dirty="0" smtClean="0"/>
              <a:t>.</a:t>
            </a:r>
            <a:endParaRPr lang="es-ES_tradnl" sz="3000" dirty="0"/>
          </a:p>
          <a:p>
            <a:pPr lvl="0"/>
            <a:endParaRPr lang="es-ES_tradnl" sz="3000" b="1" dirty="0"/>
          </a:p>
        </p:txBody>
      </p:sp>
    </p:spTree>
    <p:extLst>
      <p:ext uri="{BB962C8B-B14F-4D97-AF65-F5344CB8AC3E}">
        <p14:creationId xmlns:p14="http://schemas.microsoft.com/office/powerpoint/2010/main" val="13086155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congreso infad 2019">
            <a:hlinkClick r:id="rId2"/>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Glass/>
                    </a14:imgEffect>
                    <a14:imgEffect>
                      <a14:colorTemperature colorTemp="112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25788" t="5473" r="27903" b="30570"/>
          <a:stretch/>
        </p:blipFill>
        <p:spPr bwMode="auto">
          <a:xfrm>
            <a:off x="-657226" y="-314327"/>
            <a:ext cx="4731921" cy="7296674"/>
          </a:xfrm>
          <a:prstGeom prst="rect">
            <a:avLst/>
          </a:prstGeom>
          <a:solidFill>
            <a:schemeClr val="bg1">
              <a:lumMod val="85000"/>
              <a:alpha val="0"/>
            </a:schemeClr>
          </a:solidFill>
        </p:spPr>
      </p:pic>
      <p:sp>
        <p:nvSpPr>
          <p:cNvPr id="5" name="Rectángulo 4"/>
          <p:cNvSpPr/>
          <p:nvPr/>
        </p:nvSpPr>
        <p:spPr>
          <a:xfrm>
            <a:off x="0" y="5213684"/>
            <a:ext cx="12192000" cy="1644316"/>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Carolina Seade </a:t>
            </a:r>
            <a:r>
              <a:rPr lang="es-ES" dirty="0" smtClean="0"/>
              <a:t>Mejía</a:t>
            </a:r>
            <a:endParaRPr lang="es-ES_tradnl" i="1" dirty="0"/>
          </a:p>
          <a:p>
            <a:pPr algn="ctr"/>
            <a:r>
              <a:rPr lang="es-ES" dirty="0"/>
              <a:t>Glenda </a:t>
            </a:r>
            <a:r>
              <a:rPr lang="es-ES" dirty="0" smtClean="0"/>
              <a:t>Encalada</a:t>
            </a:r>
            <a:endParaRPr lang="es-ES_tradnl" i="1" dirty="0"/>
          </a:p>
          <a:p>
            <a:pPr algn="ctr"/>
            <a:r>
              <a:rPr lang="es-ES" dirty="0"/>
              <a:t>Ma. José Peñaherrera </a:t>
            </a:r>
            <a:r>
              <a:rPr lang="es-ES" dirty="0" smtClean="0"/>
              <a:t>Vélez</a:t>
            </a:r>
            <a:endParaRPr lang="es-ES_tradnl" i="1" dirty="0"/>
          </a:p>
          <a:p>
            <a:pPr algn="ctr"/>
            <a:r>
              <a:rPr lang="es-ES" dirty="0"/>
              <a:t>     Yolanda Dávila </a:t>
            </a:r>
            <a:r>
              <a:rPr lang="es-ES" dirty="0" smtClean="0"/>
              <a:t>Pontón</a:t>
            </a:r>
            <a:endParaRPr lang="es-ES_tradnl" i="1" dirty="0"/>
          </a:p>
          <a:p>
            <a:pPr algn="ctr"/>
            <a:r>
              <a:rPr lang="es-ES" dirty="0"/>
              <a:t>Ximena Vélez </a:t>
            </a:r>
            <a:r>
              <a:rPr lang="es-ES" dirty="0" smtClean="0"/>
              <a:t>Calvo</a:t>
            </a:r>
            <a:endParaRPr lang="es-ES_tradnl" i="1" dirty="0"/>
          </a:p>
          <a:p>
            <a:pPr algn="ctr"/>
            <a:endParaRPr lang="es-EC" dirty="0" smtClean="0"/>
          </a:p>
        </p:txBody>
      </p:sp>
      <p:pic>
        <p:nvPicPr>
          <p:cNvPr id="1028" name="Picture 4" descr="Resultado de imagen para universidad del azuay png">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95650" y="4745959"/>
            <a:ext cx="2555540" cy="1790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314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0" name="Picture 6" descr="Resultado de imagen para universidad de cuenca png">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91902" y="6040183"/>
            <a:ext cx="2381250" cy="73760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11">
            <a:extLst>
              <a:ext uri="{BEBA8EAE-BF5A-486C-A8C5-ECC9F3942E4B}">
                <a14:imgProps xmlns:a14="http://schemas.microsoft.com/office/drawing/2010/main">
                  <a14:imgLayer r:embed="rId12">
                    <a14:imgEffect>
                      <a14:artisticGlass/>
                    </a14:imgEffect>
                  </a14:imgLayer>
                </a14:imgProps>
              </a:ext>
              <a:ext uri="{28A0092B-C50C-407E-A947-70E740481C1C}">
                <a14:useLocalDpi xmlns:a14="http://schemas.microsoft.com/office/drawing/2010/main" val="0"/>
              </a:ext>
            </a:extLst>
          </a:blip>
          <a:srcRect l="-387" t="17524" r="-337" b="79428"/>
          <a:stretch/>
        </p:blipFill>
        <p:spPr>
          <a:xfrm>
            <a:off x="-100256" y="6770188"/>
            <a:ext cx="12392511" cy="299972"/>
          </a:xfrm>
          <a:prstGeom prst="rect">
            <a:avLst/>
          </a:prstGeom>
        </p:spPr>
      </p:pic>
      <p:sp>
        <p:nvSpPr>
          <p:cNvPr id="9" name="Título 8"/>
          <p:cNvSpPr>
            <a:spLocks noGrp="1"/>
          </p:cNvSpPr>
          <p:nvPr>
            <p:ph type="ctrTitle"/>
          </p:nvPr>
        </p:nvSpPr>
        <p:spPr>
          <a:xfrm>
            <a:off x="5465993" y="1990888"/>
            <a:ext cx="5936079" cy="2306805"/>
          </a:xfrm>
        </p:spPr>
        <p:txBody>
          <a:bodyPr>
            <a:noAutofit/>
          </a:bodyPr>
          <a:lstStyle/>
          <a:p>
            <a:r>
              <a:rPr lang="es-ES" sz="4000" b="1" dirty="0">
                <a:solidFill>
                  <a:schemeClr val="accent1">
                    <a:lumMod val="75000"/>
                  </a:schemeClr>
                </a:solidFill>
                <a:latin typeface="+mn-lt"/>
                <a:ea typeface="+mn-ea"/>
                <a:cs typeface="+mn-cs"/>
              </a:rPr>
              <a:t>¿PUEDE LA FORMACIÓN EN ALTAS CAPACIDADES AFECTAR LAS ACTITUDES DE LOS MAESTROS EN EDUCACIÓN PRIMARIA? </a:t>
            </a:r>
            <a:r>
              <a:rPr lang="es-ES_tradnl" sz="4000" b="1" i="1" dirty="0"/>
              <a:t/>
            </a:r>
            <a:br>
              <a:rPr lang="es-ES_tradnl" sz="4000" b="1" i="1" dirty="0"/>
            </a:br>
            <a:endParaRPr lang="es-EC" sz="4000" b="1" dirty="0"/>
          </a:p>
        </p:txBody>
      </p:sp>
      <p:sp>
        <p:nvSpPr>
          <p:cNvPr id="14" name="Subtítulo 13"/>
          <p:cNvSpPr>
            <a:spLocks noGrp="1"/>
          </p:cNvSpPr>
          <p:nvPr>
            <p:ph type="subTitle" idx="1"/>
          </p:nvPr>
        </p:nvSpPr>
        <p:spPr>
          <a:xfrm>
            <a:off x="5280103" y="3631339"/>
            <a:ext cx="6493049" cy="1547023"/>
          </a:xfrm>
        </p:spPr>
        <p:txBody>
          <a:bodyPr/>
          <a:lstStyle/>
          <a:p>
            <a:endParaRPr lang="es-EC" dirty="0"/>
          </a:p>
        </p:txBody>
      </p:sp>
    </p:spTree>
    <p:extLst>
      <p:ext uri="{BB962C8B-B14F-4D97-AF65-F5344CB8AC3E}">
        <p14:creationId xmlns:p14="http://schemas.microsoft.com/office/powerpoint/2010/main" val="20573801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p:cNvGraphicFramePr>
          <p:nvPr>
            <p:extLst>
              <p:ext uri="{D42A27DB-BD31-4B8C-83A1-F6EECF244321}">
                <p14:modId xmlns:p14="http://schemas.microsoft.com/office/powerpoint/2010/main" val="1398203415"/>
              </p:ext>
            </p:extLst>
          </p:nvPr>
        </p:nvGraphicFramePr>
        <p:xfrm>
          <a:off x="389199" y="1574441"/>
          <a:ext cx="11113612" cy="4590674"/>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Conector recto 3"/>
          <p:cNvCxnSpPr/>
          <p:nvPr/>
        </p:nvCxnSpPr>
        <p:spPr>
          <a:xfrm>
            <a:off x="8242281" y="1437990"/>
            <a:ext cx="0" cy="4397937"/>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CuadroTexto 4"/>
          <p:cNvSpPr txBox="1"/>
          <p:nvPr/>
        </p:nvSpPr>
        <p:spPr>
          <a:xfrm>
            <a:off x="7122786" y="944665"/>
            <a:ext cx="2266977" cy="369332"/>
          </a:xfrm>
          <a:prstGeom prst="rect">
            <a:avLst/>
          </a:prstGeom>
          <a:noFill/>
        </p:spPr>
        <p:txBody>
          <a:bodyPr wrap="square" rtlCol="0">
            <a:spAutoFit/>
          </a:bodyPr>
          <a:lstStyle/>
          <a:p>
            <a:r>
              <a:rPr lang="es-ES" b="1" dirty="0" smtClean="0">
                <a:latin typeface="Times New Roman"/>
                <a:cs typeface="Times New Roman"/>
              </a:rPr>
              <a:t>Actitud neutral</a:t>
            </a:r>
            <a:endParaRPr lang="es-ES" b="1" dirty="0">
              <a:latin typeface="Times New Roman"/>
              <a:cs typeface="Times New Roman"/>
            </a:endParaRPr>
          </a:p>
        </p:txBody>
      </p:sp>
      <p:sp>
        <p:nvSpPr>
          <p:cNvPr id="7" name="CuadroTexto 6"/>
          <p:cNvSpPr txBox="1"/>
          <p:nvPr/>
        </p:nvSpPr>
        <p:spPr>
          <a:xfrm>
            <a:off x="1091508" y="6011227"/>
            <a:ext cx="4380024" cy="307777"/>
          </a:xfrm>
          <a:prstGeom prst="rect">
            <a:avLst/>
          </a:prstGeom>
          <a:noFill/>
        </p:spPr>
        <p:txBody>
          <a:bodyPr wrap="square" rtlCol="0">
            <a:spAutoFit/>
          </a:bodyPr>
          <a:lstStyle/>
          <a:p>
            <a:r>
              <a:rPr lang="es-ES" sz="1400" b="1" dirty="0" smtClean="0">
                <a:latin typeface="Times New Roman"/>
                <a:cs typeface="Times New Roman"/>
              </a:rPr>
              <a:t>**</a:t>
            </a:r>
            <a:r>
              <a:rPr lang="es-ES" sz="1400" b="1" i="1" dirty="0" smtClean="0">
                <a:latin typeface="Times New Roman"/>
                <a:cs typeface="Times New Roman"/>
              </a:rPr>
              <a:t>p</a:t>
            </a:r>
            <a:r>
              <a:rPr lang="hr-HR" sz="1400" b="1" dirty="0" smtClean="0">
                <a:latin typeface="Times New Roman"/>
                <a:cs typeface="Times New Roman"/>
              </a:rPr>
              <a:t>&lt;.01, *</a:t>
            </a:r>
            <a:r>
              <a:rPr lang="hr-HR" sz="1400" b="1" i="1" dirty="0" smtClean="0">
                <a:latin typeface="Times New Roman"/>
                <a:cs typeface="Times New Roman"/>
              </a:rPr>
              <a:t>p</a:t>
            </a:r>
            <a:r>
              <a:rPr lang="hr-HR" sz="1400" b="1" dirty="0" smtClean="0">
                <a:latin typeface="Times New Roman"/>
                <a:cs typeface="Times New Roman"/>
              </a:rPr>
              <a:t>&lt;.05</a:t>
            </a:r>
            <a:endParaRPr lang="es-ES" sz="1400" b="1" i="1" dirty="0">
              <a:latin typeface="Times New Roman"/>
              <a:cs typeface="Times New Roman"/>
            </a:endParaRPr>
          </a:p>
        </p:txBody>
      </p:sp>
      <p:sp>
        <p:nvSpPr>
          <p:cNvPr id="8" name="CuadroTexto 7"/>
          <p:cNvSpPr txBox="1"/>
          <p:nvPr/>
        </p:nvSpPr>
        <p:spPr>
          <a:xfrm>
            <a:off x="8799647" y="2067765"/>
            <a:ext cx="489777" cy="369332"/>
          </a:xfrm>
          <a:prstGeom prst="rect">
            <a:avLst/>
          </a:prstGeom>
          <a:noFill/>
        </p:spPr>
        <p:txBody>
          <a:bodyPr wrap="square" rtlCol="0">
            <a:spAutoFit/>
          </a:bodyPr>
          <a:lstStyle/>
          <a:p>
            <a:r>
              <a:rPr lang="es-ES" dirty="0"/>
              <a:t>*</a:t>
            </a:r>
          </a:p>
        </p:txBody>
      </p:sp>
      <p:sp>
        <p:nvSpPr>
          <p:cNvPr id="9" name="CuadroTexto 8"/>
          <p:cNvSpPr txBox="1"/>
          <p:nvPr/>
        </p:nvSpPr>
        <p:spPr>
          <a:xfrm>
            <a:off x="8678048" y="2787156"/>
            <a:ext cx="489777" cy="369332"/>
          </a:xfrm>
          <a:prstGeom prst="rect">
            <a:avLst/>
          </a:prstGeom>
          <a:noFill/>
        </p:spPr>
        <p:txBody>
          <a:bodyPr wrap="square" rtlCol="0">
            <a:spAutoFit/>
          </a:bodyPr>
          <a:lstStyle/>
          <a:p>
            <a:r>
              <a:rPr lang="es-ES" dirty="0"/>
              <a:t>*</a:t>
            </a:r>
          </a:p>
        </p:txBody>
      </p:sp>
      <p:sp>
        <p:nvSpPr>
          <p:cNvPr id="10" name="CuadroTexto 9"/>
          <p:cNvSpPr txBox="1"/>
          <p:nvPr/>
        </p:nvSpPr>
        <p:spPr>
          <a:xfrm>
            <a:off x="7672382" y="4193416"/>
            <a:ext cx="657703" cy="369332"/>
          </a:xfrm>
          <a:prstGeom prst="rect">
            <a:avLst/>
          </a:prstGeom>
          <a:noFill/>
        </p:spPr>
        <p:txBody>
          <a:bodyPr wrap="square" rtlCol="0">
            <a:spAutoFit/>
          </a:bodyPr>
          <a:lstStyle/>
          <a:p>
            <a:r>
              <a:rPr lang="es-ES" dirty="0" smtClean="0"/>
              <a:t>**</a:t>
            </a:r>
            <a:endParaRPr lang="es-ES" dirty="0"/>
          </a:p>
        </p:txBody>
      </p:sp>
      <p:sp>
        <p:nvSpPr>
          <p:cNvPr id="11" name="CuadroTexto 10"/>
          <p:cNvSpPr txBox="1"/>
          <p:nvPr/>
        </p:nvSpPr>
        <p:spPr>
          <a:xfrm>
            <a:off x="6681045" y="5551998"/>
            <a:ext cx="657703" cy="369332"/>
          </a:xfrm>
          <a:prstGeom prst="rect">
            <a:avLst/>
          </a:prstGeom>
          <a:noFill/>
        </p:spPr>
        <p:txBody>
          <a:bodyPr wrap="square" rtlCol="0">
            <a:spAutoFit/>
          </a:bodyPr>
          <a:lstStyle/>
          <a:p>
            <a:r>
              <a:rPr lang="es-ES" dirty="0" smtClean="0"/>
              <a:t>**</a:t>
            </a:r>
            <a:endParaRPr lang="es-ES" dirty="0"/>
          </a:p>
        </p:txBody>
      </p:sp>
      <p:sp>
        <p:nvSpPr>
          <p:cNvPr id="3" name="Rectángulo 2"/>
          <p:cNvSpPr/>
          <p:nvPr/>
        </p:nvSpPr>
        <p:spPr>
          <a:xfrm>
            <a:off x="8802030" y="2787156"/>
            <a:ext cx="209905" cy="369332"/>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691954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congreso infad 2019">
            <a:hlinkClick r:id="rId2"/>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Glass/>
                    </a14:imgEffect>
                    <a14:imgEffect>
                      <a14:colorTemperature colorTemp="112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25788" t="5473" r="27903" b="30570"/>
          <a:stretch/>
        </p:blipFill>
        <p:spPr bwMode="auto">
          <a:xfrm>
            <a:off x="-657226" y="-314327"/>
            <a:ext cx="4731921" cy="7296674"/>
          </a:xfrm>
          <a:prstGeom prst="rect">
            <a:avLst/>
          </a:prstGeom>
          <a:solidFill>
            <a:schemeClr val="bg1">
              <a:lumMod val="85000"/>
              <a:alpha val="0"/>
            </a:schemeClr>
          </a:solidFill>
        </p:spPr>
      </p:pic>
      <p:sp>
        <p:nvSpPr>
          <p:cNvPr id="5" name="Rectángulo 4"/>
          <p:cNvSpPr/>
          <p:nvPr/>
        </p:nvSpPr>
        <p:spPr>
          <a:xfrm>
            <a:off x="0" y="5213684"/>
            <a:ext cx="12192000" cy="1644316"/>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Resultado de imagen para universidad del azuay png">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95650" y="4745959"/>
            <a:ext cx="2555540" cy="1790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314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0" name="Picture 6" descr="Resultado de imagen para universidad de cuenca png">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91902" y="6040183"/>
            <a:ext cx="2381250" cy="73760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11">
            <a:extLst>
              <a:ext uri="{BEBA8EAE-BF5A-486C-A8C5-ECC9F3942E4B}">
                <a14:imgProps xmlns:a14="http://schemas.microsoft.com/office/drawing/2010/main">
                  <a14:imgLayer r:embed="rId12">
                    <a14:imgEffect>
                      <a14:artisticGlass/>
                    </a14:imgEffect>
                  </a14:imgLayer>
                </a14:imgProps>
              </a:ext>
              <a:ext uri="{28A0092B-C50C-407E-A947-70E740481C1C}">
                <a14:useLocalDpi xmlns:a14="http://schemas.microsoft.com/office/drawing/2010/main" val="0"/>
              </a:ext>
            </a:extLst>
          </a:blip>
          <a:srcRect l="-387" t="17524" r="-337" b="79428"/>
          <a:stretch/>
        </p:blipFill>
        <p:spPr>
          <a:xfrm>
            <a:off x="-100256" y="6770188"/>
            <a:ext cx="12392511" cy="299972"/>
          </a:xfrm>
          <a:prstGeom prst="rect">
            <a:avLst/>
          </a:prstGeom>
        </p:spPr>
      </p:pic>
      <p:sp>
        <p:nvSpPr>
          <p:cNvPr id="2" name="Título 1"/>
          <p:cNvSpPr>
            <a:spLocks noGrp="1"/>
          </p:cNvSpPr>
          <p:nvPr>
            <p:ph type="ctrTitle"/>
          </p:nvPr>
        </p:nvSpPr>
        <p:spPr>
          <a:xfrm>
            <a:off x="2199813" y="1716371"/>
            <a:ext cx="9144000" cy="2387600"/>
          </a:xfrm>
        </p:spPr>
        <p:txBody>
          <a:bodyPr>
            <a:normAutofit/>
          </a:bodyPr>
          <a:lstStyle/>
          <a:p>
            <a:pPr algn="r"/>
            <a:r>
              <a:rPr lang="es-ES" sz="6600" b="1" dirty="0" smtClean="0">
                <a:solidFill>
                  <a:schemeClr val="accent1">
                    <a:lumMod val="75000"/>
                  </a:schemeClr>
                </a:solidFill>
                <a:latin typeface="+mn-lt"/>
                <a:ea typeface="+mn-ea"/>
                <a:cs typeface="+mn-cs"/>
              </a:rPr>
              <a:t>DISCUSI</a:t>
            </a:r>
            <a:r>
              <a:rPr lang="es-ES" sz="6600" b="1" dirty="0" smtClean="0">
                <a:solidFill>
                  <a:schemeClr val="accent1">
                    <a:lumMod val="75000"/>
                  </a:schemeClr>
                </a:solidFill>
                <a:latin typeface="+mn-lt"/>
                <a:ea typeface="+mn-ea"/>
                <a:cs typeface="+mn-cs"/>
              </a:rPr>
              <a:t>ÓN</a:t>
            </a:r>
            <a:endParaRPr lang="es-ES" sz="6600" dirty="0"/>
          </a:p>
        </p:txBody>
      </p:sp>
    </p:spTree>
    <p:extLst>
      <p:ext uri="{BB962C8B-B14F-4D97-AF65-F5344CB8AC3E}">
        <p14:creationId xmlns:p14="http://schemas.microsoft.com/office/powerpoint/2010/main" val="27008912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congreso infad 2019">
            <a:hlinkClick r:id="rId2"/>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Glass/>
                    </a14:imgEffect>
                    <a14:imgEffect>
                      <a14:colorTemperature colorTemp="112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25788" t="5473" r="27903" b="30570"/>
          <a:stretch/>
        </p:blipFill>
        <p:spPr bwMode="auto">
          <a:xfrm>
            <a:off x="-657226" y="-314327"/>
            <a:ext cx="4731921" cy="7296674"/>
          </a:xfrm>
          <a:prstGeom prst="rect">
            <a:avLst/>
          </a:prstGeom>
          <a:solidFill>
            <a:schemeClr val="bg1">
              <a:lumMod val="85000"/>
              <a:alpha val="0"/>
            </a:schemeClr>
          </a:solidFill>
        </p:spPr>
      </p:pic>
      <p:sp>
        <p:nvSpPr>
          <p:cNvPr id="5" name="Rectángulo 4"/>
          <p:cNvSpPr/>
          <p:nvPr/>
        </p:nvSpPr>
        <p:spPr>
          <a:xfrm>
            <a:off x="0" y="5213684"/>
            <a:ext cx="12192000" cy="1644316"/>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Resultado de imagen para universidad del azuay png">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95650" y="4745959"/>
            <a:ext cx="2555540" cy="1790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314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0" name="Picture 6" descr="Resultado de imagen para universidad de cuenca png">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91902" y="6040183"/>
            <a:ext cx="2381250" cy="73760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11">
            <a:extLst>
              <a:ext uri="{BEBA8EAE-BF5A-486C-A8C5-ECC9F3942E4B}">
                <a14:imgProps xmlns:a14="http://schemas.microsoft.com/office/drawing/2010/main">
                  <a14:imgLayer r:embed="rId12">
                    <a14:imgEffect>
                      <a14:artisticGlass/>
                    </a14:imgEffect>
                  </a14:imgLayer>
                </a14:imgProps>
              </a:ext>
              <a:ext uri="{28A0092B-C50C-407E-A947-70E740481C1C}">
                <a14:useLocalDpi xmlns:a14="http://schemas.microsoft.com/office/drawing/2010/main" val="0"/>
              </a:ext>
            </a:extLst>
          </a:blip>
          <a:srcRect l="-387" t="17524" r="-337" b="79428"/>
          <a:stretch/>
        </p:blipFill>
        <p:spPr>
          <a:xfrm>
            <a:off x="-100256" y="6770188"/>
            <a:ext cx="12392511" cy="299972"/>
          </a:xfrm>
          <a:prstGeom prst="rect">
            <a:avLst/>
          </a:prstGeom>
        </p:spPr>
      </p:pic>
      <p:sp>
        <p:nvSpPr>
          <p:cNvPr id="3" name="Rectángulo 2"/>
          <p:cNvSpPr/>
          <p:nvPr/>
        </p:nvSpPr>
        <p:spPr>
          <a:xfrm>
            <a:off x="229688" y="734257"/>
            <a:ext cx="11119563" cy="5663089"/>
          </a:xfrm>
          <a:prstGeom prst="rect">
            <a:avLst/>
          </a:prstGeom>
        </p:spPr>
        <p:txBody>
          <a:bodyPr wrap="square">
            <a:spAutoFit/>
          </a:bodyPr>
          <a:lstStyle/>
          <a:p>
            <a:pPr marL="457200" indent="-457200" algn="just">
              <a:buFontTx/>
              <a:buChar char="-"/>
            </a:pPr>
            <a:r>
              <a:rPr lang="es-ES" sz="3000" dirty="0" smtClean="0"/>
              <a:t>Se </a:t>
            </a:r>
            <a:r>
              <a:rPr lang="es-ES" sz="3000" dirty="0"/>
              <a:t>ha podido evidenciar que tras el entrenamiento a docentes en la temática de AC, estos suelen tener </a:t>
            </a:r>
            <a:r>
              <a:rPr lang="es-EC" sz="3000" dirty="0"/>
              <a:t>mejores actitudes, además desarrollan habilidades para apoyar a estos estudiantes de forma efectiva (Portešová, Budiková y Juhová, 2014). </a:t>
            </a:r>
            <a:endParaRPr lang="es-EC" sz="3000" dirty="0" smtClean="0"/>
          </a:p>
          <a:p>
            <a:pPr marL="457200" indent="-457200" algn="just">
              <a:buFontTx/>
              <a:buChar char="-"/>
            </a:pPr>
            <a:endParaRPr lang="es-EC" sz="3000" dirty="0" smtClean="0"/>
          </a:p>
          <a:p>
            <a:pPr marL="457200" indent="-457200" algn="just">
              <a:buFontTx/>
              <a:buChar char="-"/>
            </a:pPr>
            <a:r>
              <a:rPr lang="es-EC" sz="3000" dirty="0" smtClean="0"/>
              <a:t>Si </a:t>
            </a:r>
            <a:r>
              <a:rPr lang="es-EC" sz="3000" dirty="0"/>
              <a:t>el profesorado conoce </a:t>
            </a:r>
            <a:r>
              <a:rPr lang="es-ES" sz="3000" dirty="0"/>
              <a:t>las características, así como la forma en la que adquieren el </a:t>
            </a:r>
            <a:r>
              <a:rPr lang="es-ES" sz="3000" dirty="0" smtClean="0"/>
              <a:t>conocimiento, </a:t>
            </a:r>
            <a:r>
              <a:rPr lang="es-ES" sz="3000" dirty="0"/>
              <a:t>será capaz de dar una respuesta </a:t>
            </a:r>
            <a:r>
              <a:rPr lang="es-ES" sz="3000" dirty="0" smtClean="0"/>
              <a:t>eficaz </a:t>
            </a:r>
            <a:r>
              <a:rPr lang="es-ES" sz="3000" dirty="0"/>
              <a:t>(</a:t>
            </a:r>
            <a:r>
              <a:rPr lang="es-ES" sz="3000" dirty="0" err="1"/>
              <a:t>Lacambra</a:t>
            </a:r>
            <a:r>
              <a:rPr lang="es-ES" sz="3000" dirty="0"/>
              <a:t>, Gracia y Aguilera, 2019).</a:t>
            </a:r>
            <a:endParaRPr lang="es-ES_tradnl" sz="3000" dirty="0"/>
          </a:p>
          <a:p>
            <a:r>
              <a:rPr lang="es-ES" sz="3200" dirty="0"/>
              <a:t> </a:t>
            </a:r>
            <a:endParaRPr lang="es-ES_tradnl" sz="3200" dirty="0"/>
          </a:p>
          <a:p>
            <a:pPr marL="457200" indent="-457200" algn="just">
              <a:buFontTx/>
              <a:buChar char="-"/>
            </a:pPr>
            <a:endParaRPr lang="es-ES_tradnl" sz="3000" b="1" dirty="0" smtClean="0"/>
          </a:p>
          <a:p>
            <a:pPr algn="just"/>
            <a:r>
              <a:rPr lang="es-ES" sz="3000" dirty="0" smtClean="0"/>
              <a:t>.</a:t>
            </a:r>
            <a:endParaRPr lang="es-ES_tradnl" sz="3000" dirty="0"/>
          </a:p>
          <a:p>
            <a:pPr lvl="0"/>
            <a:endParaRPr lang="es-ES_tradnl" sz="3000" b="1" dirty="0"/>
          </a:p>
        </p:txBody>
      </p:sp>
    </p:spTree>
    <p:extLst>
      <p:ext uri="{BB962C8B-B14F-4D97-AF65-F5344CB8AC3E}">
        <p14:creationId xmlns:p14="http://schemas.microsoft.com/office/powerpoint/2010/main" val="51650159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congreso infad 2019">
            <a:hlinkClick r:id="rId2"/>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Glass/>
                    </a14:imgEffect>
                    <a14:imgEffect>
                      <a14:colorTemperature colorTemp="112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25788" t="5473" r="27903" b="30570"/>
          <a:stretch/>
        </p:blipFill>
        <p:spPr bwMode="auto">
          <a:xfrm>
            <a:off x="-657226" y="-314327"/>
            <a:ext cx="4731921" cy="7296674"/>
          </a:xfrm>
          <a:prstGeom prst="rect">
            <a:avLst/>
          </a:prstGeom>
          <a:solidFill>
            <a:schemeClr val="bg1">
              <a:lumMod val="85000"/>
              <a:alpha val="0"/>
            </a:schemeClr>
          </a:solidFill>
        </p:spPr>
      </p:pic>
      <p:sp>
        <p:nvSpPr>
          <p:cNvPr id="5" name="Rectángulo 4"/>
          <p:cNvSpPr/>
          <p:nvPr/>
        </p:nvSpPr>
        <p:spPr>
          <a:xfrm>
            <a:off x="0" y="5213684"/>
            <a:ext cx="12192000" cy="1644316"/>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Resultado de imagen para universidad del azuay png">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95650" y="4745959"/>
            <a:ext cx="2555540" cy="1790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314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0" name="Picture 6" descr="Resultado de imagen para universidad de cuenca png">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91902" y="6040183"/>
            <a:ext cx="2381250" cy="73760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11">
            <a:extLst>
              <a:ext uri="{BEBA8EAE-BF5A-486C-A8C5-ECC9F3942E4B}">
                <a14:imgProps xmlns:a14="http://schemas.microsoft.com/office/drawing/2010/main">
                  <a14:imgLayer r:embed="rId12">
                    <a14:imgEffect>
                      <a14:artisticGlass/>
                    </a14:imgEffect>
                  </a14:imgLayer>
                </a14:imgProps>
              </a:ext>
              <a:ext uri="{28A0092B-C50C-407E-A947-70E740481C1C}">
                <a14:useLocalDpi xmlns:a14="http://schemas.microsoft.com/office/drawing/2010/main" val="0"/>
              </a:ext>
            </a:extLst>
          </a:blip>
          <a:srcRect l="-387" t="17524" r="-337" b="79428"/>
          <a:stretch/>
        </p:blipFill>
        <p:spPr>
          <a:xfrm>
            <a:off x="-100256" y="6770188"/>
            <a:ext cx="12392511" cy="299972"/>
          </a:xfrm>
          <a:prstGeom prst="rect">
            <a:avLst/>
          </a:prstGeom>
        </p:spPr>
      </p:pic>
      <p:sp>
        <p:nvSpPr>
          <p:cNvPr id="4" name="Rectángulo 3"/>
          <p:cNvSpPr/>
          <p:nvPr/>
        </p:nvSpPr>
        <p:spPr>
          <a:xfrm>
            <a:off x="216175" y="436861"/>
            <a:ext cx="11160097" cy="4247317"/>
          </a:xfrm>
          <a:prstGeom prst="rect">
            <a:avLst/>
          </a:prstGeom>
        </p:spPr>
        <p:txBody>
          <a:bodyPr wrap="square">
            <a:spAutoFit/>
          </a:bodyPr>
          <a:lstStyle/>
          <a:p>
            <a:pPr marL="457200" indent="-457200" algn="just">
              <a:buFontTx/>
              <a:buChar char="-"/>
            </a:pPr>
            <a:r>
              <a:rPr lang="es-ES" sz="3000" dirty="0" smtClean="0"/>
              <a:t>Valorar </a:t>
            </a:r>
            <a:r>
              <a:rPr lang="es-ES" sz="3000" dirty="0"/>
              <a:t>las actitudes de los maestros, permite percibir sus conocimientos, sentimientos y respuestas hacia este grupo de estudiantes. </a:t>
            </a:r>
            <a:endParaRPr lang="es-ES" sz="3000" dirty="0" smtClean="0"/>
          </a:p>
          <a:p>
            <a:pPr algn="just"/>
            <a:endParaRPr lang="es-ES" sz="3000" dirty="0" smtClean="0"/>
          </a:p>
          <a:p>
            <a:pPr marL="457200" indent="-457200" algn="just">
              <a:buFontTx/>
              <a:buChar char="-"/>
            </a:pPr>
            <a:r>
              <a:rPr lang="es-ES" sz="3000" dirty="0" smtClean="0"/>
              <a:t>En </a:t>
            </a:r>
            <a:r>
              <a:rPr lang="es-ES" sz="3000" dirty="0"/>
              <a:t>el caso de nuestro estudio, el evaluar si estas actitudes son afectadas por la formación, permite argumentar el valor de la capacitación inicial y continua en esta </a:t>
            </a:r>
            <a:r>
              <a:rPr lang="es-ES" sz="3000" dirty="0" smtClean="0"/>
              <a:t>temática. </a:t>
            </a:r>
            <a:endParaRPr lang="es-ES_tradnl" sz="3000" dirty="0"/>
          </a:p>
          <a:p>
            <a:pPr algn="just"/>
            <a:r>
              <a:rPr lang="es-ES" sz="3000" dirty="0"/>
              <a:t> </a:t>
            </a:r>
            <a:endParaRPr lang="es-ES_tradnl" sz="3000" dirty="0"/>
          </a:p>
          <a:p>
            <a:pPr algn="just"/>
            <a:r>
              <a:rPr lang="es-ES" sz="3000" dirty="0"/>
              <a:t> </a:t>
            </a:r>
            <a:endParaRPr lang="es-ES_tradnl" sz="3000" dirty="0"/>
          </a:p>
        </p:txBody>
      </p:sp>
    </p:spTree>
    <p:extLst>
      <p:ext uri="{BB962C8B-B14F-4D97-AF65-F5344CB8AC3E}">
        <p14:creationId xmlns:p14="http://schemas.microsoft.com/office/powerpoint/2010/main" val="23784914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congreso infad 2019">
            <a:hlinkClick r:id="rId2"/>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Glass/>
                    </a14:imgEffect>
                    <a14:imgEffect>
                      <a14:colorTemperature colorTemp="112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25788" t="5473" r="27903" b="30570"/>
          <a:stretch/>
        </p:blipFill>
        <p:spPr bwMode="auto">
          <a:xfrm>
            <a:off x="-657226" y="-314327"/>
            <a:ext cx="4731921" cy="7296674"/>
          </a:xfrm>
          <a:prstGeom prst="rect">
            <a:avLst/>
          </a:prstGeom>
          <a:solidFill>
            <a:schemeClr val="bg1">
              <a:lumMod val="85000"/>
              <a:alpha val="0"/>
            </a:schemeClr>
          </a:solidFill>
        </p:spPr>
      </p:pic>
      <p:sp>
        <p:nvSpPr>
          <p:cNvPr id="5" name="Rectángulo 4"/>
          <p:cNvSpPr/>
          <p:nvPr/>
        </p:nvSpPr>
        <p:spPr>
          <a:xfrm>
            <a:off x="0" y="5213684"/>
            <a:ext cx="12192000" cy="1644316"/>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Resultado de imagen para universidad del azuay png">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95650" y="4745959"/>
            <a:ext cx="2555540" cy="1790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314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0" name="Picture 6" descr="Resultado de imagen para universidad de cuenca png">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91902" y="6040183"/>
            <a:ext cx="2381250" cy="73760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11">
            <a:extLst>
              <a:ext uri="{BEBA8EAE-BF5A-486C-A8C5-ECC9F3942E4B}">
                <a14:imgProps xmlns:a14="http://schemas.microsoft.com/office/drawing/2010/main">
                  <a14:imgLayer r:embed="rId12">
                    <a14:imgEffect>
                      <a14:artisticGlass/>
                    </a14:imgEffect>
                  </a14:imgLayer>
                </a14:imgProps>
              </a:ext>
              <a:ext uri="{28A0092B-C50C-407E-A947-70E740481C1C}">
                <a14:useLocalDpi xmlns:a14="http://schemas.microsoft.com/office/drawing/2010/main" val="0"/>
              </a:ext>
            </a:extLst>
          </a:blip>
          <a:srcRect l="-387" t="17524" r="-337" b="79428"/>
          <a:stretch/>
        </p:blipFill>
        <p:spPr>
          <a:xfrm>
            <a:off x="-100256" y="6770188"/>
            <a:ext cx="12392511" cy="299972"/>
          </a:xfrm>
          <a:prstGeom prst="rect">
            <a:avLst/>
          </a:prstGeom>
        </p:spPr>
      </p:pic>
      <p:sp>
        <p:nvSpPr>
          <p:cNvPr id="2" name="Rectángulo 1"/>
          <p:cNvSpPr/>
          <p:nvPr/>
        </p:nvSpPr>
        <p:spPr>
          <a:xfrm>
            <a:off x="445863" y="180436"/>
            <a:ext cx="10768277" cy="5170646"/>
          </a:xfrm>
          <a:prstGeom prst="rect">
            <a:avLst/>
          </a:prstGeom>
        </p:spPr>
        <p:txBody>
          <a:bodyPr wrap="square">
            <a:spAutoFit/>
          </a:bodyPr>
          <a:lstStyle/>
          <a:p>
            <a:pPr algn="just"/>
            <a:r>
              <a:rPr lang="es-EC" sz="3000" dirty="0" smtClean="0"/>
              <a:t>“</a:t>
            </a:r>
            <a:r>
              <a:rPr lang="es-EC" sz="3000" b="1" i="1" dirty="0"/>
              <a:t>Necesidades y apoyo</a:t>
            </a:r>
            <a:r>
              <a:rPr lang="es-EC" sz="3000" dirty="0" smtClean="0"/>
              <a:t>”</a:t>
            </a:r>
          </a:p>
          <a:p>
            <a:pPr algn="just"/>
            <a:endParaRPr lang="es-EC" sz="2500" dirty="0" smtClean="0"/>
          </a:p>
          <a:p>
            <a:pPr marL="457200" indent="-457200" algn="just">
              <a:buFontTx/>
              <a:buChar char="-"/>
            </a:pPr>
            <a:r>
              <a:rPr lang="es-EC" sz="2500" dirty="0"/>
              <a:t>L</a:t>
            </a:r>
            <a:r>
              <a:rPr lang="es-EC" sz="2500" dirty="0" smtClean="0"/>
              <a:t>os </a:t>
            </a:r>
            <a:r>
              <a:rPr lang="es-EC" sz="2500" dirty="0"/>
              <a:t>participantes están de acuerdo que los estudiantes con AC necesitan apoyo y</a:t>
            </a:r>
            <a:r>
              <a:rPr lang="es-EC" sz="2500" dirty="0" smtClean="0"/>
              <a:t> </a:t>
            </a:r>
            <a:r>
              <a:rPr lang="es-EC" sz="2500" dirty="0"/>
              <a:t>servicios especiales. </a:t>
            </a:r>
            <a:endParaRPr lang="es-EC" sz="2500" dirty="0" smtClean="0"/>
          </a:p>
          <a:p>
            <a:pPr marL="457200" indent="-457200" algn="just">
              <a:buFontTx/>
              <a:buChar char="-"/>
            </a:pPr>
            <a:r>
              <a:rPr lang="es-EC" sz="2500" dirty="0" smtClean="0"/>
              <a:t>Un error es </a:t>
            </a:r>
            <a:r>
              <a:rPr lang="es-EC" sz="2500" dirty="0"/>
              <a:t>pensar que los estudiantes con AC no tienen necesidades </a:t>
            </a:r>
            <a:r>
              <a:rPr lang="es-EC" sz="2500" dirty="0" smtClean="0"/>
              <a:t>específicas (</a:t>
            </a:r>
            <a:r>
              <a:rPr lang="es-ES" sz="2500" dirty="0" err="1"/>
              <a:t>Brody</a:t>
            </a:r>
            <a:r>
              <a:rPr lang="es-ES" sz="2500" dirty="0"/>
              <a:t>, 2015</a:t>
            </a:r>
            <a:r>
              <a:rPr lang="es-ES" sz="2500" dirty="0" smtClean="0"/>
              <a:t>).</a:t>
            </a:r>
          </a:p>
          <a:p>
            <a:pPr marL="457200" indent="-457200" algn="just">
              <a:buFontTx/>
              <a:buChar char="-"/>
            </a:pPr>
            <a:r>
              <a:rPr lang="es-ES" sz="2500" dirty="0"/>
              <a:t>L</a:t>
            </a:r>
            <a:r>
              <a:rPr lang="es-ES" sz="2500" dirty="0" smtClean="0"/>
              <a:t>a </a:t>
            </a:r>
            <a:r>
              <a:rPr lang="es-ES" sz="2500" dirty="0"/>
              <a:t>mayoría de s</a:t>
            </a:r>
            <a:r>
              <a:rPr lang="es-ES" sz="2500" dirty="0" smtClean="0"/>
              <a:t>ist</a:t>
            </a:r>
            <a:r>
              <a:rPr lang="es-ES" sz="2500" dirty="0"/>
              <a:t>.</a:t>
            </a:r>
            <a:r>
              <a:rPr lang="es-ES" sz="2500" dirty="0" smtClean="0"/>
              <a:t> </a:t>
            </a:r>
            <a:r>
              <a:rPr lang="es-ES" sz="2500" dirty="0"/>
              <a:t>educativos </a:t>
            </a:r>
            <a:r>
              <a:rPr lang="es-EC" sz="2500" dirty="0"/>
              <a:t>estan </a:t>
            </a:r>
            <a:r>
              <a:rPr lang="es-ES" sz="2500" dirty="0"/>
              <a:t>basados en la </a:t>
            </a:r>
            <a:r>
              <a:rPr lang="es-ES" sz="2500" dirty="0" smtClean="0"/>
              <a:t>uniformización y </a:t>
            </a:r>
            <a:r>
              <a:rPr lang="es-ES" sz="2500" dirty="0"/>
              <a:t>en la </a:t>
            </a:r>
            <a:r>
              <a:rPr lang="es-ES" sz="2500" dirty="0" smtClean="0"/>
              <a:t>repetición, lo </a:t>
            </a:r>
            <a:r>
              <a:rPr lang="es-ES" sz="2500" dirty="0"/>
              <a:t>cual causa desmotivación, frustración o </a:t>
            </a:r>
            <a:r>
              <a:rPr lang="es-ES" sz="2500" dirty="0" smtClean="0"/>
              <a:t>fracaso </a:t>
            </a:r>
            <a:r>
              <a:rPr lang="es-ES" sz="2500" dirty="0"/>
              <a:t>escolar en esta población (Jaime y Gutiérrez, 2014)</a:t>
            </a:r>
            <a:r>
              <a:rPr lang="es-ES" sz="2500" dirty="0" smtClean="0"/>
              <a:t>.</a:t>
            </a:r>
          </a:p>
          <a:p>
            <a:pPr marL="457200" indent="-457200" algn="just">
              <a:buFontTx/>
              <a:buChar char="-"/>
            </a:pPr>
            <a:r>
              <a:rPr lang="es-ES" sz="2500" dirty="0" smtClean="0"/>
              <a:t>Se necesitan entornos que estimulen sus potencialidades, autonomía y autocontrol, que desarrollen sentimientos de pertenencia con el grupo,  acceso a recursos adicionales, metodologías adecuadas y ofertas curriculares flexibles (</a:t>
            </a:r>
            <a:r>
              <a:rPr lang="es-ES" sz="2500" dirty="0" err="1" smtClean="0"/>
              <a:t>Brody</a:t>
            </a:r>
            <a:r>
              <a:rPr lang="es-ES" sz="2500" dirty="0" smtClean="0"/>
              <a:t>, 2015). </a:t>
            </a:r>
            <a:endParaRPr lang="es-ES_tradnl" sz="2500" dirty="0"/>
          </a:p>
        </p:txBody>
      </p:sp>
    </p:spTree>
    <p:extLst>
      <p:ext uri="{BB962C8B-B14F-4D97-AF65-F5344CB8AC3E}">
        <p14:creationId xmlns:p14="http://schemas.microsoft.com/office/powerpoint/2010/main" val="237849149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congreso infad 2019">
            <a:hlinkClick r:id="rId2"/>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Glass/>
                    </a14:imgEffect>
                    <a14:imgEffect>
                      <a14:colorTemperature colorTemp="112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25788" t="5473" r="27903" b="30570"/>
          <a:stretch/>
        </p:blipFill>
        <p:spPr bwMode="auto">
          <a:xfrm>
            <a:off x="-657226" y="-314327"/>
            <a:ext cx="4731921" cy="7296674"/>
          </a:xfrm>
          <a:prstGeom prst="rect">
            <a:avLst/>
          </a:prstGeom>
          <a:solidFill>
            <a:schemeClr val="bg1">
              <a:lumMod val="85000"/>
              <a:alpha val="0"/>
            </a:schemeClr>
          </a:solidFill>
        </p:spPr>
      </p:pic>
      <p:sp>
        <p:nvSpPr>
          <p:cNvPr id="5" name="Rectángulo 4"/>
          <p:cNvSpPr/>
          <p:nvPr/>
        </p:nvSpPr>
        <p:spPr>
          <a:xfrm>
            <a:off x="0" y="5213684"/>
            <a:ext cx="12192000" cy="1644316"/>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Resultado de imagen para universidad del azuay png">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95650" y="4745959"/>
            <a:ext cx="2555540" cy="1790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314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0" name="Picture 6" descr="Resultado de imagen para universidad de cuenca png">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91902" y="6040183"/>
            <a:ext cx="2381250" cy="73760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11">
            <a:extLst>
              <a:ext uri="{BEBA8EAE-BF5A-486C-A8C5-ECC9F3942E4B}">
                <a14:imgProps xmlns:a14="http://schemas.microsoft.com/office/drawing/2010/main">
                  <a14:imgLayer r:embed="rId12">
                    <a14:imgEffect>
                      <a14:artisticGlass/>
                    </a14:imgEffect>
                  </a14:imgLayer>
                </a14:imgProps>
              </a:ext>
              <a:ext uri="{28A0092B-C50C-407E-A947-70E740481C1C}">
                <a14:useLocalDpi xmlns:a14="http://schemas.microsoft.com/office/drawing/2010/main" val="0"/>
              </a:ext>
            </a:extLst>
          </a:blip>
          <a:srcRect l="-387" t="17524" r="-337" b="79428"/>
          <a:stretch/>
        </p:blipFill>
        <p:spPr>
          <a:xfrm>
            <a:off x="-100256" y="6770188"/>
            <a:ext cx="12392511" cy="299972"/>
          </a:xfrm>
          <a:prstGeom prst="rect">
            <a:avLst/>
          </a:prstGeom>
        </p:spPr>
      </p:pic>
      <p:sp>
        <p:nvSpPr>
          <p:cNvPr id="2" name="Rectángulo 1"/>
          <p:cNvSpPr/>
          <p:nvPr/>
        </p:nvSpPr>
        <p:spPr>
          <a:xfrm>
            <a:off x="445863" y="545205"/>
            <a:ext cx="10768277" cy="4555093"/>
          </a:xfrm>
          <a:prstGeom prst="rect">
            <a:avLst/>
          </a:prstGeom>
        </p:spPr>
        <p:txBody>
          <a:bodyPr wrap="square">
            <a:spAutoFit/>
          </a:bodyPr>
          <a:lstStyle/>
          <a:p>
            <a:pPr algn="just"/>
            <a:r>
              <a:rPr lang="es-EC" sz="3000" dirty="0" smtClean="0"/>
              <a:t>“</a:t>
            </a:r>
            <a:r>
              <a:rPr lang="es-EC" sz="3000" b="1" i="1" dirty="0" smtClean="0"/>
              <a:t>Valor social</a:t>
            </a:r>
            <a:r>
              <a:rPr lang="es-EC" sz="3000" dirty="0" smtClean="0"/>
              <a:t>”</a:t>
            </a:r>
          </a:p>
          <a:p>
            <a:pPr algn="just"/>
            <a:endParaRPr lang="es-EC" sz="2500" dirty="0" smtClean="0"/>
          </a:p>
          <a:p>
            <a:pPr marL="457200" indent="-457200" algn="just">
              <a:buFontTx/>
              <a:buChar char="-"/>
            </a:pPr>
            <a:r>
              <a:rPr lang="es-ES" sz="3000" dirty="0"/>
              <a:t>L</a:t>
            </a:r>
            <a:r>
              <a:rPr lang="es-ES" sz="3000" dirty="0" smtClean="0"/>
              <a:t>os </a:t>
            </a:r>
            <a:r>
              <a:rPr lang="es-ES" sz="3000" dirty="0"/>
              <a:t>sujetos con AC a lo largo de la historia, han sido considerados como un grupo de gran valor </a:t>
            </a:r>
            <a:r>
              <a:rPr lang="es-ES" sz="3000" dirty="0" smtClean="0"/>
              <a:t>social (</a:t>
            </a:r>
            <a:r>
              <a:rPr lang="es-ES" sz="3000" dirty="0"/>
              <a:t>Urbina, 2003). </a:t>
            </a:r>
            <a:endParaRPr lang="es-ES" sz="3000" dirty="0" smtClean="0"/>
          </a:p>
          <a:p>
            <a:pPr algn="just"/>
            <a:endParaRPr lang="es-ES" sz="3000" dirty="0" smtClean="0"/>
          </a:p>
          <a:p>
            <a:pPr marL="457200" indent="-457200" algn="just">
              <a:buFontTx/>
              <a:buChar char="-"/>
            </a:pPr>
            <a:r>
              <a:rPr lang="es-ES" sz="3000" dirty="0" smtClean="0"/>
              <a:t>Los </a:t>
            </a:r>
            <a:r>
              <a:rPr lang="es-ES" sz="3000" dirty="0"/>
              <a:t>resultados demostrados en este factor evidencian que los maestros valoran a los estudiantes con AC por su beneficio para la sociedad, lo que también implicará que se apueste por su identificación y formación.</a:t>
            </a:r>
            <a:endParaRPr lang="es-ES_tradnl" sz="3000" dirty="0"/>
          </a:p>
          <a:p>
            <a:pPr marL="457200" indent="-457200" algn="just">
              <a:buFontTx/>
              <a:buChar char="-"/>
            </a:pPr>
            <a:endParaRPr lang="es-EC" sz="2500" dirty="0" smtClean="0"/>
          </a:p>
        </p:txBody>
      </p:sp>
    </p:spTree>
    <p:extLst>
      <p:ext uri="{BB962C8B-B14F-4D97-AF65-F5344CB8AC3E}">
        <p14:creationId xmlns:p14="http://schemas.microsoft.com/office/powerpoint/2010/main" val="80552571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congreso infad 2019">
            <a:hlinkClick r:id="rId2"/>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Glass/>
                    </a14:imgEffect>
                    <a14:imgEffect>
                      <a14:colorTemperature colorTemp="112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25788" t="5473" r="27903" b="30570"/>
          <a:stretch/>
        </p:blipFill>
        <p:spPr bwMode="auto">
          <a:xfrm>
            <a:off x="-657226" y="-314327"/>
            <a:ext cx="4731921" cy="7296674"/>
          </a:xfrm>
          <a:prstGeom prst="rect">
            <a:avLst/>
          </a:prstGeom>
          <a:solidFill>
            <a:schemeClr val="bg1">
              <a:lumMod val="85000"/>
              <a:alpha val="0"/>
            </a:schemeClr>
          </a:solidFill>
        </p:spPr>
      </p:pic>
      <p:sp>
        <p:nvSpPr>
          <p:cNvPr id="5" name="Rectángulo 4"/>
          <p:cNvSpPr/>
          <p:nvPr/>
        </p:nvSpPr>
        <p:spPr>
          <a:xfrm>
            <a:off x="0" y="5213684"/>
            <a:ext cx="12192000" cy="1644316"/>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Resultado de imagen para universidad del azuay png">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95650" y="4745959"/>
            <a:ext cx="2555540" cy="1790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314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0" name="Picture 6" descr="Resultado de imagen para universidad de cuenca png">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91902" y="6040183"/>
            <a:ext cx="2381250" cy="73760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11">
            <a:extLst>
              <a:ext uri="{BEBA8EAE-BF5A-486C-A8C5-ECC9F3942E4B}">
                <a14:imgProps xmlns:a14="http://schemas.microsoft.com/office/drawing/2010/main">
                  <a14:imgLayer r:embed="rId12">
                    <a14:imgEffect>
                      <a14:artisticGlass/>
                    </a14:imgEffect>
                  </a14:imgLayer>
                </a14:imgProps>
              </a:ext>
              <a:ext uri="{28A0092B-C50C-407E-A947-70E740481C1C}">
                <a14:useLocalDpi xmlns:a14="http://schemas.microsoft.com/office/drawing/2010/main" val="0"/>
              </a:ext>
            </a:extLst>
          </a:blip>
          <a:srcRect l="-387" t="17524" r="-337" b="79428"/>
          <a:stretch/>
        </p:blipFill>
        <p:spPr>
          <a:xfrm>
            <a:off x="-100256" y="6770188"/>
            <a:ext cx="12392511" cy="299972"/>
          </a:xfrm>
          <a:prstGeom prst="rect">
            <a:avLst/>
          </a:prstGeom>
        </p:spPr>
      </p:pic>
      <p:sp>
        <p:nvSpPr>
          <p:cNvPr id="2" name="Rectángulo 1"/>
          <p:cNvSpPr/>
          <p:nvPr/>
        </p:nvSpPr>
        <p:spPr>
          <a:xfrm>
            <a:off x="445863" y="545205"/>
            <a:ext cx="10768277" cy="4401205"/>
          </a:xfrm>
          <a:prstGeom prst="rect">
            <a:avLst/>
          </a:prstGeom>
        </p:spPr>
        <p:txBody>
          <a:bodyPr wrap="square">
            <a:spAutoFit/>
          </a:bodyPr>
          <a:lstStyle/>
          <a:p>
            <a:pPr algn="just"/>
            <a:r>
              <a:rPr lang="es-EC" sz="3000" dirty="0" smtClean="0"/>
              <a:t>“</a:t>
            </a:r>
            <a:r>
              <a:rPr lang="es-EC" sz="3000" b="1" i="1" dirty="0" smtClean="0"/>
              <a:t>Aceleraci</a:t>
            </a:r>
            <a:r>
              <a:rPr lang="es-EC" sz="3000" b="1" i="1" dirty="0" smtClean="0"/>
              <a:t>ón escolar</a:t>
            </a:r>
            <a:r>
              <a:rPr lang="es-EC" sz="3000" dirty="0" smtClean="0"/>
              <a:t>”</a:t>
            </a:r>
          </a:p>
          <a:p>
            <a:pPr algn="just"/>
            <a:endParaRPr lang="es-EC" sz="2500" dirty="0" smtClean="0"/>
          </a:p>
          <a:p>
            <a:pPr marL="457200" indent="-457200" algn="just">
              <a:buFontTx/>
              <a:buChar char="-"/>
            </a:pPr>
            <a:r>
              <a:rPr lang="es-EC" sz="2500" dirty="0" smtClean="0"/>
              <a:t>La </a:t>
            </a:r>
            <a:r>
              <a:rPr lang="es-EC" sz="2500" dirty="0"/>
              <a:t>aceleración es una metodología desarrollada por la velocidad de aprendizaje de los estudiantes con </a:t>
            </a:r>
            <a:r>
              <a:rPr lang="es-EC" sz="2500" dirty="0" smtClean="0"/>
              <a:t>AC.</a:t>
            </a:r>
          </a:p>
          <a:p>
            <a:pPr marL="457200" indent="-457200" algn="just">
              <a:buFontTx/>
              <a:buChar char="-"/>
            </a:pPr>
            <a:r>
              <a:rPr lang="es-ES" sz="2500" dirty="0" smtClean="0"/>
              <a:t>Los </a:t>
            </a:r>
            <a:r>
              <a:rPr lang="es-ES" sz="2500" dirty="0"/>
              <a:t>contenidos e intereses </a:t>
            </a:r>
            <a:r>
              <a:rPr lang="es-ES" sz="2500" dirty="0" smtClean="0"/>
              <a:t>deben ser acordes </a:t>
            </a:r>
            <a:r>
              <a:rPr lang="es-ES" sz="2500" dirty="0"/>
              <a:t>a su capacidad y no a su edad (</a:t>
            </a:r>
            <a:r>
              <a:rPr lang="es-ES" sz="2500" dirty="0" err="1"/>
              <a:t>Tourón</a:t>
            </a:r>
            <a:r>
              <a:rPr lang="es-ES" sz="2500" dirty="0"/>
              <a:t>, y </a:t>
            </a:r>
            <a:r>
              <a:rPr lang="es-ES" sz="2500" dirty="0" err="1"/>
              <a:t>Tourón</a:t>
            </a:r>
            <a:r>
              <a:rPr lang="es-ES" sz="2500" dirty="0"/>
              <a:t>, 2016). </a:t>
            </a:r>
            <a:endParaRPr lang="es-ES" sz="2500" dirty="0" smtClean="0"/>
          </a:p>
          <a:p>
            <a:pPr marL="457200" indent="-457200" algn="just">
              <a:buFontTx/>
              <a:buChar char="-"/>
            </a:pPr>
            <a:r>
              <a:rPr lang="es-ES" sz="2500" dirty="0"/>
              <a:t>U</a:t>
            </a:r>
            <a:r>
              <a:rPr lang="es-ES" sz="2500" dirty="0" smtClean="0"/>
              <a:t>na </a:t>
            </a:r>
            <a:r>
              <a:rPr lang="es-ES" sz="2500" dirty="0"/>
              <a:t>de las mejores estrategias para este grupo de </a:t>
            </a:r>
            <a:r>
              <a:rPr lang="es-ES" sz="2500" dirty="0" smtClean="0"/>
              <a:t>sujetos </a:t>
            </a:r>
            <a:r>
              <a:rPr lang="es-ES" sz="2500" dirty="0"/>
              <a:t>(García y De la Flor, 2016). </a:t>
            </a:r>
            <a:endParaRPr lang="es-ES" sz="2500" dirty="0" smtClean="0"/>
          </a:p>
          <a:p>
            <a:pPr marL="457200" indent="-457200" algn="just">
              <a:buFontTx/>
              <a:buChar char="-"/>
            </a:pPr>
            <a:r>
              <a:rPr lang="es-ES" sz="2500" dirty="0"/>
              <a:t>C</a:t>
            </a:r>
            <a:r>
              <a:rPr lang="es-ES" sz="2500" dirty="0" smtClean="0"/>
              <a:t>uando </a:t>
            </a:r>
            <a:r>
              <a:rPr lang="es-ES" sz="2500" dirty="0"/>
              <a:t>el profesorado no tiene formación en AC rechazan esta </a:t>
            </a:r>
            <a:r>
              <a:rPr lang="es-ES" sz="2500" dirty="0" smtClean="0"/>
              <a:t>metodología (</a:t>
            </a:r>
            <a:r>
              <a:rPr lang="es-ES" sz="2500" dirty="0"/>
              <a:t>Crawford, 2018). </a:t>
            </a:r>
            <a:endParaRPr lang="es-ES" sz="3000" dirty="0" smtClean="0"/>
          </a:p>
          <a:p>
            <a:pPr marL="457200" indent="-457200" algn="just">
              <a:buFontTx/>
              <a:buChar char="-"/>
            </a:pPr>
            <a:endParaRPr lang="es-EC" sz="2500" dirty="0" smtClean="0"/>
          </a:p>
        </p:txBody>
      </p:sp>
    </p:spTree>
    <p:extLst>
      <p:ext uri="{BB962C8B-B14F-4D97-AF65-F5344CB8AC3E}">
        <p14:creationId xmlns:p14="http://schemas.microsoft.com/office/powerpoint/2010/main" val="63965021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congreso infad 2019">
            <a:hlinkClick r:id="rId2"/>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Glass/>
                    </a14:imgEffect>
                    <a14:imgEffect>
                      <a14:colorTemperature colorTemp="112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25788" t="5473" r="27903" b="30570"/>
          <a:stretch/>
        </p:blipFill>
        <p:spPr bwMode="auto">
          <a:xfrm>
            <a:off x="-657226" y="-314327"/>
            <a:ext cx="4731921" cy="7296674"/>
          </a:xfrm>
          <a:prstGeom prst="rect">
            <a:avLst/>
          </a:prstGeom>
          <a:solidFill>
            <a:schemeClr val="bg1">
              <a:lumMod val="85000"/>
              <a:alpha val="0"/>
            </a:schemeClr>
          </a:solidFill>
        </p:spPr>
      </p:pic>
      <p:sp>
        <p:nvSpPr>
          <p:cNvPr id="5" name="Rectángulo 4"/>
          <p:cNvSpPr/>
          <p:nvPr/>
        </p:nvSpPr>
        <p:spPr>
          <a:xfrm>
            <a:off x="0" y="5213684"/>
            <a:ext cx="12192000" cy="1644316"/>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Resultado de imagen para universidad del azuay png">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95650" y="4745959"/>
            <a:ext cx="2555540" cy="1790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314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0" name="Picture 6" descr="Resultado de imagen para universidad de cuenca png">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91902" y="6040183"/>
            <a:ext cx="2381250" cy="73760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11">
            <a:extLst>
              <a:ext uri="{BEBA8EAE-BF5A-486C-A8C5-ECC9F3942E4B}">
                <a14:imgProps xmlns:a14="http://schemas.microsoft.com/office/drawing/2010/main">
                  <a14:imgLayer r:embed="rId12">
                    <a14:imgEffect>
                      <a14:artisticGlass/>
                    </a14:imgEffect>
                  </a14:imgLayer>
                </a14:imgProps>
              </a:ext>
              <a:ext uri="{28A0092B-C50C-407E-A947-70E740481C1C}">
                <a14:useLocalDpi xmlns:a14="http://schemas.microsoft.com/office/drawing/2010/main" val="0"/>
              </a:ext>
            </a:extLst>
          </a:blip>
          <a:srcRect l="-387" t="17524" r="-337" b="79428"/>
          <a:stretch/>
        </p:blipFill>
        <p:spPr>
          <a:xfrm>
            <a:off x="-100256" y="6770188"/>
            <a:ext cx="12392511" cy="299972"/>
          </a:xfrm>
          <a:prstGeom prst="rect">
            <a:avLst/>
          </a:prstGeom>
        </p:spPr>
      </p:pic>
      <p:sp>
        <p:nvSpPr>
          <p:cNvPr id="2" name="Rectángulo 1"/>
          <p:cNvSpPr/>
          <p:nvPr/>
        </p:nvSpPr>
        <p:spPr>
          <a:xfrm>
            <a:off x="445863" y="545205"/>
            <a:ext cx="10768277" cy="4785926"/>
          </a:xfrm>
          <a:prstGeom prst="rect">
            <a:avLst/>
          </a:prstGeom>
        </p:spPr>
        <p:txBody>
          <a:bodyPr wrap="square">
            <a:spAutoFit/>
          </a:bodyPr>
          <a:lstStyle/>
          <a:p>
            <a:pPr algn="just"/>
            <a:r>
              <a:rPr lang="es-EC" sz="3000" dirty="0" smtClean="0"/>
              <a:t>“</a:t>
            </a:r>
            <a:r>
              <a:rPr lang="es-EC" sz="3000" b="1" i="1" dirty="0" smtClean="0"/>
              <a:t>Agrupamiento por capacidad</a:t>
            </a:r>
            <a:r>
              <a:rPr lang="es-EC" sz="3000" dirty="0" smtClean="0"/>
              <a:t>”</a:t>
            </a:r>
          </a:p>
          <a:p>
            <a:pPr algn="just"/>
            <a:endParaRPr lang="es-EC" sz="2500" dirty="0" smtClean="0"/>
          </a:p>
          <a:p>
            <a:pPr marL="457200" indent="-457200" algn="just">
              <a:buFontTx/>
              <a:buChar char="-"/>
            </a:pPr>
            <a:r>
              <a:rPr lang="es-EC" sz="2500" dirty="0" smtClean="0"/>
              <a:t>Investigaciones </a:t>
            </a:r>
            <a:r>
              <a:rPr lang="es-EC" sz="2500" dirty="0"/>
              <a:t>han demostrado que existen buenos resultados cuando los estudiantes con AC son agrupados </a:t>
            </a:r>
            <a:r>
              <a:rPr lang="es-EC" sz="2500" dirty="0" smtClean="0"/>
              <a:t>(</a:t>
            </a:r>
            <a:r>
              <a:rPr lang="es-EC" sz="2500" dirty="0"/>
              <a:t>Sanz, Unsión, Oton e Hidalgo, 2012). </a:t>
            </a:r>
            <a:endParaRPr lang="es-EC" sz="2500" dirty="0" smtClean="0"/>
          </a:p>
          <a:p>
            <a:pPr marL="457200" indent="-457200" algn="just">
              <a:buFontTx/>
              <a:buChar char="-"/>
            </a:pPr>
            <a:r>
              <a:rPr lang="es-EC" sz="2500" dirty="0" smtClean="0"/>
              <a:t>Uno </a:t>
            </a:r>
            <a:r>
              <a:rPr lang="es-EC" sz="2500" dirty="0"/>
              <a:t>de los temores </a:t>
            </a:r>
            <a:r>
              <a:rPr lang="es-EC" sz="2500" dirty="0" smtClean="0"/>
              <a:t>es </a:t>
            </a:r>
            <a:r>
              <a:rPr lang="es-EC" sz="2500" dirty="0"/>
              <a:t>que el agrupamiento por capacidad genere diferencias elitistas </a:t>
            </a:r>
            <a:r>
              <a:rPr lang="es-ES" sz="2500" dirty="0"/>
              <a:t>(</a:t>
            </a:r>
            <a:r>
              <a:rPr lang="es-ES" sz="2500" dirty="0" err="1"/>
              <a:t>Lacambra</a:t>
            </a:r>
            <a:r>
              <a:rPr lang="es-ES" sz="2500" dirty="0"/>
              <a:t>, Gracia y Aguilera, 2019), así como</a:t>
            </a:r>
            <a:r>
              <a:rPr lang="es-EC" sz="2500" dirty="0"/>
              <a:t> etiquetas </a:t>
            </a:r>
            <a:r>
              <a:rPr lang="es-ES" sz="2500" dirty="0"/>
              <a:t>que afecten su derecho a fallar o a desconocer determinados temas, provocando </a:t>
            </a:r>
            <a:r>
              <a:rPr lang="es-EC" sz="2500" dirty="0"/>
              <a:t>demasiada presión hacia estos alumnos y grandes expectativas en padres y profesores (</a:t>
            </a:r>
            <a:r>
              <a:rPr lang="es-ES" sz="2500" dirty="0"/>
              <a:t>Comes, Díaz, De la Rosa y Moliner, 2016</a:t>
            </a:r>
            <a:r>
              <a:rPr lang="es-ES" sz="2500" dirty="0" smtClean="0"/>
              <a:t>).</a:t>
            </a:r>
          </a:p>
          <a:p>
            <a:pPr marL="457200" indent="-457200" algn="just">
              <a:buFontTx/>
              <a:buChar char="-"/>
            </a:pPr>
            <a:r>
              <a:rPr lang="es-ES" sz="2500" dirty="0" smtClean="0"/>
              <a:t>Sin </a:t>
            </a:r>
            <a:r>
              <a:rPr lang="es-ES" sz="2500" dirty="0"/>
              <a:t>embargo hay evidencia científica consistente de las ventajas de esta forma de agrupación (</a:t>
            </a:r>
            <a:r>
              <a:rPr lang="es-ES" sz="2500" dirty="0" err="1"/>
              <a:t>Tourón</a:t>
            </a:r>
            <a:r>
              <a:rPr lang="es-ES" sz="2500" dirty="0"/>
              <a:t>, 2012). </a:t>
            </a:r>
            <a:endParaRPr lang="es-ES" sz="2500" dirty="0" smtClean="0"/>
          </a:p>
          <a:p>
            <a:pPr marL="457200" indent="-457200" algn="just">
              <a:buFontTx/>
              <a:buChar char="-"/>
            </a:pPr>
            <a:endParaRPr lang="es-EC" sz="2500" dirty="0" smtClean="0"/>
          </a:p>
        </p:txBody>
      </p:sp>
    </p:spTree>
    <p:extLst>
      <p:ext uri="{BB962C8B-B14F-4D97-AF65-F5344CB8AC3E}">
        <p14:creationId xmlns:p14="http://schemas.microsoft.com/office/powerpoint/2010/main" val="409748900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congreso infad 2019">
            <a:hlinkClick r:id="rId2"/>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Glass/>
                    </a14:imgEffect>
                    <a14:imgEffect>
                      <a14:colorTemperature colorTemp="112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25788" t="5473" r="27903" b="30570"/>
          <a:stretch/>
        </p:blipFill>
        <p:spPr bwMode="auto">
          <a:xfrm>
            <a:off x="-657226" y="-314327"/>
            <a:ext cx="4731921" cy="7296674"/>
          </a:xfrm>
          <a:prstGeom prst="rect">
            <a:avLst/>
          </a:prstGeom>
          <a:solidFill>
            <a:schemeClr val="bg1">
              <a:lumMod val="85000"/>
              <a:alpha val="0"/>
            </a:schemeClr>
          </a:solidFill>
        </p:spPr>
      </p:pic>
      <p:sp>
        <p:nvSpPr>
          <p:cNvPr id="5" name="Rectángulo 4"/>
          <p:cNvSpPr/>
          <p:nvPr/>
        </p:nvSpPr>
        <p:spPr>
          <a:xfrm>
            <a:off x="0" y="5213684"/>
            <a:ext cx="12192000" cy="1644316"/>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Resultado de imagen para universidad del azuay png">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95650" y="4745959"/>
            <a:ext cx="2555540" cy="1790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314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0" name="Picture 6" descr="Resultado de imagen para universidad de cuenca png">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91902" y="6040183"/>
            <a:ext cx="2381250" cy="73760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11">
            <a:extLst>
              <a:ext uri="{BEBA8EAE-BF5A-486C-A8C5-ECC9F3942E4B}">
                <a14:imgProps xmlns:a14="http://schemas.microsoft.com/office/drawing/2010/main">
                  <a14:imgLayer r:embed="rId12">
                    <a14:imgEffect>
                      <a14:artisticGlass/>
                    </a14:imgEffect>
                  </a14:imgLayer>
                </a14:imgProps>
              </a:ext>
              <a:ext uri="{28A0092B-C50C-407E-A947-70E740481C1C}">
                <a14:useLocalDpi xmlns:a14="http://schemas.microsoft.com/office/drawing/2010/main" val="0"/>
              </a:ext>
            </a:extLst>
          </a:blip>
          <a:srcRect l="-387" t="17524" r="-337" b="79428"/>
          <a:stretch/>
        </p:blipFill>
        <p:spPr>
          <a:xfrm>
            <a:off x="-100256" y="6770188"/>
            <a:ext cx="12392511" cy="299972"/>
          </a:xfrm>
          <a:prstGeom prst="rect">
            <a:avLst/>
          </a:prstGeom>
        </p:spPr>
      </p:pic>
      <p:sp>
        <p:nvSpPr>
          <p:cNvPr id="2" name="Rectángulo 1"/>
          <p:cNvSpPr/>
          <p:nvPr/>
        </p:nvSpPr>
        <p:spPr>
          <a:xfrm>
            <a:off x="432352" y="126396"/>
            <a:ext cx="11362762" cy="5555367"/>
          </a:xfrm>
          <a:prstGeom prst="rect">
            <a:avLst/>
          </a:prstGeom>
        </p:spPr>
        <p:txBody>
          <a:bodyPr wrap="square">
            <a:spAutoFit/>
          </a:bodyPr>
          <a:lstStyle/>
          <a:p>
            <a:pPr algn="just"/>
            <a:r>
              <a:rPr lang="es-EC" sz="3000" dirty="0" smtClean="0"/>
              <a:t>“</a:t>
            </a:r>
            <a:r>
              <a:rPr lang="es-EC" sz="3000" b="1" i="1" dirty="0" smtClean="0"/>
              <a:t>Rechazo y Resistencia a las objeciones</a:t>
            </a:r>
            <a:r>
              <a:rPr lang="es-EC" sz="3000" dirty="0" smtClean="0"/>
              <a:t>”</a:t>
            </a:r>
          </a:p>
          <a:p>
            <a:pPr algn="just"/>
            <a:endParaRPr lang="es-EC" sz="3000" dirty="0" smtClean="0"/>
          </a:p>
          <a:p>
            <a:pPr marL="457200" indent="-457200" algn="just">
              <a:buFontTx/>
              <a:buChar char="-"/>
            </a:pPr>
            <a:r>
              <a:rPr lang="es-ES_tradnl" sz="3000" dirty="0" smtClean="0"/>
              <a:t>Estas </a:t>
            </a:r>
            <a:r>
              <a:rPr lang="es-ES_tradnl" sz="3000" dirty="0"/>
              <a:t>variables se refieren a la oposición hacia la educación de los sujetos con AC basada en ideologías. </a:t>
            </a:r>
            <a:endParaRPr lang="es-ES_tradnl" sz="3000" dirty="0" smtClean="0"/>
          </a:p>
          <a:p>
            <a:pPr marL="457200" indent="-457200" algn="just">
              <a:buFontTx/>
              <a:buChar char="-"/>
            </a:pPr>
            <a:r>
              <a:rPr lang="es-ES_tradnl" sz="3000" dirty="0" smtClean="0"/>
              <a:t>Este avance </a:t>
            </a:r>
            <a:r>
              <a:rPr lang="es-ES_tradnl" sz="3000" dirty="0"/>
              <a:t>podría explicarse de dos maneras, por un lado los participantes no consideran que tener AC implique resistencia por parte de su entorno. Por otro lado perciben que las objeciones son un factor complejo de modificar pues probablemente es algo que se sale de su control. </a:t>
            </a:r>
            <a:endParaRPr lang="es-ES_tradnl" sz="3000" dirty="0" smtClean="0"/>
          </a:p>
          <a:p>
            <a:pPr marL="457200" indent="-457200" algn="just">
              <a:buFontTx/>
              <a:buChar char="-"/>
            </a:pPr>
            <a:r>
              <a:rPr lang="es-ES_tradnl" sz="3000" dirty="0" smtClean="0"/>
              <a:t>Se consultaron  </a:t>
            </a:r>
            <a:r>
              <a:rPr lang="es-ES_tradnl" sz="3000" dirty="0"/>
              <a:t>temas respecto a si los colegios están preparados para atender las necesidades de estos niños. </a:t>
            </a:r>
            <a:endParaRPr lang="es-ES_tradnl" sz="3000" dirty="0" smtClean="0"/>
          </a:p>
          <a:p>
            <a:pPr algn="just"/>
            <a:endParaRPr lang="es-ES_tradnl" sz="2500" dirty="0"/>
          </a:p>
        </p:txBody>
      </p:sp>
    </p:spTree>
    <p:extLst>
      <p:ext uri="{BB962C8B-B14F-4D97-AF65-F5344CB8AC3E}">
        <p14:creationId xmlns:p14="http://schemas.microsoft.com/office/powerpoint/2010/main" val="62348573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congreso infad 2019">
            <a:hlinkClick r:id="rId2"/>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Glass/>
                    </a14:imgEffect>
                    <a14:imgEffect>
                      <a14:colorTemperature colorTemp="112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25788" t="5473" r="27903" b="30570"/>
          <a:stretch/>
        </p:blipFill>
        <p:spPr bwMode="auto">
          <a:xfrm>
            <a:off x="-657226" y="-314327"/>
            <a:ext cx="4731921" cy="7296674"/>
          </a:xfrm>
          <a:prstGeom prst="rect">
            <a:avLst/>
          </a:prstGeom>
          <a:solidFill>
            <a:schemeClr val="bg1">
              <a:lumMod val="85000"/>
              <a:alpha val="0"/>
            </a:schemeClr>
          </a:solidFill>
        </p:spPr>
      </p:pic>
      <p:sp>
        <p:nvSpPr>
          <p:cNvPr id="5" name="Rectángulo 4"/>
          <p:cNvSpPr/>
          <p:nvPr/>
        </p:nvSpPr>
        <p:spPr>
          <a:xfrm>
            <a:off x="0" y="5213684"/>
            <a:ext cx="12192000" cy="1644316"/>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Resultado de imagen para universidad del azuay png">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95650" y="4745959"/>
            <a:ext cx="2555540" cy="1790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314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0" name="Picture 6" descr="Resultado de imagen para universidad de cuenca png">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91902" y="6040183"/>
            <a:ext cx="2381250" cy="73760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11">
            <a:extLst>
              <a:ext uri="{BEBA8EAE-BF5A-486C-A8C5-ECC9F3942E4B}">
                <a14:imgProps xmlns:a14="http://schemas.microsoft.com/office/drawing/2010/main">
                  <a14:imgLayer r:embed="rId12">
                    <a14:imgEffect>
                      <a14:artisticGlass/>
                    </a14:imgEffect>
                  </a14:imgLayer>
                </a14:imgProps>
              </a:ext>
              <a:ext uri="{28A0092B-C50C-407E-A947-70E740481C1C}">
                <a14:useLocalDpi xmlns:a14="http://schemas.microsoft.com/office/drawing/2010/main" val="0"/>
              </a:ext>
            </a:extLst>
          </a:blip>
          <a:srcRect l="-387" t="17524" r="-337" b="79428"/>
          <a:stretch/>
        </p:blipFill>
        <p:spPr>
          <a:xfrm>
            <a:off x="-100256" y="6770188"/>
            <a:ext cx="12392511" cy="299972"/>
          </a:xfrm>
          <a:prstGeom prst="rect">
            <a:avLst/>
          </a:prstGeom>
        </p:spPr>
      </p:pic>
      <p:sp>
        <p:nvSpPr>
          <p:cNvPr id="2" name="Rectángulo 1"/>
          <p:cNvSpPr/>
          <p:nvPr/>
        </p:nvSpPr>
        <p:spPr>
          <a:xfrm>
            <a:off x="432352" y="369575"/>
            <a:ext cx="11362762" cy="4478149"/>
          </a:xfrm>
          <a:prstGeom prst="rect">
            <a:avLst/>
          </a:prstGeom>
        </p:spPr>
        <p:txBody>
          <a:bodyPr wrap="square">
            <a:spAutoFit/>
          </a:bodyPr>
          <a:lstStyle/>
          <a:p>
            <a:pPr marL="457200" indent="-457200" algn="just">
              <a:buFontTx/>
              <a:buChar char="-"/>
            </a:pPr>
            <a:endParaRPr lang="es-ES_tradnl" sz="2500" dirty="0"/>
          </a:p>
          <a:p>
            <a:pPr marL="457200" indent="-457200" algn="just">
              <a:buFontTx/>
              <a:buChar char="-"/>
            </a:pPr>
            <a:r>
              <a:rPr lang="es-ES_tradnl" sz="3000" dirty="0"/>
              <a:t>En el contexto ecuatoriano, la mayoría de maestros reportan no haber tenido ninguna experiencia con niños con AC y el marco legal no favorece la identificación y atención, parece bastante lógico tener una actitud escéptica frente a la objeciones que se presentan hacia estos chicos, pues los profesores perciben que no todo se trata de ellos y su actitud, sino también de los apoyos y sustentos del entorno para que su formación y esfuerzos de buenos frutos.</a:t>
            </a:r>
          </a:p>
          <a:p>
            <a:pPr marL="457200" indent="-457200" algn="just">
              <a:buFontTx/>
              <a:buChar char="-"/>
            </a:pPr>
            <a:endParaRPr lang="es-ES_tradnl" sz="2500" dirty="0" smtClean="0"/>
          </a:p>
          <a:p>
            <a:pPr marL="457200" indent="-457200" algn="just">
              <a:buFontTx/>
              <a:buChar char="-"/>
            </a:pPr>
            <a:endParaRPr lang="es-EC" sz="2500" dirty="0" smtClean="0"/>
          </a:p>
        </p:txBody>
      </p:sp>
    </p:spTree>
    <p:extLst>
      <p:ext uri="{BB962C8B-B14F-4D97-AF65-F5344CB8AC3E}">
        <p14:creationId xmlns:p14="http://schemas.microsoft.com/office/powerpoint/2010/main" val="9440859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congreso infad 2019">
            <a:hlinkClick r:id="rId2"/>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Glass/>
                    </a14:imgEffect>
                    <a14:imgEffect>
                      <a14:colorTemperature colorTemp="112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25788" t="5473" r="27903" b="30570"/>
          <a:stretch/>
        </p:blipFill>
        <p:spPr bwMode="auto">
          <a:xfrm>
            <a:off x="-657226" y="-314327"/>
            <a:ext cx="4731921" cy="7296674"/>
          </a:xfrm>
          <a:prstGeom prst="rect">
            <a:avLst/>
          </a:prstGeom>
          <a:solidFill>
            <a:schemeClr val="bg1">
              <a:lumMod val="85000"/>
              <a:alpha val="0"/>
            </a:schemeClr>
          </a:solidFill>
        </p:spPr>
      </p:pic>
      <p:sp>
        <p:nvSpPr>
          <p:cNvPr id="5" name="Rectángulo 4"/>
          <p:cNvSpPr/>
          <p:nvPr/>
        </p:nvSpPr>
        <p:spPr>
          <a:xfrm>
            <a:off x="0" y="5213684"/>
            <a:ext cx="12192000" cy="1644316"/>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Resultado de imagen para universidad del azuay png">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95650" y="4745959"/>
            <a:ext cx="2555540" cy="1790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314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0" name="Picture 6" descr="Resultado de imagen para universidad de cuenca png">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91902" y="6040183"/>
            <a:ext cx="2381250" cy="73760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11">
            <a:extLst>
              <a:ext uri="{BEBA8EAE-BF5A-486C-A8C5-ECC9F3942E4B}">
                <a14:imgProps xmlns:a14="http://schemas.microsoft.com/office/drawing/2010/main">
                  <a14:imgLayer r:embed="rId12">
                    <a14:imgEffect>
                      <a14:artisticGlass/>
                    </a14:imgEffect>
                  </a14:imgLayer>
                </a14:imgProps>
              </a:ext>
              <a:ext uri="{28A0092B-C50C-407E-A947-70E740481C1C}">
                <a14:useLocalDpi xmlns:a14="http://schemas.microsoft.com/office/drawing/2010/main" val="0"/>
              </a:ext>
            </a:extLst>
          </a:blip>
          <a:srcRect l="-387" t="17524" r="-337" b="79428"/>
          <a:stretch/>
        </p:blipFill>
        <p:spPr>
          <a:xfrm>
            <a:off x="-100256" y="6770188"/>
            <a:ext cx="12392511" cy="299972"/>
          </a:xfrm>
          <a:prstGeom prst="rect">
            <a:avLst/>
          </a:prstGeom>
        </p:spPr>
      </p:pic>
      <p:sp>
        <p:nvSpPr>
          <p:cNvPr id="2" name="Título 1"/>
          <p:cNvSpPr>
            <a:spLocks noGrp="1"/>
          </p:cNvSpPr>
          <p:nvPr>
            <p:ph type="ctrTitle"/>
          </p:nvPr>
        </p:nvSpPr>
        <p:spPr>
          <a:xfrm>
            <a:off x="2199813" y="1716371"/>
            <a:ext cx="9144000" cy="2387600"/>
          </a:xfrm>
        </p:spPr>
        <p:txBody>
          <a:bodyPr>
            <a:normAutofit/>
          </a:bodyPr>
          <a:lstStyle/>
          <a:p>
            <a:pPr algn="r"/>
            <a:r>
              <a:rPr lang="es-ES" sz="6600" b="1" dirty="0">
                <a:solidFill>
                  <a:schemeClr val="accent1">
                    <a:lumMod val="75000"/>
                  </a:schemeClr>
                </a:solidFill>
                <a:latin typeface="+mn-lt"/>
                <a:ea typeface="+mn-ea"/>
                <a:cs typeface="+mn-cs"/>
              </a:rPr>
              <a:t>INTRODUCCIÓN</a:t>
            </a:r>
            <a:r>
              <a:rPr lang="es-ES" sz="6600" dirty="0" smtClean="0"/>
              <a:t> </a:t>
            </a:r>
            <a:endParaRPr lang="es-ES" sz="6600" dirty="0"/>
          </a:p>
        </p:txBody>
      </p:sp>
    </p:spTree>
    <p:extLst>
      <p:ext uri="{BB962C8B-B14F-4D97-AF65-F5344CB8AC3E}">
        <p14:creationId xmlns:p14="http://schemas.microsoft.com/office/powerpoint/2010/main" val="233586609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congreso infad 2019">
            <a:hlinkClick r:id="rId2"/>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Glass/>
                    </a14:imgEffect>
                    <a14:imgEffect>
                      <a14:colorTemperature colorTemp="112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25788" t="5473" r="27903" b="30570"/>
          <a:stretch/>
        </p:blipFill>
        <p:spPr bwMode="auto">
          <a:xfrm>
            <a:off x="-657226" y="-314327"/>
            <a:ext cx="4731921" cy="7296674"/>
          </a:xfrm>
          <a:prstGeom prst="rect">
            <a:avLst/>
          </a:prstGeom>
          <a:solidFill>
            <a:schemeClr val="bg1">
              <a:lumMod val="85000"/>
              <a:alpha val="0"/>
            </a:schemeClr>
          </a:solidFill>
        </p:spPr>
      </p:pic>
      <p:sp>
        <p:nvSpPr>
          <p:cNvPr id="5" name="Rectángulo 4"/>
          <p:cNvSpPr/>
          <p:nvPr/>
        </p:nvSpPr>
        <p:spPr>
          <a:xfrm>
            <a:off x="0" y="5213684"/>
            <a:ext cx="12192000" cy="1644316"/>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Resultado de imagen para universidad del azuay png">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95650" y="4745959"/>
            <a:ext cx="2555540" cy="1790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314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0" name="Picture 6" descr="Resultado de imagen para universidad de cuenca png">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91902" y="6040183"/>
            <a:ext cx="2381250" cy="73760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11">
            <a:extLst>
              <a:ext uri="{BEBA8EAE-BF5A-486C-A8C5-ECC9F3942E4B}">
                <a14:imgProps xmlns:a14="http://schemas.microsoft.com/office/drawing/2010/main">
                  <a14:imgLayer r:embed="rId12">
                    <a14:imgEffect>
                      <a14:artisticGlass/>
                    </a14:imgEffect>
                  </a14:imgLayer>
                </a14:imgProps>
              </a:ext>
              <a:ext uri="{28A0092B-C50C-407E-A947-70E740481C1C}">
                <a14:useLocalDpi xmlns:a14="http://schemas.microsoft.com/office/drawing/2010/main" val="0"/>
              </a:ext>
            </a:extLst>
          </a:blip>
          <a:srcRect l="-387" t="17524" r="-337" b="79428"/>
          <a:stretch/>
        </p:blipFill>
        <p:spPr>
          <a:xfrm>
            <a:off x="-100256" y="6770188"/>
            <a:ext cx="12392511" cy="299972"/>
          </a:xfrm>
          <a:prstGeom prst="rect">
            <a:avLst/>
          </a:prstGeom>
        </p:spPr>
      </p:pic>
      <p:sp>
        <p:nvSpPr>
          <p:cNvPr id="2" name="Rectángulo 1"/>
          <p:cNvSpPr/>
          <p:nvPr/>
        </p:nvSpPr>
        <p:spPr>
          <a:xfrm>
            <a:off x="432352" y="369575"/>
            <a:ext cx="11362762" cy="5555367"/>
          </a:xfrm>
          <a:prstGeom prst="rect">
            <a:avLst/>
          </a:prstGeom>
        </p:spPr>
        <p:txBody>
          <a:bodyPr wrap="square">
            <a:spAutoFit/>
          </a:bodyPr>
          <a:lstStyle/>
          <a:p>
            <a:pPr marL="457200" indent="-457200" algn="just">
              <a:buFontTx/>
              <a:buChar char="-"/>
            </a:pPr>
            <a:endParaRPr lang="es-ES_tradnl" sz="2500" dirty="0"/>
          </a:p>
          <a:p>
            <a:pPr marL="457200" indent="-457200">
              <a:buFontTx/>
              <a:buChar char="-"/>
            </a:pPr>
            <a:r>
              <a:rPr lang="es-ES_tradnl" sz="2800" dirty="0" smtClean="0"/>
              <a:t>Para </a:t>
            </a:r>
            <a:r>
              <a:rPr lang="es-ES_tradnl" sz="2800" dirty="0"/>
              <a:t>que la formación tenga un efecto a largo plazo, la clave está en la integración teoría-práctica </a:t>
            </a:r>
            <a:r>
              <a:rPr lang="es-ES_tradnl" sz="2800" dirty="0" smtClean="0"/>
              <a:t>(</a:t>
            </a:r>
            <a:r>
              <a:rPr lang="es-ES" sz="2800" dirty="0" err="1"/>
              <a:t>Lacambra</a:t>
            </a:r>
            <a:r>
              <a:rPr lang="es-ES" sz="2800" dirty="0"/>
              <a:t>, Gracia y Aguilera, 2019</a:t>
            </a:r>
            <a:r>
              <a:rPr lang="es-ES" sz="2800" dirty="0" smtClean="0"/>
              <a:t>).</a:t>
            </a:r>
          </a:p>
          <a:p>
            <a:pPr marL="457200" indent="-457200" algn="just">
              <a:buFontTx/>
              <a:buChar char="-"/>
            </a:pPr>
            <a:r>
              <a:rPr lang="es-ES" sz="2800" dirty="0"/>
              <a:t>N</a:t>
            </a:r>
            <a:r>
              <a:rPr lang="es-ES" sz="2800" dirty="0" smtClean="0"/>
              <a:t>o </a:t>
            </a:r>
            <a:r>
              <a:rPr lang="es-ES" sz="2800" dirty="0"/>
              <a:t>es posible en nuestro medio potenciar la experiencia del profesorado, porque no existen espacios donde se generen respuestas educativas para estos alumnos. </a:t>
            </a:r>
            <a:endParaRPr lang="es-ES" sz="2800" dirty="0" smtClean="0"/>
          </a:p>
          <a:p>
            <a:pPr marL="457200" indent="-457200" algn="just">
              <a:buFontTx/>
              <a:buChar char="-"/>
            </a:pPr>
            <a:r>
              <a:rPr lang="es-ES" sz="2800" dirty="0"/>
              <a:t>E</a:t>
            </a:r>
            <a:r>
              <a:rPr lang="es-ES" sz="2800" dirty="0" smtClean="0"/>
              <a:t>s </a:t>
            </a:r>
            <a:r>
              <a:rPr lang="es-ES" sz="2800" dirty="0"/>
              <a:t>necesario hacer uso de otros recursos, tales como, la </a:t>
            </a:r>
            <a:r>
              <a:rPr lang="es-ES" sz="2800" dirty="0" smtClean="0"/>
              <a:t>observación, </a:t>
            </a:r>
            <a:r>
              <a:rPr lang="es-ES" sz="2800" dirty="0"/>
              <a:t>el estudio de </a:t>
            </a:r>
            <a:r>
              <a:rPr lang="es-ES" sz="2800" dirty="0" smtClean="0"/>
              <a:t>casos, </a:t>
            </a:r>
            <a:r>
              <a:rPr lang="es-ES" sz="2800" dirty="0"/>
              <a:t>los testimonios de los padres </a:t>
            </a:r>
            <a:r>
              <a:rPr lang="es-ES" sz="2800" dirty="0" smtClean="0"/>
              <a:t>y </a:t>
            </a:r>
            <a:r>
              <a:rPr lang="es-ES" sz="2800" dirty="0"/>
              <a:t>una que otra evidencia que obtenemos de adultos con altas capacidades sobre su infancia y su escolaridad.  </a:t>
            </a:r>
            <a:endParaRPr lang="es-ES_tradnl" sz="2800" dirty="0"/>
          </a:p>
          <a:p>
            <a:r>
              <a:rPr lang="es-ES" sz="2800" dirty="0"/>
              <a:t> </a:t>
            </a:r>
            <a:endParaRPr lang="es-ES_tradnl" sz="2800" dirty="0"/>
          </a:p>
          <a:p>
            <a:pPr marL="457200" indent="-457200" algn="just">
              <a:buFontTx/>
              <a:buChar char="-"/>
            </a:pPr>
            <a:endParaRPr lang="es-ES_tradnl" sz="2500" dirty="0" smtClean="0"/>
          </a:p>
          <a:p>
            <a:pPr marL="457200" indent="-457200" algn="just">
              <a:buFontTx/>
              <a:buChar char="-"/>
            </a:pPr>
            <a:endParaRPr lang="es-EC" sz="2500" dirty="0" smtClean="0"/>
          </a:p>
        </p:txBody>
      </p:sp>
    </p:spTree>
    <p:extLst>
      <p:ext uri="{BB962C8B-B14F-4D97-AF65-F5344CB8AC3E}">
        <p14:creationId xmlns:p14="http://schemas.microsoft.com/office/powerpoint/2010/main" val="44463011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congreso infad 2019">
            <a:hlinkClick r:id="rId2"/>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Glass/>
                    </a14:imgEffect>
                    <a14:imgEffect>
                      <a14:colorTemperature colorTemp="112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25788" t="5473" r="27903" b="30570"/>
          <a:stretch/>
        </p:blipFill>
        <p:spPr bwMode="auto">
          <a:xfrm>
            <a:off x="-657226" y="-314327"/>
            <a:ext cx="4731921" cy="7296674"/>
          </a:xfrm>
          <a:prstGeom prst="rect">
            <a:avLst/>
          </a:prstGeom>
          <a:solidFill>
            <a:schemeClr val="bg1">
              <a:lumMod val="85000"/>
              <a:alpha val="0"/>
            </a:schemeClr>
          </a:solidFill>
        </p:spPr>
      </p:pic>
      <p:sp>
        <p:nvSpPr>
          <p:cNvPr id="5" name="Rectángulo 4"/>
          <p:cNvSpPr/>
          <p:nvPr/>
        </p:nvSpPr>
        <p:spPr>
          <a:xfrm>
            <a:off x="0" y="5213684"/>
            <a:ext cx="12192000" cy="1644316"/>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Resultado de imagen para universidad del azuay png">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95650" y="4745959"/>
            <a:ext cx="2555540" cy="1790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314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0" name="Picture 6" descr="Resultado de imagen para universidad de cuenca png">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91902" y="6040183"/>
            <a:ext cx="2381250" cy="73760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11">
            <a:extLst>
              <a:ext uri="{BEBA8EAE-BF5A-486C-A8C5-ECC9F3942E4B}">
                <a14:imgProps xmlns:a14="http://schemas.microsoft.com/office/drawing/2010/main">
                  <a14:imgLayer r:embed="rId12">
                    <a14:imgEffect>
                      <a14:artisticGlass/>
                    </a14:imgEffect>
                  </a14:imgLayer>
                </a14:imgProps>
              </a:ext>
              <a:ext uri="{28A0092B-C50C-407E-A947-70E740481C1C}">
                <a14:useLocalDpi xmlns:a14="http://schemas.microsoft.com/office/drawing/2010/main" val="0"/>
              </a:ext>
            </a:extLst>
          </a:blip>
          <a:srcRect l="-387" t="17524" r="-337" b="79428"/>
          <a:stretch/>
        </p:blipFill>
        <p:spPr>
          <a:xfrm>
            <a:off x="-100256" y="6770188"/>
            <a:ext cx="12392511" cy="299972"/>
          </a:xfrm>
          <a:prstGeom prst="rect">
            <a:avLst/>
          </a:prstGeom>
        </p:spPr>
      </p:pic>
      <p:sp>
        <p:nvSpPr>
          <p:cNvPr id="2" name="Rectángulo 1"/>
          <p:cNvSpPr/>
          <p:nvPr/>
        </p:nvSpPr>
        <p:spPr>
          <a:xfrm>
            <a:off x="432352" y="369575"/>
            <a:ext cx="11362762" cy="4693593"/>
          </a:xfrm>
          <a:prstGeom prst="rect">
            <a:avLst/>
          </a:prstGeom>
        </p:spPr>
        <p:txBody>
          <a:bodyPr wrap="square">
            <a:spAutoFit/>
          </a:bodyPr>
          <a:lstStyle/>
          <a:p>
            <a:pPr marL="457200" indent="-457200" algn="just">
              <a:buFontTx/>
              <a:buChar char="-"/>
            </a:pPr>
            <a:endParaRPr lang="es-ES_tradnl" sz="2500" dirty="0"/>
          </a:p>
          <a:p>
            <a:endParaRPr lang="es-ES_tradnl" sz="2800" dirty="0"/>
          </a:p>
          <a:p>
            <a:pPr algn="just"/>
            <a:r>
              <a:rPr lang="es-ES" sz="2800" dirty="0"/>
              <a:t>Este estudio demostró que la formación permite </a:t>
            </a:r>
            <a:r>
              <a:rPr lang="es-EC" sz="2800" dirty="0"/>
              <a:t>superar los prejuicios y mitos sobre esta población, percibir que son un alumnado con necesidades educativas, superar la idea de que son súper seres humanos</a:t>
            </a:r>
            <a:r>
              <a:rPr lang="es-ES" sz="2800" dirty="0"/>
              <a:t> y a</a:t>
            </a:r>
            <a:r>
              <a:rPr lang="es-EC" sz="2800" dirty="0"/>
              <a:t>postar por la educación de las altas capacidades como una ventaja para la sociedad. Esperamos que estos maestros sean capaces de anteponer las necesidades educativas de los alumnos a sus propios temores y vacíos formativos y con su buen ejemplo reproducir el buen hacer hacia  los estudiantes con AC.</a:t>
            </a:r>
            <a:endParaRPr lang="es-ES_tradnl" sz="2800" dirty="0"/>
          </a:p>
          <a:p>
            <a:pPr marL="457200" indent="-457200" algn="just">
              <a:buFontTx/>
              <a:buChar char="-"/>
            </a:pPr>
            <a:endParaRPr lang="es-ES_tradnl" sz="2500" dirty="0" smtClean="0"/>
          </a:p>
          <a:p>
            <a:pPr marL="457200" indent="-457200" algn="just">
              <a:buFontTx/>
              <a:buChar char="-"/>
            </a:pPr>
            <a:endParaRPr lang="es-EC" sz="2500" dirty="0" smtClean="0"/>
          </a:p>
        </p:txBody>
      </p:sp>
    </p:spTree>
    <p:extLst>
      <p:ext uri="{BB962C8B-B14F-4D97-AF65-F5344CB8AC3E}">
        <p14:creationId xmlns:p14="http://schemas.microsoft.com/office/powerpoint/2010/main" val="4206695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congreso infad 2019">
            <a:hlinkClick r:id="rId2"/>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Glass/>
                    </a14:imgEffect>
                    <a14:imgEffect>
                      <a14:colorTemperature colorTemp="112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25788" t="5473" r="27903" b="30570"/>
          <a:stretch/>
        </p:blipFill>
        <p:spPr bwMode="auto">
          <a:xfrm>
            <a:off x="-657226" y="-314327"/>
            <a:ext cx="4731921" cy="7296674"/>
          </a:xfrm>
          <a:prstGeom prst="rect">
            <a:avLst/>
          </a:prstGeom>
          <a:solidFill>
            <a:schemeClr val="bg1">
              <a:lumMod val="85000"/>
              <a:alpha val="0"/>
            </a:schemeClr>
          </a:solidFill>
        </p:spPr>
      </p:pic>
      <p:sp>
        <p:nvSpPr>
          <p:cNvPr id="5" name="Rectángulo 4"/>
          <p:cNvSpPr/>
          <p:nvPr/>
        </p:nvSpPr>
        <p:spPr>
          <a:xfrm>
            <a:off x="0" y="5213684"/>
            <a:ext cx="12192000" cy="1644316"/>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Resultado de imagen para universidad del azuay png">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95650" y="4745959"/>
            <a:ext cx="2555540" cy="1790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314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0" name="Picture 6" descr="Resultado de imagen para universidad de cuenca png">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91902" y="6040183"/>
            <a:ext cx="2381250" cy="73760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11">
            <a:extLst>
              <a:ext uri="{BEBA8EAE-BF5A-486C-A8C5-ECC9F3942E4B}">
                <a14:imgProps xmlns:a14="http://schemas.microsoft.com/office/drawing/2010/main">
                  <a14:imgLayer r:embed="rId12">
                    <a14:imgEffect>
                      <a14:artisticGlass/>
                    </a14:imgEffect>
                  </a14:imgLayer>
                </a14:imgProps>
              </a:ext>
              <a:ext uri="{28A0092B-C50C-407E-A947-70E740481C1C}">
                <a14:useLocalDpi xmlns:a14="http://schemas.microsoft.com/office/drawing/2010/main" val="0"/>
              </a:ext>
            </a:extLst>
          </a:blip>
          <a:srcRect l="-387" t="17524" r="-337" b="79428"/>
          <a:stretch/>
        </p:blipFill>
        <p:spPr>
          <a:xfrm>
            <a:off x="-100256" y="6770188"/>
            <a:ext cx="12392511" cy="299972"/>
          </a:xfrm>
          <a:prstGeom prst="rect">
            <a:avLst/>
          </a:prstGeom>
        </p:spPr>
      </p:pic>
      <p:sp>
        <p:nvSpPr>
          <p:cNvPr id="2" name="CuadroTexto 1"/>
          <p:cNvSpPr txBox="1"/>
          <p:nvPr/>
        </p:nvSpPr>
        <p:spPr>
          <a:xfrm>
            <a:off x="121599" y="499869"/>
            <a:ext cx="11389784" cy="4247317"/>
          </a:xfrm>
          <a:prstGeom prst="rect">
            <a:avLst/>
          </a:prstGeom>
          <a:noFill/>
        </p:spPr>
        <p:txBody>
          <a:bodyPr wrap="square" rtlCol="0">
            <a:spAutoFit/>
          </a:bodyPr>
          <a:lstStyle/>
          <a:p>
            <a:pPr marL="457200" indent="-457200" algn="just">
              <a:buFont typeface="Arial"/>
              <a:buChar char="•"/>
            </a:pPr>
            <a:r>
              <a:rPr lang="es-ES" sz="3000" dirty="0">
                <a:cs typeface="Calibri"/>
              </a:rPr>
              <a:t>Las actitudes de los docentes hacia los sujetos </a:t>
            </a:r>
            <a:r>
              <a:rPr lang="es-ES" sz="3000" dirty="0" smtClean="0">
                <a:cs typeface="Calibri"/>
              </a:rPr>
              <a:t>con AC </a:t>
            </a:r>
            <a:r>
              <a:rPr lang="es-ES" sz="3000" dirty="0">
                <a:cs typeface="Calibri"/>
              </a:rPr>
              <a:t>han sido estudiadas por las implicaciones que estas tienen en los procesos </a:t>
            </a:r>
            <a:r>
              <a:rPr lang="es-ES" sz="3000" dirty="0" smtClean="0">
                <a:cs typeface="Calibri"/>
              </a:rPr>
              <a:t>educativos (</a:t>
            </a:r>
            <a:r>
              <a:rPr lang="es-ES" sz="3000" dirty="0" err="1">
                <a:cs typeface="Calibri"/>
              </a:rPr>
              <a:t>Troxclair</a:t>
            </a:r>
            <a:r>
              <a:rPr lang="es-ES" sz="3000" dirty="0">
                <a:cs typeface="Calibri"/>
              </a:rPr>
              <a:t>, 2013). </a:t>
            </a:r>
            <a:r>
              <a:rPr lang="es-EC" sz="3000" dirty="0">
                <a:cs typeface="Calibri"/>
              </a:rPr>
              <a:t>T</a:t>
            </a:r>
            <a:r>
              <a:rPr lang="es-ES" sz="3000" dirty="0" err="1" smtClean="0">
                <a:cs typeface="Calibri"/>
              </a:rPr>
              <a:t>ienen</a:t>
            </a:r>
            <a:r>
              <a:rPr lang="es-ES" sz="3000" dirty="0" smtClean="0">
                <a:cs typeface="Calibri"/>
              </a:rPr>
              <a:t> </a:t>
            </a:r>
            <a:r>
              <a:rPr lang="es-ES" sz="3000" dirty="0">
                <a:cs typeface="Calibri"/>
              </a:rPr>
              <a:t>su origen en los estereotipos, mitos y creencias que han generado esta visión </a:t>
            </a:r>
            <a:r>
              <a:rPr lang="es-ES" sz="3000" dirty="0" smtClean="0">
                <a:cs typeface="Calibri"/>
              </a:rPr>
              <a:t>errada, </a:t>
            </a:r>
            <a:r>
              <a:rPr lang="es-EC" sz="3000" dirty="0" smtClean="0">
                <a:cs typeface="Calibri"/>
              </a:rPr>
              <a:t>por </a:t>
            </a:r>
            <a:r>
              <a:rPr lang="es-EC" sz="3000" dirty="0">
                <a:cs typeface="Calibri"/>
              </a:rPr>
              <a:t>la falta de educación y </a:t>
            </a:r>
            <a:r>
              <a:rPr lang="es-EC" sz="3000" dirty="0" smtClean="0">
                <a:cs typeface="Calibri"/>
              </a:rPr>
              <a:t>conocimiento (</a:t>
            </a:r>
            <a:r>
              <a:rPr lang="es-EC" sz="3000" dirty="0">
                <a:cs typeface="Calibri"/>
              </a:rPr>
              <a:t>Portešová, Budiková y Juhová, 2014). </a:t>
            </a:r>
            <a:endParaRPr lang="es-EC" sz="3000" dirty="0" smtClean="0">
              <a:cs typeface="Calibri"/>
            </a:endParaRPr>
          </a:p>
          <a:p>
            <a:pPr marL="457200" indent="-457200" algn="just">
              <a:buFont typeface="Arial"/>
              <a:buChar char="•"/>
            </a:pPr>
            <a:endParaRPr lang="es-ES_tradnl" sz="3000" b="1" dirty="0" smtClean="0">
              <a:cs typeface="Calibri"/>
            </a:endParaRPr>
          </a:p>
          <a:p>
            <a:pPr marL="457200" indent="-457200" algn="just">
              <a:buFont typeface="Arial"/>
              <a:buChar char="•"/>
            </a:pPr>
            <a:r>
              <a:rPr lang="es-EC" sz="3000" dirty="0">
                <a:cs typeface="Calibri"/>
              </a:rPr>
              <a:t>L</a:t>
            </a:r>
            <a:r>
              <a:rPr lang="es-EC" sz="3000" dirty="0" smtClean="0">
                <a:cs typeface="Calibri"/>
              </a:rPr>
              <a:t>os </a:t>
            </a:r>
            <a:r>
              <a:rPr lang="es-EC" sz="3000" dirty="0">
                <a:cs typeface="Calibri"/>
              </a:rPr>
              <a:t>estudiantes con AC no deberían pasar desapercibidos en el aula, los docentes escolares no suelen estar preparados para identificarlos y apoyarlos acertadamente durante su escolaridad (Cárdenas, 2010</a:t>
            </a:r>
            <a:r>
              <a:rPr lang="es-EC" sz="3000" dirty="0" smtClean="0">
                <a:cs typeface="Calibri"/>
              </a:rPr>
              <a:t>)</a:t>
            </a:r>
            <a:r>
              <a:rPr lang="es-EC" sz="3000" dirty="0">
                <a:cs typeface="Calibri"/>
              </a:rPr>
              <a:t>.</a:t>
            </a:r>
            <a:endParaRPr lang="es-ES" sz="3000" dirty="0"/>
          </a:p>
        </p:txBody>
      </p:sp>
    </p:spTree>
    <p:extLst>
      <p:ext uri="{BB962C8B-B14F-4D97-AF65-F5344CB8AC3E}">
        <p14:creationId xmlns:p14="http://schemas.microsoft.com/office/powerpoint/2010/main" val="23358660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congreso infad 2019">
            <a:hlinkClick r:id="rId2"/>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Glass/>
                    </a14:imgEffect>
                    <a14:imgEffect>
                      <a14:colorTemperature colorTemp="112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25788" t="5473" r="27903" b="30570"/>
          <a:stretch/>
        </p:blipFill>
        <p:spPr bwMode="auto">
          <a:xfrm>
            <a:off x="-657226" y="-314327"/>
            <a:ext cx="4731921" cy="7296674"/>
          </a:xfrm>
          <a:prstGeom prst="rect">
            <a:avLst/>
          </a:prstGeom>
          <a:solidFill>
            <a:schemeClr val="bg1">
              <a:lumMod val="85000"/>
              <a:alpha val="0"/>
            </a:schemeClr>
          </a:solidFill>
        </p:spPr>
      </p:pic>
      <p:sp>
        <p:nvSpPr>
          <p:cNvPr id="5" name="Rectángulo 4"/>
          <p:cNvSpPr/>
          <p:nvPr/>
        </p:nvSpPr>
        <p:spPr>
          <a:xfrm>
            <a:off x="0" y="5213684"/>
            <a:ext cx="12192000" cy="1644316"/>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Resultado de imagen para universidad del azuay png">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95650" y="4745959"/>
            <a:ext cx="2555540" cy="1790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314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0" name="Picture 6" descr="Resultado de imagen para universidad de cuenca png">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91902" y="6040183"/>
            <a:ext cx="2381250" cy="73760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11">
            <a:extLst>
              <a:ext uri="{BEBA8EAE-BF5A-486C-A8C5-ECC9F3942E4B}">
                <a14:imgProps xmlns:a14="http://schemas.microsoft.com/office/drawing/2010/main">
                  <a14:imgLayer r:embed="rId12">
                    <a14:imgEffect>
                      <a14:artisticGlass/>
                    </a14:imgEffect>
                  </a14:imgLayer>
                </a14:imgProps>
              </a:ext>
              <a:ext uri="{28A0092B-C50C-407E-A947-70E740481C1C}">
                <a14:useLocalDpi xmlns:a14="http://schemas.microsoft.com/office/drawing/2010/main" val="0"/>
              </a:ext>
            </a:extLst>
          </a:blip>
          <a:srcRect l="-387" t="17524" r="-337" b="79428"/>
          <a:stretch/>
        </p:blipFill>
        <p:spPr>
          <a:xfrm>
            <a:off x="-100256" y="6770188"/>
            <a:ext cx="12392511" cy="299972"/>
          </a:xfrm>
          <a:prstGeom prst="rect">
            <a:avLst/>
          </a:prstGeom>
        </p:spPr>
      </p:pic>
      <p:sp>
        <p:nvSpPr>
          <p:cNvPr id="2" name="Rectángulo 1"/>
          <p:cNvSpPr/>
          <p:nvPr/>
        </p:nvSpPr>
        <p:spPr>
          <a:xfrm>
            <a:off x="4026283" y="1274832"/>
            <a:ext cx="7719854" cy="3323987"/>
          </a:xfrm>
          <a:prstGeom prst="rect">
            <a:avLst/>
          </a:prstGeom>
        </p:spPr>
        <p:txBody>
          <a:bodyPr wrap="square">
            <a:spAutoFit/>
          </a:bodyPr>
          <a:lstStyle/>
          <a:p>
            <a:pPr algn="just"/>
            <a:r>
              <a:rPr lang="es-ES" sz="3000" dirty="0" smtClean="0"/>
              <a:t>Las </a:t>
            </a:r>
            <a:r>
              <a:rPr lang="es-ES" sz="3000" dirty="0"/>
              <a:t>actitudes son una serie de creencias que orientarán la toma de decisiones sobre cómo actuar con alumnos con </a:t>
            </a:r>
            <a:r>
              <a:rPr lang="es-ES" sz="3000" dirty="0" smtClean="0"/>
              <a:t>AC, influyen en la detección y en las acciones educativas (</a:t>
            </a:r>
            <a:r>
              <a:rPr lang="es-ES" sz="3000" dirty="0"/>
              <a:t>Fernández, </a:t>
            </a:r>
            <a:r>
              <a:rPr lang="es-ES" sz="3000" dirty="0" err="1"/>
              <a:t>Tourón</a:t>
            </a:r>
            <a:r>
              <a:rPr lang="es-ES" sz="3000" dirty="0"/>
              <a:t> y </a:t>
            </a:r>
            <a:r>
              <a:rPr lang="es-ES" sz="3000" dirty="0" err="1"/>
              <a:t>Reyero</a:t>
            </a:r>
            <a:r>
              <a:rPr lang="es-ES" sz="3000" dirty="0"/>
              <a:t>, </a:t>
            </a:r>
            <a:r>
              <a:rPr lang="es-ES" sz="3000" dirty="0" smtClean="0"/>
              <a:t>2002; Rayo</a:t>
            </a:r>
            <a:r>
              <a:rPr lang="es-ES" sz="3000" dirty="0"/>
              <a:t>, 2001). </a:t>
            </a:r>
            <a:endParaRPr lang="es-ES_tradnl" sz="3000" dirty="0"/>
          </a:p>
          <a:p>
            <a:pPr algn="just"/>
            <a:endParaRPr lang="es-ES_tradnl" sz="3000" dirty="0"/>
          </a:p>
        </p:txBody>
      </p:sp>
    </p:spTree>
    <p:extLst>
      <p:ext uri="{BB962C8B-B14F-4D97-AF65-F5344CB8AC3E}">
        <p14:creationId xmlns:p14="http://schemas.microsoft.com/office/powerpoint/2010/main" val="23358660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congreso infad 2019">
            <a:hlinkClick r:id="rId2"/>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Glass/>
                    </a14:imgEffect>
                    <a14:imgEffect>
                      <a14:colorTemperature colorTemp="112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25788" t="5473" r="27903" b="30570"/>
          <a:stretch/>
        </p:blipFill>
        <p:spPr bwMode="auto">
          <a:xfrm>
            <a:off x="-657226" y="-314327"/>
            <a:ext cx="4731921" cy="7296674"/>
          </a:xfrm>
          <a:prstGeom prst="rect">
            <a:avLst/>
          </a:prstGeom>
          <a:solidFill>
            <a:schemeClr val="bg1">
              <a:lumMod val="85000"/>
              <a:alpha val="0"/>
            </a:schemeClr>
          </a:solidFill>
        </p:spPr>
      </p:pic>
      <p:sp>
        <p:nvSpPr>
          <p:cNvPr id="5" name="Rectángulo 4"/>
          <p:cNvSpPr/>
          <p:nvPr/>
        </p:nvSpPr>
        <p:spPr>
          <a:xfrm>
            <a:off x="0" y="5213684"/>
            <a:ext cx="12192000" cy="1644316"/>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Resultado de imagen para universidad del azuay png">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95650" y="4745959"/>
            <a:ext cx="2555540" cy="1790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314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0" name="Picture 6" descr="Resultado de imagen para universidad de cuenca png">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91902" y="6040183"/>
            <a:ext cx="2381250" cy="73760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11">
            <a:extLst>
              <a:ext uri="{BEBA8EAE-BF5A-486C-A8C5-ECC9F3942E4B}">
                <a14:imgProps xmlns:a14="http://schemas.microsoft.com/office/drawing/2010/main">
                  <a14:imgLayer r:embed="rId12">
                    <a14:imgEffect>
                      <a14:artisticGlass/>
                    </a14:imgEffect>
                  </a14:imgLayer>
                </a14:imgProps>
              </a:ext>
              <a:ext uri="{28A0092B-C50C-407E-A947-70E740481C1C}">
                <a14:useLocalDpi xmlns:a14="http://schemas.microsoft.com/office/drawing/2010/main" val="0"/>
              </a:ext>
            </a:extLst>
          </a:blip>
          <a:srcRect l="-387" t="17524" r="-337" b="79428"/>
          <a:stretch/>
        </p:blipFill>
        <p:spPr>
          <a:xfrm>
            <a:off x="-100256" y="6770188"/>
            <a:ext cx="12392511" cy="299972"/>
          </a:xfrm>
          <a:prstGeom prst="rect">
            <a:avLst/>
          </a:prstGeom>
        </p:spPr>
      </p:pic>
      <p:sp>
        <p:nvSpPr>
          <p:cNvPr id="2" name="Rectángulo 1"/>
          <p:cNvSpPr/>
          <p:nvPr/>
        </p:nvSpPr>
        <p:spPr>
          <a:xfrm>
            <a:off x="4499166" y="932188"/>
            <a:ext cx="7025728" cy="3600986"/>
          </a:xfrm>
          <a:prstGeom prst="rect">
            <a:avLst/>
          </a:prstGeom>
        </p:spPr>
        <p:txBody>
          <a:bodyPr wrap="square">
            <a:spAutoFit/>
          </a:bodyPr>
          <a:lstStyle/>
          <a:p>
            <a:pPr algn="just"/>
            <a:r>
              <a:rPr lang="es-ES" sz="3000" b="1" u="sng" dirty="0"/>
              <a:t>Tras las actitudes desfavorecedoras hacia la atención educativa de estos sujetos</a:t>
            </a:r>
            <a:r>
              <a:rPr lang="es-ES" sz="3000" dirty="0"/>
              <a:t>: f</a:t>
            </a:r>
            <a:r>
              <a:rPr lang="es-ES" sz="3000" dirty="0" smtClean="0"/>
              <a:t>alta </a:t>
            </a:r>
            <a:r>
              <a:rPr lang="es-ES" sz="3000" dirty="0"/>
              <a:t>de comprensión del problema, un gran desconocimiento de sus necesidades y potencial,  sentimientos de resistencia y uso de estrategias poco adecuadas (Fernández et al., 2002).</a:t>
            </a:r>
          </a:p>
          <a:p>
            <a:pPr algn="just"/>
            <a:endParaRPr lang="es-ES" dirty="0"/>
          </a:p>
        </p:txBody>
      </p:sp>
    </p:spTree>
    <p:extLst>
      <p:ext uri="{BB962C8B-B14F-4D97-AF65-F5344CB8AC3E}">
        <p14:creationId xmlns:p14="http://schemas.microsoft.com/office/powerpoint/2010/main" val="23358660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congreso infad 2019">
            <a:hlinkClick r:id="rId2"/>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Glass/>
                    </a14:imgEffect>
                    <a14:imgEffect>
                      <a14:colorTemperature colorTemp="112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25788" t="5473" r="27903" b="30570"/>
          <a:stretch/>
        </p:blipFill>
        <p:spPr bwMode="auto">
          <a:xfrm>
            <a:off x="-657226" y="-314327"/>
            <a:ext cx="4731921" cy="7296674"/>
          </a:xfrm>
          <a:prstGeom prst="rect">
            <a:avLst/>
          </a:prstGeom>
          <a:solidFill>
            <a:schemeClr val="bg1">
              <a:lumMod val="85000"/>
              <a:alpha val="0"/>
            </a:schemeClr>
          </a:solidFill>
        </p:spPr>
      </p:pic>
      <p:sp>
        <p:nvSpPr>
          <p:cNvPr id="5" name="Rectángulo 4"/>
          <p:cNvSpPr/>
          <p:nvPr/>
        </p:nvSpPr>
        <p:spPr>
          <a:xfrm>
            <a:off x="0" y="5213684"/>
            <a:ext cx="12192000" cy="1644316"/>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Resultado de imagen para universidad del azuay png">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95650" y="4745959"/>
            <a:ext cx="2555540" cy="1790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322431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0" name="Picture 6" descr="Resultado de imagen para universidad de cuenca png">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91902" y="6040183"/>
            <a:ext cx="2381250" cy="73760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11">
            <a:extLst>
              <a:ext uri="{BEBA8EAE-BF5A-486C-A8C5-ECC9F3942E4B}">
                <a14:imgProps xmlns:a14="http://schemas.microsoft.com/office/drawing/2010/main">
                  <a14:imgLayer r:embed="rId12">
                    <a14:imgEffect>
                      <a14:artisticGlass/>
                    </a14:imgEffect>
                  </a14:imgLayer>
                </a14:imgProps>
              </a:ext>
              <a:ext uri="{28A0092B-C50C-407E-A947-70E740481C1C}">
                <a14:useLocalDpi xmlns:a14="http://schemas.microsoft.com/office/drawing/2010/main" val="0"/>
              </a:ext>
            </a:extLst>
          </a:blip>
          <a:srcRect l="-387" t="17524" r="-337" b="79428"/>
          <a:stretch/>
        </p:blipFill>
        <p:spPr>
          <a:xfrm>
            <a:off x="-100256" y="6770188"/>
            <a:ext cx="12392511" cy="299972"/>
          </a:xfrm>
          <a:prstGeom prst="rect">
            <a:avLst/>
          </a:prstGeom>
        </p:spPr>
      </p:pic>
      <p:sp>
        <p:nvSpPr>
          <p:cNvPr id="3" name="Rectángulo 2"/>
          <p:cNvSpPr/>
          <p:nvPr/>
        </p:nvSpPr>
        <p:spPr>
          <a:xfrm>
            <a:off x="3756061" y="1518369"/>
            <a:ext cx="7822877" cy="1938992"/>
          </a:xfrm>
          <a:prstGeom prst="rect">
            <a:avLst/>
          </a:prstGeom>
        </p:spPr>
        <p:txBody>
          <a:bodyPr wrap="square">
            <a:spAutoFit/>
          </a:bodyPr>
          <a:lstStyle/>
          <a:p>
            <a:pPr algn="just"/>
            <a:r>
              <a:rPr lang="es-ES" sz="3000" dirty="0"/>
              <a:t>Al parecer el desempeño docente se ve afectado por el ciclo </a:t>
            </a:r>
            <a:r>
              <a:rPr lang="es-ES" sz="3000" b="1" i="1" dirty="0"/>
              <a:t>conocimiento-actitud-práctica</a:t>
            </a:r>
            <a:r>
              <a:rPr lang="es-ES" sz="3000" dirty="0"/>
              <a:t>, siendo cada uno de estos factores en este orden el que afecta, modifica y mejora al siguiente</a:t>
            </a:r>
            <a:r>
              <a:rPr lang="es-ES_tradnl" sz="3000" dirty="0"/>
              <a:t> </a:t>
            </a:r>
            <a:endParaRPr lang="es-ES" sz="3000" dirty="0"/>
          </a:p>
        </p:txBody>
      </p:sp>
    </p:spTree>
    <p:extLst>
      <p:ext uri="{BB962C8B-B14F-4D97-AF65-F5344CB8AC3E}">
        <p14:creationId xmlns:p14="http://schemas.microsoft.com/office/powerpoint/2010/main" val="23358660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congreso infad 2019">
            <a:hlinkClick r:id="rId2"/>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Glass/>
                    </a14:imgEffect>
                    <a14:imgEffect>
                      <a14:colorTemperature colorTemp="112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25788" t="5473" r="27903" b="30570"/>
          <a:stretch/>
        </p:blipFill>
        <p:spPr bwMode="auto">
          <a:xfrm>
            <a:off x="-657226" y="-314327"/>
            <a:ext cx="4731921" cy="7296674"/>
          </a:xfrm>
          <a:prstGeom prst="rect">
            <a:avLst/>
          </a:prstGeom>
          <a:solidFill>
            <a:schemeClr val="bg1">
              <a:lumMod val="85000"/>
              <a:alpha val="0"/>
            </a:schemeClr>
          </a:solidFill>
        </p:spPr>
      </p:pic>
      <p:sp>
        <p:nvSpPr>
          <p:cNvPr id="5" name="Rectángulo 4"/>
          <p:cNvSpPr/>
          <p:nvPr/>
        </p:nvSpPr>
        <p:spPr>
          <a:xfrm>
            <a:off x="0" y="5213684"/>
            <a:ext cx="12192000" cy="1644316"/>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Resultado de imagen para universidad del azuay png">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95650" y="4745959"/>
            <a:ext cx="2555540" cy="1790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314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0" name="Picture 6" descr="Resultado de imagen para universidad de cuenca png">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91902" y="6040183"/>
            <a:ext cx="2381250" cy="73760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11">
            <a:extLst>
              <a:ext uri="{BEBA8EAE-BF5A-486C-A8C5-ECC9F3942E4B}">
                <a14:imgProps xmlns:a14="http://schemas.microsoft.com/office/drawing/2010/main">
                  <a14:imgLayer r:embed="rId12">
                    <a14:imgEffect>
                      <a14:artisticGlass/>
                    </a14:imgEffect>
                  </a14:imgLayer>
                </a14:imgProps>
              </a:ext>
              <a:ext uri="{28A0092B-C50C-407E-A947-70E740481C1C}">
                <a14:useLocalDpi xmlns:a14="http://schemas.microsoft.com/office/drawing/2010/main" val="0"/>
              </a:ext>
            </a:extLst>
          </a:blip>
          <a:srcRect l="-387" t="17524" r="-337" b="79428"/>
          <a:stretch/>
        </p:blipFill>
        <p:spPr>
          <a:xfrm>
            <a:off x="-100256" y="6770188"/>
            <a:ext cx="12392511" cy="299972"/>
          </a:xfrm>
          <a:prstGeom prst="rect">
            <a:avLst/>
          </a:prstGeom>
        </p:spPr>
      </p:pic>
      <p:sp>
        <p:nvSpPr>
          <p:cNvPr id="3" name="Rectángulo 2"/>
          <p:cNvSpPr/>
          <p:nvPr/>
        </p:nvSpPr>
        <p:spPr>
          <a:xfrm>
            <a:off x="337774" y="504675"/>
            <a:ext cx="11403295" cy="4524315"/>
          </a:xfrm>
          <a:prstGeom prst="rect">
            <a:avLst/>
          </a:prstGeom>
        </p:spPr>
        <p:txBody>
          <a:bodyPr wrap="square">
            <a:spAutoFit/>
          </a:bodyPr>
          <a:lstStyle/>
          <a:p>
            <a:pPr marL="285750" indent="-285750" algn="just">
              <a:buFont typeface="Arial"/>
              <a:buChar char="•"/>
            </a:pPr>
            <a:r>
              <a:rPr lang="es-ES" sz="3000" dirty="0"/>
              <a:t>Los predictores potenciales de las actitudes positivas son la formación inicial y continua, la experiencia y la autopercepción como poseedor de una AC (Del Caño, et al., </a:t>
            </a:r>
            <a:r>
              <a:rPr lang="es-ES" sz="3000" dirty="0" smtClean="0"/>
              <a:t>2009).</a:t>
            </a:r>
          </a:p>
          <a:p>
            <a:pPr algn="just"/>
            <a:endParaRPr lang="es-ES" sz="3000" dirty="0" smtClean="0"/>
          </a:p>
          <a:p>
            <a:pPr marL="285750" indent="-285750" algn="just">
              <a:buFont typeface="Arial"/>
              <a:buChar char="•"/>
            </a:pPr>
            <a:r>
              <a:rPr lang="es-ES" sz="3000" dirty="0" smtClean="0"/>
              <a:t> La relación </a:t>
            </a:r>
            <a:r>
              <a:rPr lang="es-ES" sz="3000" dirty="0"/>
              <a:t>conocimiento-actitud es bastante </a:t>
            </a:r>
            <a:r>
              <a:rPr lang="es-ES" sz="3000" dirty="0" smtClean="0"/>
              <a:t>lógica.</a:t>
            </a:r>
            <a:r>
              <a:rPr lang="es-ES" sz="3000" dirty="0"/>
              <a:t> </a:t>
            </a:r>
            <a:endParaRPr lang="es-ES" sz="3000" dirty="0" smtClean="0"/>
          </a:p>
          <a:p>
            <a:pPr algn="just"/>
            <a:endParaRPr lang="es-ES_tradnl" sz="3000" dirty="0"/>
          </a:p>
          <a:p>
            <a:pPr marL="285750" indent="-285750" algn="just">
              <a:buFont typeface="Arial"/>
              <a:buChar char="•"/>
            </a:pPr>
            <a:r>
              <a:rPr lang="es-ES" sz="3000" dirty="0" smtClean="0"/>
              <a:t>Existe </a:t>
            </a:r>
            <a:r>
              <a:rPr lang="es-ES" sz="3000" dirty="0"/>
              <a:t>evidencia de que las actitudes de los maestros demuestran su filosofía </a:t>
            </a:r>
            <a:r>
              <a:rPr lang="es-ES" sz="3000" dirty="0" smtClean="0"/>
              <a:t>educativa</a:t>
            </a:r>
            <a:r>
              <a:rPr lang="es-ES" sz="3000" dirty="0"/>
              <a:t> </a:t>
            </a:r>
            <a:r>
              <a:rPr lang="es-ES" sz="3000" dirty="0" smtClean="0"/>
              <a:t>(</a:t>
            </a:r>
            <a:r>
              <a:rPr lang="es-ES" sz="3000" dirty="0" err="1"/>
              <a:t>Plunkett</a:t>
            </a:r>
            <a:r>
              <a:rPr lang="es-ES" sz="3000" dirty="0"/>
              <a:t> y </a:t>
            </a:r>
            <a:r>
              <a:rPr lang="es-ES" sz="3000" dirty="0" err="1"/>
              <a:t>Kronborg</a:t>
            </a:r>
            <a:r>
              <a:rPr lang="es-ES" sz="3000" dirty="0"/>
              <a:t>, 2011)</a:t>
            </a:r>
            <a:r>
              <a:rPr lang="es-ES" sz="3000" dirty="0" smtClean="0"/>
              <a:t>.</a:t>
            </a:r>
          </a:p>
          <a:p>
            <a:pPr algn="just"/>
            <a:endParaRPr lang="es-ES" sz="3000" dirty="0" smtClean="0"/>
          </a:p>
          <a:p>
            <a:pPr algn="just"/>
            <a:r>
              <a:rPr lang="es-ES" dirty="0"/>
              <a:t> </a:t>
            </a:r>
            <a:endParaRPr lang="es-ES_tradnl" dirty="0"/>
          </a:p>
        </p:txBody>
      </p:sp>
    </p:spTree>
    <p:extLst>
      <p:ext uri="{BB962C8B-B14F-4D97-AF65-F5344CB8AC3E}">
        <p14:creationId xmlns:p14="http://schemas.microsoft.com/office/powerpoint/2010/main" val="23358660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congreso infad 2019">
            <a:hlinkClick r:id="rId2"/>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Glass/>
                    </a14:imgEffect>
                    <a14:imgEffect>
                      <a14:colorTemperature colorTemp="112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25788" t="5473" r="27903" b="30570"/>
          <a:stretch/>
        </p:blipFill>
        <p:spPr bwMode="auto">
          <a:xfrm>
            <a:off x="-657226" y="-314327"/>
            <a:ext cx="4731921" cy="7296674"/>
          </a:xfrm>
          <a:prstGeom prst="rect">
            <a:avLst/>
          </a:prstGeom>
          <a:solidFill>
            <a:schemeClr val="bg1">
              <a:lumMod val="85000"/>
              <a:alpha val="0"/>
            </a:schemeClr>
          </a:solidFill>
        </p:spPr>
      </p:pic>
      <p:sp>
        <p:nvSpPr>
          <p:cNvPr id="5" name="Rectángulo 4"/>
          <p:cNvSpPr/>
          <p:nvPr/>
        </p:nvSpPr>
        <p:spPr>
          <a:xfrm>
            <a:off x="0" y="5213684"/>
            <a:ext cx="12192000" cy="1644316"/>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Resultado de imagen para universidad del azuay png">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95650" y="4745959"/>
            <a:ext cx="2555540" cy="1790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314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0" name="Picture 6" descr="Resultado de imagen para universidad de cuenca png">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91902" y="6040183"/>
            <a:ext cx="2381250" cy="73760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11">
            <a:extLst>
              <a:ext uri="{BEBA8EAE-BF5A-486C-A8C5-ECC9F3942E4B}">
                <a14:imgProps xmlns:a14="http://schemas.microsoft.com/office/drawing/2010/main">
                  <a14:imgLayer r:embed="rId12">
                    <a14:imgEffect>
                      <a14:artisticGlass/>
                    </a14:imgEffect>
                  </a14:imgLayer>
                </a14:imgProps>
              </a:ext>
              <a:ext uri="{28A0092B-C50C-407E-A947-70E740481C1C}">
                <a14:useLocalDpi xmlns:a14="http://schemas.microsoft.com/office/drawing/2010/main" val="0"/>
              </a:ext>
            </a:extLst>
          </a:blip>
          <a:srcRect l="-387" t="17524" r="-337" b="79428"/>
          <a:stretch/>
        </p:blipFill>
        <p:spPr>
          <a:xfrm>
            <a:off x="-100256" y="6770188"/>
            <a:ext cx="12392511" cy="299972"/>
          </a:xfrm>
          <a:prstGeom prst="rect">
            <a:avLst/>
          </a:prstGeom>
        </p:spPr>
      </p:pic>
      <p:sp>
        <p:nvSpPr>
          <p:cNvPr id="3" name="Rectángulo 2"/>
          <p:cNvSpPr/>
          <p:nvPr/>
        </p:nvSpPr>
        <p:spPr>
          <a:xfrm>
            <a:off x="216175" y="594440"/>
            <a:ext cx="10768277" cy="2862322"/>
          </a:xfrm>
          <a:prstGeom prst="rect">
            <a:avLst/>
          </a:prstGeom>
        </p:spPr>
        <p:txBody>
          <a:bodyPr wrap="square">
            <a:spAutoFit/>
          </a:bodyPr>
          <a:lstStyle/>
          <a:p>
            <a:pPr marL="285750" indent="-285750" algn="just">
              <a:buFont typeface="Arial"/>
              <a:buChar char="•"/>
            </a:pPr>
            <a:r>
              <a:rPr lang="es-ES" sz="3000" dirty="0"/>
              <a:t>Las actitudes del maestro son determinantes para influir en la satisfacción de necesidades y el buen rendimiento de los estudiantes con AC (Al-</a:t>
            </a:r>
            <a:r>
              <a:rPr lang="es-ES" sz="3000" dirty="0" err="1"/>
              <a:t>Makhalid</a:t>
            </a:r>
            <a:r>
              <a:rPr lang="es-ES" sz="3000" dirty="0"/>
              <a:t>, 2012; Sallan, 1991).</a:t>
            </a:r>
          </a:p>
          <a:p>
            <a:pPr algn="just"/>
            <a:endParaRPr lang="es-ES" sz="3000" dirty="0"/>
          </a:p>
          <a:p>
            <a:pPr marL="285750" indent="-285750" algn="just">
              <a:buFont typeface="Arial"/>
              <a:buChar char="•"/>
            </a:pPr>
            <a:r>
              <a:rPr lang="es-ES" sz="3000" dirty="0"/>
              <a:t> A</a:t>
            </a:r>
            <a:r>
              <a:rPr lang="es-ES" sz="3000" dirty="0" smtClean="0"/>
              <a:t>utores </a:t>
            </a:r>
            <a:r>
              <a:rPr lang="es-ES" sz="3000" dirty="0"/>
              <a:t>consideran a la actitud como un factor que refleja la idoneidad del maestro para este alumnado (David, 2011). </a:t>
            </a:r>
            <a:endParaRPr lang="es-ES_tradnl" sz="3000" dirty="0"/>
          </a:p>
        </p:txBody>
      </p:sp>
    </p:spTree>
    <p:extLst>
      <p:ext uri="{BB962C8B-B14F-4D97-AF65-F5344CB8AC3E}">
        <p14:creationId xmlns:p14="http://schemas.microsoft.com/office/powerpoint/2010/main" val="23358660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1817</Words>
  <Application>Microsoft Macintosh PowerPoint</Application>
  <PresentationFormat>Personalizado</PresentationFormat>
  <Paragraphs>124</Paragraphs>
  <Slides>31</Slides>
  <Notes>0</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Tema de Office</vt:lpstr>
      <vt:lpstr>Presentación de PowerPoint</vt:lpstr>
      <vt:lpstr>¿PUEDE LA FORMACIÓN EN ALTAS CAPACIDADES AFECTAR LAS ACTITUDES DE LOS MAESTROS EN EDUCACIÓN PRIMARIA?  </vt:lpstr>
      <vt:lpstr>INTRODUCCIÓN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MÉTODO </vt:lpstr>
      <vt:lpstr>Presentación de PowerPoint</vt:lpstr>
      <vt:lpstr>Presentación de PowerPoint</vt:lpstr>
      <vt:lpstr>Presentación de PowerPoint</vt:lpstr>
      <vt:lpstr>Presentación de PowerPoint</vt:lpstr>
      <vt:lpstr>RESULTADOS</vt:lpstr>
      <vt:lpstr>Presentación de PowerPoint</vt:lpstr>
      <vt:lpstr>Presentación de PowerPoint</vt:lpstr>
      <vt:lpstr>DISCUSIÓN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dc:creator>
  <cp:lastModifiedBy>carolina seade</cp:lastModifiedBy>
  <cp:revision>28</cp:revision>
  <dcterms:created xsi:type="dcterms:W3CDTF">2019-05-07T14:03:08Z</dcterms:created>
  <dcterms:modified xsi:type="dcterms:W3CDTF">2019-05-20T17:46:02Z</dcterms:modified>
</cp:coreProperties>
</file>