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324" r:id="rId4"/>
    <p:sldId id="323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10" r:id="rId13"/>
    <p:sldId id="305" r:id="rId14"/>
    <p:sldId id="306" r:id="rId15"/>
    <p:sldId id="327" r:id="rId16"/>
    <p:sldId id="328" r:id="rId17"/>
    <p:sldId id="325" r:id="rId18"/>
    <p:sldId id="314" r:id="rId19"/>
    <p:sldId id="313" r:id="rId20"/>
    <p:sldId id="326" r:id="rId21"/>
    <p:sldId id="312" r:id="rId22"/>
    <p:sldId id="279" r:id="rId23"/>
    <p:sldId id="269" r:id="rId24"/>
    <p:sldId id="278" r:id="rId25"/>
    <p:sldId id="309" r:id="rId26"/>
    <p:sldId id="275" r:id="rId27"/>
    <p:sldId id="295" r:id="rId28"/>
    <p:sldId id="296" r:id="rId29"/>
    <p:sldId id="307" r:id="rId30"/>
    <p:sldId id="297" r:id="rId31"/>
    <p:sldId id="280" r:id="rId32"/>
    <p:sldId id="285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R%20WARS\Documents\Centro%20de%20Apoyo\Investigaci&#243;n\ANALISIS%20NECESIDADES%20NACIONALES%20versi&#243;n%202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Nacional!$C$1</c:f>
              <c:strCache>
                <c:ptCount val="1"/>
                <c:pt idx="0">
                  <c:v>Cantidad total programados para evaluar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Nacional!$B$2:$B$27</c:f>
              <c:strCache>
                <c:ptCount val="25"/>
                <c:pt idx="0">
                  <c:v>GUAYAS</c:v>
                </c:pt>
                <c:pt idx="1">
                  <c:v>MANABI</c:v>
                </c:pt>
                <c:pt idx="2">
                  <c:v>PICHINCHA</c:v>
                </c:pt>
                <c:pt idx="3">
                  <c:v>LOS RIOS</c:v>
                </c:pt>
                <c:pt idx="4">
                  <c:v>AZUAY</c:v>
                </c:pt>
                <c:pt idx="5">
                  <c:v>EL ORO</c:v>
                </c:pt>
                <c:pt idx="6">
                  <c:v>ESMERALDAS</c:v>
                </c:pt>
                <c:pt idx="7">
                  <c:v>LOJA</c:v>
                </c:pt>
                <c:pt idx="8">
                  <c:v>CHIMBORAZO</c:v>
                </c:pt>
                <c:pt idx="9">
                  <c:v>SANTO DOMINGO DE LOS TSACHILAS</c:v>
                </c:pt>
                <c:pt idx="10">
                  <c:v>COTOPAXI</c:v>
                </c:pt>
                <c:pt idx="11">
                  <c:v>TUNGURAHUA</c:v>
                </c:pt>
                <c:pt idx="12">
                  <c:v>CAÑAR</c:v>
                </c:pt>
                <c:pt idx="13">
                  <c:v>MORONA SANTIAGO</c:v>
                </c:pt>
                <c:pt idx="14">
                  <c:v>SANTA ELENA</c:v>
                </c:pt>
                <c:pt idx="15">
                  <c:v>BOLIVAR</c:v>
                </c:pt>
                <c:pt idx="16">
                  <c:v>IMBABURA</c:v>
                </c:pt>
                <c:pt idx="17">
                  <c:v>NAPO</c:v>
                </c:pt>
                <c:pt idx="18">
                  <c:v>ORELLANA</c:v>
                </c:pt>
                <c:pt idx="19">
                  <c:v>ZAMORA CHINCHIPE</c:v>
                </c:pt>
                <c:pt idx="20">
                  <c:v>SUCUMBIOS</c:v>
                </c:pt>
                <c:pt idx="21">
                  <c:v>PASTAZA</c:v>
                </c:pt>
                <c:pt idx="22">
                  <c:v>CARCHI</c:v>
                </c:pt>
                <c:pt idx="23">
                  <c:v>ZONA NO DELIMITADA</c:v>
                </c:pt>
                <c:pt idx="24">
                  <c:v>GALAPAGOS</c:v>
                </c:pt>
              </c:strCache>
            </c:strRef>
          </c:cat>
          <c:val>
            <c:numRef>
              <c:f>Nacional!$C$2:$C$27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60-49C1-8840-2E2F890CBC86}"/>
            </c:ext>
          </c:extLst>
        </c:ser>
        <c:ser>
          <c:idx val="1"/>
          <c:order val="1"/>
          <c:tx>
            <c:strRef>
              <c:f>Nacional!$D$1</c:f>
              <c:strCache>
                <c:ptCount val="1"/>
                <c:pt idx="0">
                  <c:v>Ausentes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Nacional!$B$2:$B$27</c:f>
              <c:strCache>
                <c:ptCount val="25"/>
                <c:pt idx="0">
                  <c:v>GUAYAS</c:v>
                </c:pt>
                <c:pt idx="1">
                  <c:v>MANABI</c:v>
                </c:pt>
                <c:pt idx="2">
                  <c:v>PICHINCHA</c:v>
                </c:pt>
                <c:pt idx="3">
                  <c:v>LOS RIOS</c:v>
                </c:pt>
                <c:pt idx="4">
                  <c:v>AZUAY</c:v>
                </c:pt>
                <c:pt idx="5">
                  <c:v>EL ORO</c:v>
                </c:pt>
                <c:pt idx="6">
                  <c:v>ESMERALDAS</c:v>
                </c:pt>
                <c:pt idx="7">
                  <c:v>LOJA</c:v>
                </c:pt>
                <c:pt idx="8">
                  <c:v>CHIMBORAZO</c:v>
                </c:pt>
                <c:pt idx="9">
                  <c:v>SANTO DOMINGO DE LOS TSACHILAS</c:v>
                </c:pt>
                <c:pt idx="10">
                  <c:v>COTOPAXI</c:v>
                </c:pt>
                <c:pt idx="11">
                  <c:v>TUNGURAHUA</c:v>
                </c:pt>
                <c:pt idx="12">
                  <c:v>CAÑAR</c:v>
                </c:pt>
                <c:pt idx="13">
                  <c:v>MORONA SANTIAGO</c:v>
                </c:pt>
                <c:pt idx="14">
                  <c:v>SANTA ELENA</c:v>
                </c:pt>
                <c:pt idx="15">
                  <c:v>BOLIVAR</c:v>
                </c:pt>
                <c:pt idx="16">
                  <c:v>IMBABURA</c:v>
                </c:pt>
                <c:pt idx="17">
                  <c:v>NAPO</c:v>
                </c:pt>
                <c:pt idx="18">
                  <c:v>ORELLANA</c:v>
                </c:pt>
                <c:pt idx="19">
                  <c:v>ZAMORA CHINCHIPE</c:v>
                </c:pt>
                <c:pt idx="20">
                  <c:v>SUCUMBIOS</c:v>
                </c:pt>
                <c:pt idx="21">
                  <c:v>PASTAZA</c:v>
                </c:pt>
                <c:pt idx="22">
                  <c:v>CARCHI</c:v>
                </c:pt>
                <c:pt idx="23">
                  <c:v>ZONA NO DELIMITADA</c:v>
                </c:pt>
                <c:pt idx="24">
                  <c:v>GALAPAGOS</c:v>
                </c:pt>
              </c:strCache>
            </c:strRef>
          </c:cat>
          <c:val>
            <c:numRef>
              <c:f>Nacional!$D$2:$D$27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60-49C1-8840-2E2F890CBC86}"/>
            </c:ext>
          </c:extLst>
        </c:ser>
        <c:ser>
          <c:idx val="2"/>
          <c:order val="2"/>
          <c:tx>
            <c:strRef>
              <c:f>Nacional!$E$1</c:f>
              <c:strCache>
                <c:ptCount val="1"/>
                <c:pt idx="0">
                  <c:v>Cantidad total evaluados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Nacional!$B$2:$B$27</c:f>
              <c:strCache>
                <c:ptCount val="25"/>
                <c:pt idx="0">
                  <c:v>GUAYAS</c:v>
                </c:pt>
                <c:pt idx="1">
                  <c:v>MANABI</c:v>
                </c:pt>
                <c:pt idx="2">
                  <c:v>PICHINCHA</c:v>
                </c:pt>
                <c:pt idx="3">
                  <c:v>LOS RIOS</c:v>
                </c:pt>
                <c:pt idx="4">
                  <c:v>AZUAY</c:v>
                </c:pt>
                <c:pt idx="5">
                  <c:v>EL ORO</c:v>
                </c:pt>
                <c:pt idx="6">
                  <c:v>ESMERALDAS</c:v>
                </c:pt>
                <c:pt idx="7">
                  <c:v>LOJA</c:v>
                </c:pt>
                <c:pt idx="8">
                  <c:v>CHIMBORAZO</c:v>
                </c:pt>
                <c:pt idx="9">
                  <c:v>SANTO DOMINGO DE LOS TSACHILAS</c:v>
                </c:pt>
                <c:pt idx="10">
                  <c:v>COTOPAXI</c:v>
                </c:pt>
                <c:pt idx="11">
                  <c:v>TUNGURAHUA</c:v>
                </c:pt>
                <c:pt idx="12">
                  <c:v>CAÑAR</c:v>
                </c:pt>
                <c:pt idx="13">
                  <c:v>MORONA SANTIAGO</c:v>
                </c:pt>
                <c:pt idx="14">
                  <c:v>SANTA ELENA</c:v>
                </c:pt>
                <c:pt idx="15">
                  <c:v>BOLIVAR</c:v>
                </c:pt>
                <c:pt idx="16">
                  <c:v>IMBABURA</c:v>
                </c:pt>
                <c:pt idx="17">
                  <c:v>NAPO</c:v>
                </c:pt>
                <c:pt idx="18">
                  <c:v>ORELLANA</c:v>
                </c:pt>
                <c:pt idx="19">
                  <c:v>ZAMORA CHINCHIPE</c:v>
                </c:pt>
                <c:pt idx="20">
                  <c:v>SUCUMBIOS</c:v>
                </c:pt>
                <c:pt idx="21">
                  <c:v>PASTAZA</c:v>
                </c:pt>
                <c:pt idx="22">
                  <c:v>CARCHI</c:v>
                </c:pt>
                <c:pt idx="23">
                  <c:v>ZONA NO DELIMITADA</c:v>
                </c:pt>
                <c:pt idx="24">
                  <c:v>GALAPAGOS</c:v>
                </c:pt>
              </c:strCache>
            </c:strRef>
          </c:cat>
          <c:val>
            <c:numRef>
              <c:f>Nacional!$E$2:$E$27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60-49C1-8840-2E2F890CBC86}"/>
            </c:ext>
          </c:extLst>
        </c:ser>
        <c:ser>
          <c:idx val="3"/>
          <c:order val="3"/>
          <c:tx>
            <c:strRef>
              <c:f>Nacional!$F$1</c:f>
              <c:strCache>
                <c:ptCount val="1"/>
                <c:pt idx="0">
                  <c:v>% evaluados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Nacional!$B$2:$B$27</c:f>
              <c:strCache>
                <c:ptCount val="25"/>
                <c:pt idx="0">
                  <c:v>GUAYAS</c:v>
                </c:pt>
                <c:pt idx="1">
                  <c:v>MANABI</c:v>
                </c:pt>
                <c:pt idx="2">
                  <c:v>PICHINCHA</c:v>
                </c:pt>
                <c:pt idx="3">
                  <c:v>LOS RIOS</c:v>
                </c:pt>
                <c:pt idx="4">
                  <c:v>AZUAY</c:v>
                </c:pt>
                <c:pt idx="5">
                  <c:v>EL ORO</c:v>
                </c:pt>
                <c:pt idx="6">
                  <c:v>ESMERALDAS</c:v>
                </c:pt>
                <c:pt idx="7">
                  <c:v>LOJA</c:v>
                </c:pt>
                <c:pt idx="8">
                  <c:v>CHIMBORAZO</c:v>
                </c:pt>
                <c:pt idx="9">
                  <c:v>SANTO DOMINGO DE LOS TSACHILAS</c:v>
                </c:pt>
                <c:pt idx="10">
                  <c:v>COTOPAXI</c:v>
                </c:pt>
                <c:pt idx="11">
                  <c:v>TUNGURAHUA</c:v>
                </c:pt>
                <c:pt idx="12">
                  <c:v>CAÑAR</c:v>
                </c:pt>
                <c:pt idx="13">
                  <c:v>MORONA SANTIAGO</c:v>
                </c:pt>
                <c:pt idx="14">
                  <c:v>SANTA ELENA</c:v>
                </c:pt>
                <c:pt idx="15">
                  <c:v>BOLIVAR</c:v>
                </c:pt>
                <c:pt idx="16">
                  <c:v>IMBABURA</c:v>
                </c:pt>
                <c:pt idx="17">
                  <c:v>NAPO</c:v>
                </c:pt>
                <c:pt idx="18">
                  <c:v>ORELLANA</c:v>
                </c:pt>
                <c:pt idx="19">
                  <c:v>ZAMORA CHINCHIPE</c:v>
                </c:pt>
                <c:pt idx="20">
                  <c:v>SUCUMBIOS</c:v>
                </c:pt>
                <c:pt idx="21">
                  <c:v>PASTAZA</c:v>
                </c:pt>
                <c:pt idx="22">
                  <c:v>CARCHI</c:v>
                </c:pt>
                <c:pt idx="23">
                  <c:v>ZONA NO DELIMITADA</c:v>
                </c:pt>
                <c:pt idx="24">
                  <c:v>GALAPAGOS</c:v>
                </c:pt>
              </c:strCache>
            </c:strRef>
          </c:cat>
          <c:val>
            <c:numRef>
              <c:f>Nacional!$F$2:$F$27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60-49C1-8840-2E2F890CBC86}"/>
            </c:ext>
          </c:extLst>
        </c:ser>
        <c:ser>
          <c:idx val="4"/>
          <c:order val="4"/>
          <c:tx>
            <c:strRef>
              <c:f>Nacional!$G$1</c:f>
              <c:strCache>
                <c:ptCount val="1"/>
                <c:pt idx="0">
                  <c:v>Cantidad total profesores evaluados con menos de 700 puntos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Nacional!$B$2:$B$27</c:f>
              <c:strCache>
                <c:ptCount val="25"/>
                <c:pt idx="0">
                  <c:v>GUAYAS</c:v>
                </c:pt>
                <c:pt idx="1">
                  <c:v>MANABI</c:v>
                </c:pt>
                <c:pt idx="2">
                  <c:v>PICHINCHA</c:v>
                </c:pt>
                <c:pt idx="3">
                  <c:v>LOS RIOS</c:v>
                </c:pt>
                <c:pt idx="4">
                  <c:v>AZUAY</c:v>
                </c:pt>
                <c:pt idx="5">
                  <c:v>EL ORO</c:v>
                </c:pt>
                <c:pt idx="6">
                  <c:v>ESMERALDAS</c:v>
                </c:pt>
                <c:pt idx="7">
                  <c:v>LOJA</c:v>
                </c:pt>
                <c:pt idx="8">
                  <c:v>CHIMBORAZO</c:v>
                </c:pt>
                <c:pt idx="9">
                  <c:v>SANTO DOMINGO DE LOS TSACHILAS</c:v>
                </c:pt>
                <c:pt idx="10">
                  <c:v>COTOPAXI</c:v>
                </c:pt>
                <c:pt idx="11">
                  <c:v>TUNGURAHUA</c:v>
                </c:pt>
                <c:pt idx="12">
                  <c:v>CAÑAR</c:v>
                </c:pt>
                <c:pt idx="13">
                  <c:v>MORONA SANTIAGO</c:v>
                </c:pt>
                <c:pt idx="14">
                  <c:v>SANTA ELENA</c:v>
                </c:pt>
                <c:pt idx="15">
                  <c:v>BOLIVAR</c:v>
                </c:pt>
                <c:pt idx="16">
                  <c:v>IMBABURA</c:v>
                </c:pt>
                <c:pt idx="17">
                  <c:v>NAPO</c:v>
                </c:pt>
                <c:pt idx="18">
                  <c:v>ORELLANA</c:v>
                </c:pt>
                <c:pt idx="19">
                  <c:v>ZAMORA CHINCHIPE</c:v>
                </c:pt>
                <c:pt idx="20">
                  <c:v>SUCUMBIOS</c:v>
                </c:pt>
                <c:pt idx="21">
                  <c:v>PASTAZA</c:v>
                </c:pt>
                <c:pt idx="22">
                  <c:v>CARCHI</c:v>
                </c:pt>
                <c:pt idx="23">
                  <c:v>ZONA NO DELIMITADA</c:v>
                </c:pt>
                <c:pt idx="24">
                  <c:v>GALAPAGOS</c:v>
                </c:pt>
              </c:strCache>
            </c:strRef>
          </c:cat>
          <c:val>
            <c:numRef>
              <c:f>Nacional!$G$2:$G$27</c:f>
              <c:numCache>
                <c:formatCode>#,##0</c:formatCode>
                <c:ptCount val="25"/>
                <c:pt idx="0">
                  <c:v>13340</c:v>
                </c:pt>
                <c:pt idx="1">
                  <c:v>10181</c:v>
                </c:pt>
                <c:pt idx="2">
                  <c:v>8604</c:v>
                </c:pt>
                <c:pt idx="3">
                  <c:v>4497</c:v>
                </c:pt>
                <c:pt idx="4">
                  <c:v>3927</c:v>
                </c:pt>
                <c:pt idx="5">
                  <c:v>3691</c:v>
                </c:pt>
                <c:pt idx="6">
                  <c:v>3665</c:v>
                </c:pt>
                <c:pt idx="7">
                  <c:v>3184</c:v>
                </c:pt>
                <c:pt idx="8">
                  <c:v>2874</c:v>
                </c:pt>
                <c:pt idx="9">
                  <c:v>2673</c:v>
                </c:pt>
                <c:pt idx="10">
                  <c:v>2354</c:v>
                </c:pt>
                <c:pt idx="11">
                  <c:v>2069</c:v>
                </c:pt>
                <c:pt idx="12">
                  <c:v>1746</c:v>
                </c:pt>
                <c:pt idx="13">
                  <c:v>1679</c:v>
                </c:pt>
                <c:pt idx="14">
                  <c:v>1587</c:v>
                </c:pt>
                <c:pt idx="15">
                  <c:v>1512</c:v>
                </c:pt>
                <c:pt idx="16">
                  <c:v>1499</c:v>
                </c:pt>
                <c:pt idx="17">
                  <c:v>1260</c:v>
                </c:pt>
                <c:pt idx="18">
                  <c:v>1200</c:v>
                </c:pt>
                <c:pt idx="19">
                  <c:v>1195</c:v>
                </c:pt>
                <c:pt idx="20">
                  <c:v>1155</c:v>
                </c:pt>
                <c:pt idx="21">
                  <c:v>1026</c:v>
                </c:pt>
                <c:pt idx="22">
                  <c:v>628</c:v>
                </c:pt>
                <c:pt idx="23">
                  <c:v>199</c:v>
                </c:pt>
                <c:pt idx="24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60-49C1-8840-2E2F890CB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428352"/>
        <c:axId val="873419104"/>
      </c:barChart>
      <c:lineChart>
        <c:grouping val="standard"/>
        <c:varyColors val="0"/>
        <c:ser>
          <c:idx val="5"/>
          <c:order val="5"/>
          <c:tx>
            <c:strRef>
              <c:f>Nacional!$H$1</c:f>
              <c:strCache>
                <c:ptCount val="1"/>
                <c:pt idx="0">
                  <c:v>% con menos de 700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Nacional!$B$2:$B$27</c:f>
              <c:strCache>
                <c:ptCount val="25"/>
                <c:pt idx="0">
                  <c:v>GUAYAS</c:v>
                </c:pt>
                <c:pt idx="1">
                  <c:v>MANABI</c:v>
                </c:pt>
                <c:pt idx="2">
                  <c:v>PICHINCHA</c:v>
                </c:pt>
                <c:pt idx="3">
                  <c:v>LOS RIOS</c:v>
                </c:pt>
                <c:pt idx="4">
                  <c:v>AZUAY</c:v>
                </c:pt>
                <c:pt idx="5">
                  <c:v>EL ORO</c:v>
                </c:pt>
                <c:pt idx="6">
                  <c:v>ESMERALDAS</c:v>
                </c:pt>
                <c:pt idx="7">
                  <c:v>LOJA</c:v>
                </c:pt>
                <c:pt idx="8">
                  <c:v>CHIMBORAZO</c:v>
                </c:pt>
                <c:pt idx="9">
                  <c:v>SANTO DOMINGO DE LOS TSACHILAS</c:v>
                </c:pt>
                <c:pt idx="10">
                  <c:v>COTOPAXI</c:v>
                </c:pt>
                <c:pt idx="11">
                  <c:v>TUNGURAHUA</c:v>
                </c:pt>
                <c:pt idx="12">
                  <c:v>CAÑAR</c:v>
                </c:pt>
                <c:pt idx="13">
                  <c:v>MORONA SANTIAGO</c:v>
                </c:pt>
                <c:pt idx="14">
                  <c:v>SANTA ELENA</c:v>
                </c:pt>
                <c:pt idx="15">
                  <c:v>BOLIVAR</c:v>
                </c:pt>
                <c:pt idx="16">
                  <c:v>IMBABURA</c:v>
                </c:pt>
                <c:pt idx="17">
                  <c:v>NAPO</c:v>
                </c:pt>
                <c:pt idx="18">
                  <c:v>ORELLANA</c:v>
                </c:pt>
                <c:pt idx="19">
                  <c:v>ZAMORA CHINCHIPE</c:v>
                </c:pt>
                <c:pt idx="20">
                  <c:v>SUCUMBIOS</c:v>
                </c:pt>
                <c:pt idx="21">
                  <c:v>PASTAZA</c:v>
                </c:pt>
                <c:pt idx="22">
                  <c:v>CARCHI</c:v>
                </c:pt>
                <c:pt idx="23">
                  <c:v>ZONA NO DELIMITADA</c:v>
                </c:pt>
                <c:pt idx="24">
                  <c:v>GALAPAGOS</c:v>
                </c:pt>
              </c:strCache>
            </c:strRef>
          </c:cat>
          <c:val>
            <c:numRef>
              <c:f>Nacional!$H$2:$H$27</c:f>
              <c:numCache>
                <c:formatCode>0.00%</c:formatCode>
                <c:ptCount val="25"/>
                <c:pt idx="0">
                  <c:v>0.835734870317003</c:v>
                </c:pt>
                <c:pt idx="1">
                  <c:v>0.86192008127328201</c:v>
                </c:pt>
                <c:pt idx="2">
                  <c:v>0.67208248711138896</c:v>
                </c:pt>
                <c:pt idx="3">
                  <c:v>0.84561865362918398</c:v>
                </c:pt>
                <c:pt idx="4">
                  <c:v>0.73456790123456805</c:v>
                </c:pt>
                <c:pt idx="5">
                  <c:v>0.75465140053158897</c:v>
                </c:pt>
                <c:pt idx="6">
                  <c:v>0.931858632087465</c:v>
                </c:pt>
                <c:pt idx="7">
                  <c:v>0.66750524109014697</c:v>
                </c:pt>
                <c:pt idx="8">
                  <c:v>0.70910436713545499</c:v>
                </c:pt>
                <c:pt idx="9">
                  <c:v>0.79838709677419395</c:v>
                </c:pt>
                <c:pt idx="10">
                  <c:v>0.75448717948718003</c:v>
                </c:pt>
                <c:pt idx="11">
                  <c:v>0.65268138801261799</c:v>
                </c:pt>
                <c:pt idx="12">
                  <c:v>0.81096144914073398</c:v>
                </c:pt>
                <c:pt idx="13">
                  <c:v>0.88368421052631596</c:v>
                </c:pt>
                <c:pt idx="14">
                  <c:v>0.86016260162601599</c:v>
                </c:pt>
                <c:pt idx="15">
                  <c:v>0.79831045406546997</c:v>
                </c:pt>
                <c:pt idx="16">
                  <c:v>0.50659006421088204</c:v>
                </c:pt>
                <c:pt idx="17">
                  <c:v>0.843373493975904</c:v>
                </c:pt>
                <c:pt idx="18">
                  <c:v>0.87719298245613997</c:v>
                </c:pt>
                <c:pt idx="19">
                  <c:v>0.77196382428940602</c:v>
                </c:pt>
                <c:pt idx="20">
                  <c:v>0.78305084745762699</c:v>
                </c:pt>
                <c:pt idx="21">
                  <c:v>0.80407523510971801</c:v>
                </c:pt>
                <c:pt idx="22">
                  <c:v>0.44602272727272702</c:v>
                </c:pt>
                <c:pt idx="23">
                  <c:v>0.93867924528301905</c:v>
                </c:pt>
                <c:pt idx="24">
                  <c:v>0.82627118644067798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760-49C1-8840-2E2F890CB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420736"/>
        <c:axId val="873419648"/>
      </c:lineChart>
      <c:catAx>
        <c:axId val="87342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873419104"/>
        <c:crosses val="autoZero"/>
        <c:auto val="1"/>
        <c:lblAlgn val="ctr"/>
        <c:lblOffset val="100"/>
        <c:noMultiLvlLbl val="0"/>
      </c:catAx>
      <c:valAx>
        <c:axId val="87341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873428352"/>
        <c:crosses val="autoZero"/>
        <c:crossBetween val="between"/>
      </c:valAx>
      <c:valAx>
        <c:axId val="87341964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873420736"/>
        <c:crosses val="max"/>
        <c:crossBetween val="between"/>
      </c:valAx>
      <c:catAx>
        <c:axId val="87342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3419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12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63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20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517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2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24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037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94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5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5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125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3B99-AE8E-4AE4-ACEF-726817A437A7}" type="datetimeFigureOut">
              <a:rPr lang="es-EC" smtClean="0"/>
              <a:t>3/6/2019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74CF-04E8-4DE0-AFDB-95EF57C6AC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9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nae.edu.ec/nuestrosestudio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287" y="508959"/>
            <a:ext cx="11168109" cy="2908944"/>
          </a:xfrm>
        </p:spPr>
        <p:txBody>
          <a:bodyPr>
            <a:normAutofit/>
          </a:bodyPr>
          <a:lstStyle/>
          <a:p>
            <a:r>
              <a:rPr lang="es-ES" b="1" dirty="0"/>
              <a:t>La </a:t>
            </a:r>
            <a:r>
              <a:rPr lang="es-ES" b="1" dirty="0" smtClean="0"/>
              <a:t>educación </a:t>
            </a:r>
            <a:r>
              <a:rPr lang="es-ES" b="1" dirty="0"/>
              <a:t>como derecho y el sistema educativo ecuatoriano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92106"/>
            <a:ext cx="9595449" cy="2587924"/>
          </a:xfrm>
        </p:spPr>
        <p:txBody>
          <a:bodyPr/>
          <a:lstStyle/>
          <a:p>
            <a:endParaRPr lang="es-EC" i="1" dirty="0"/>
          </a:p>
          <a:p>
            <a:r>
              <a:rPr lang="es-EC" dirty="0">
                <a:hlinkClick r:id="rId2"/>
              </a:rPr>
              <a:t>https://www.unae.edu.ec/nuestrosestudios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94" y="4804823"/>
            <a:ext cx="1685925" cy="1647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78" y="4929214"/>
            <a:ext cx="2724869" cy="11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3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849" y="347462"/>
            <a:ext cx="6436309" cy="63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363" y="452127"/>
            <a:ext cx="8531441" cy="61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828" y="529070"/>
            <a:ext cx="8301221" cy="59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063" y="630315"/>
            <a:ext cx="8221107" cy="60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053" y="450731"/>
            <a:ext cx="8762261" cy="61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Cambios en acceso a la educación, personas edades 5-14, por etnicidad, 2006 - 2016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629728" y="1794291"/>
          <a:ext cx="9972137" cy="4554752"/>
        </p:xfrm>
        <a:graphic>
          <a:graphicData uri="http://schemas.openxmlformats.org/drawingml/2006/table">
            <a:tbl>
              <a:tblPr firstRow="1" firstCol="1" bandRow="1"/>
              <a:tblGrid>
                <a:gridCol w="1424591"/>
                <a:gridCol w="1424591"/>
                <a:gridCol w="1424591"/>
                <a:gridCol w="1424591"/>
                <a:gridCol w="1424591"/>
                <a:gridCol w="1424591"/>
                <a:gridCol w="1424591"/>
              </a:tblGrid>
              <a:tr h="37956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Cambio 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95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Indígena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236,279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349,670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10.51%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113,391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47.99%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Afro-Ecuatoriano + Negro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70,272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101,546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3.05%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31,274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44.50%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Mulato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43,102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1.54%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37,515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-5,587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-12.96%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Montubio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106,416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106,416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Indefinido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Mestizo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2,311,624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82.47%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2,683,720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80.68%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372,096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141,452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5.05%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47,221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-94,231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-66.62%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-20.14%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2,803,018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3,326,318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523,300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18.67%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940" y="6064371"/>
            <a:ext cx="1345720" cy="5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Tasa Neta Asistencia </a:t>
            </a:r>
            <a:r>
              <a:rPr lang="es-EC" dirty="0" smtClean="0"/>
              <a:t>Rural (INEC)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1202"/>
              </p:ext>
            </p:extLst>
          </p:nvPr>
        </p:nvGraphicFramePr>
        <p:xfrm>
          <a:off x="426329" y="3206895"/>
          <a:ext cx="11339341" cy="122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oja de cálculo" r:id="rId3" imgW="6812493" imgH="738958" progId="Excel.Sheet.12">
                  <p:embed/>
                </p:oleObj>
              </mc:Choice>
              <mc:Fallback>
                <p:oleObj name="Hoja de cálculo" r:id="rId3" imgW="6812493" imgH="7389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329" y="3206895"/>
                        <a:ext cx="11339341" cy="1228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48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Inscripción escolar en secundaria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77" y="2201662"/>
            <a:ext cx="10997645" cy="41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5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Cambios de acceso a la educación, edades 15-17, por etnicidad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14399" y="1984072"/>
          <a:ext cx="10439401" cy="4382220"/>
        </p:xfrm>
        <a:graphic>
          <a:graphicData uri="http://schemas.openxmlformats.org/drawingml/2006/table">
            <a:tbl>
              <a:tblPr firstRow="1" firstCol="1" bandRow="1"/>
              <a:tblGrid>
                <a:gridCol w="2794625"/>
                <a:gridCol w="1303470"/>
                <a:gridCol w="1303470"/>
                <a:gridCol w="1181795"/>
                <a:gridCol w="1181795"/>
                <a:gridCol w="1207682"/>
                <a:gridCol w="1466564"/>
              </a:tblGrid>
              <a:tr h="36518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Cambio 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51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Indígena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33,972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5.39%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77,474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8.42%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43,502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128.05%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Afro-Ecuatoriano + Negro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17,932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2.84%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30,258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3.29%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12,326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68.74%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Mulato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7,631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11,357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3,726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48.83%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Montubio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25,822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25,822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Indefinido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Mestizo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538,194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85.37%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765,635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83.20%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227,441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42.26%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32,124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9,530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-22,594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-70.33%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-80.03%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630,423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920,191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289,768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45.96%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357" y="1"/>
            <a:ext cx="10581443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Ecuador es Número 2 en crecimiento del acceso de </a:t>
            </a:r>
            <a:r>
              <a:rPr lang="es-EC" b="1" dirty="0"/>
              <a:t>los quintiles más </a:t>
            </a:r>
            <a:r>
              <a:rPr lang="es-EC" b="1" dirty="0" smtClean="0"/>
              <a:t>pobres, en secundaria, 2006-2014, BID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638" y="1739361"/>
            <a:ext cx="7317806" cy="51186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268" y="5777361"/>
            <a:ext cx="1682150" cy="7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básicos del derecho a la educación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Acceso</a:t>
            </a:r>
          </a:p>
          <a:p>
            <a:r>
              <a:rPr lang="es-EC" dirty="0" smtClean="0"/>
              <a:t>Calidad</a:t>
            </a:r>
          </a:p>
          <a:p>
            <a:r>
              <a:rPr lang="es-EC" dirty="0" smtClean="0"/>
              <a:t>Modelos</a:t>
            </a:r>
          </a:p>
          <a:p>
            <a:r>
              <a:rPr lang="es-EC" dirty="0" smtClean="0"/>
              <a:t>Docentes</a:t>
            </a:r>
          </a:p>
          <a:p>
            <a:r>
              <a:rPr lang="es-EC" dirty="0" smtClean="0"/>
              <a:t>Infraestructura</a:t>
            </a:r>
          </a:p>
          <a:p>
            <a:r>
              <a:rPr lang="es-EC" dirty="0" smtClean="0"/>
              <a:t>Financiamiento</a:t>
            </a:r>
          </a:p>
          <a:p>
            <a:r>
              <a:rPr lang="es-EC" dirty="0" smtClean="0"/>
              <a:t>Constitución y leyes</a:t>
            </a:r>
          </a:p>
          <a:p>
            <a:endParaRPr lang="es-EC" dirty="0"/>
          </a:p>
        </p:txBody>
      </p:sp>
      <p:sp>
        <p:nvSpPr>
          <p:cNvPr id="4" name="Triángulo isósceles 3"/>
          <p:cNvSpPr/>
          <p:nvPr/>
        </p:nvSpPr>
        <p:spPr>
          <a:xfrm>
            <a:off x="4163625" y="1690688"/>
            <a:ext cx="5042517" cy="3932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5669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Mejoramiento de alfabetización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32" y="1957019"/>
            <a:ext cx="11346189" cy="42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4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Mejorías en aprendizaje (2006-2016), UNESCO, INEVAL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96358" y="1779341"/>
            <a:ext cx="5295642" cy="43976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6" y="1779341"/>
            <a:ext cx="6714832" cy="48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dirty="0"/>
              <a:t>Sin embargo, la contribución del docente es fundamental, a mejor de calidad de docentes mayor calidad de los aprendizajes</a:t>
            </a:r>
          </a:p>
        </p:txBody>
      </p:sp>
      <p:pic>
        <p:nvPicPr>
          <p:cNvPr id="4" name="image24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828800"/>
            <a:ext cx="9029699" cy="4947920"/>
          </a:xfrm>
          <a:prstGeom prst="rect">
            <a:avLst/>
          </a:prstGeom>
          <a:ln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899" y="5807746"/>
            <a:ext cx="2213603" cy="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1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dirty="0"/>
              <a:t>Los chicos más pobres van a la escuela pública y reciben educación de menor calidad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600536" cy="4906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957" y="5241321"/>
            <a:ext cx="2724869" cy="11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9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309" y="0"/>
            <a:ext cx="11443316" cy="1145220"/>
          </a:xfrm>
        </p:spPr>
        <p:txBody>
          <a:bodyPr/>
          <a:lstStyle/>
          <a:p>
            <a:r>
              <a:rPr lang="es-EC" dirty="0"/>
              <a:t>Docentes con menos de 700 puntos, Ser Maestro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93163508"/>
              </p:ext>
            </p:extLst>
          </p:nvPr>
        </p:nvGraphicFramePr>
        <p:xfrm>
          <a:off x="497839" y="1242874"/>
          <a:ext cx="10501593" cy="549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899" y="5807746"/>
            <a:ext cx="2213603" cy="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i="1" dirty="0"/>
              <a:t>Nivel de título alcanzado, docentes en funciones, sistema público.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343867"/>
              </p:ext>
            </p:extLst>
          </p:nvPr>
        </p:nvGraphicFramePr>
        <p:xfrm>
          <a:off x="1610795" y="1833113"/>
          <a:ext cx="8781690" cy="3191773"/>
        </p:xfrm>
        <a:graphic>
          <a:graphicData uri="http://schemas.openxmlformats.org/drawingml/2006/table">
            <a:tbl>
              <a:tblPr firstRow="1" firstCol="1" bandRow="1"/>
              <a:tblGrid>
                <a:gridCol w="441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9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8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Bachiller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9,012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Técnico </a:t>
                      </a:r>
                      <a:r>
                        <a:rPr lang="es-EC" sz="2400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Tecnólogo</a:t>
                      </a:r>
                      <a:endParaRPr lang="es-EC" sz="24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18,039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Tercer Nivel de Grado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96,405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58.78%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Cuarto Nivel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19,594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20,949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12.77%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163,999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297" y="5482860"/>
            <a:ext cx="2724869" cy="11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2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Docentes adicionales que necesitamos</a:t>
            </a:r>
            <a:endParaRPr lang="es-EC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2743200" y="2078965"/>
          <a:ext cx="6245525" cy="4235570"/>
        </p:xfrm>
        <a:graphic>
          <a:graphicData uri="http://schemas.openxmlformats.org/drawingml/2006/table">
            <a:tbl>
              <a:tblPr firstRow="1" firstCol="1" bandRow="1"/>
              <a:tblGrid>
                <a:gridCol w="4497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8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6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de relación de número de estudiantes por docente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15:01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Docentes requeridos en la actualidad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283,100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docentes en la actualidad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203,789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2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Déficit de docentes en la actualidad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79,311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40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docentes en el sistema público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163,999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7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Déficit de docentes al 2030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232,906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474" y="5465608"/>
            <a:ext cx="2724869" cy="11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Directivos y docentes con competencias educativas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/>
          <a:lstStyle/>
          <a:p>
            <a:r>
              <a:rPr lang="es-EC" dirty="0"/>
              <a:t>Experticia en su área de enseñanza</a:t>
            </a:r>
          </a:p>
          <a:p>
            <a:r>
              <a:rPr lang="es-EC" dirty="0"/>
              <a:t>Experticia en epistemología, pedagogía y técnicas didácticas que potencian el aprendizaje y desarrollo integral, de cara al logro de perfiles de EB e Bachillerato y de acceso a educación superior</a:t>
            </a:r>
          </a:p>
          <a:p>
            <a:r>
              <a:rPr lang="es-EC" dirty="0"/>
              <a:t>Experticia en manejo de grupos y necesidades especiales</a:t>
            </a:r>
          </a:p>
          <a:p>
            <a:r>
              <a:rPr lang="es-EC" dirty="0"/>
              <a:t>Compromiso ético con sus estudiantes</a:t>
            </a:r>
          </a:p>
          <a:p>
            <a:r>
              <a:rPr lang="es-EC" dirty="0"/>
              <a:t>Enfoque de respeto y derechos de todos y todas</a:t>
            </a:r>
          </a:p>
          <a:p>
            <a:r>
              <a:rPr lang="es-EC" dirty="0"/>
              <a:t>Enfoque ecológico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474" y="5465608"/>
            <a:ext cx="2724869" cy="11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b="1" dirty="0"/>
              <a:t>Qué pedagogía emplea un docente determina el aprendizaje de los estudiantes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5" y="1681301"/>
            <a:ext cx="9195872" cy="48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29" y="594804"/>
            <a:ext cx="9790418" cy="62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7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Constitución de la República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8373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266700" indent="0">
              <a:buNone/>
            </a:pPr>
            <a:r>
              <a:rPr lang="es-EC" b="1" dirty="0" smtClean="0"/>
              <a:t>Art</a:t>
            </a:r>
            <a:r>
              <a:rPr lang="es-EC" b="1" dirty="0"/>
              <a:t>. 27.-</a:t>
            </a:r>
            <a:r>
              <a:rPr lang="es-EC" dirty="0"/>
              <a:t> La educación se centrará en el ser humano y garantizará su desarrollo holístico, en el marco del respeto a los derechos humanos, al medio ambiente sustentable y a la democracia; será participativa, obligatoria, intercultural, democrática, incluyente y diversa, de calidad y calidez; impulsará la equidad de género, la justicia, la solidaridad y la paz; estimulará el sentido crítico, el arte y la cultura física, la iniciativa individual y comunitaria, y el desarrollo de competencias y capacidades para crear y trabajar. La educación es indispensable para el conocimiento, el ejercicio de los derechos y la construcción de un país soberano, y constituye un eje estratégico para el desarrollo nacional. </a:t>
            </a:r>
          </a:p>
          <a:p>
            <a:endParaRPr lang="es-EC" dirty="0"/>
          </a:p>
          <a:p>
            <a:pPr marL="266700" indent="0">
              <a:buNone/>
            </a:pPr>
            <a:r>
              <a:rPr lang="es-EC" b="1" dirty="0" smtClean="0"/>
              <a:t>Art</a:t>
            </a:r>
            <a:r>
              <a:rPr lang="es-EC" b="1" dirty="0"/>
              <a:t>. 347.-</a:t>
            </a:r>
            <a:r>
              <a:rPr lang="es-EC" dirty="0"/>
              <a:t> Será responsabilidad del Estado: Fortalecer la educación pública y la coeducación; asegurar el </a:t>
            </a:r>
            <a:r>
              <a:rPr lang="es-EC" b="1" dirty="0"/>
              <a:t>mejoramiento permanente de la calidad, la ampliación de la  cobertura </a:t>
            </a:r>
            <a:r>
              <a:rPr lang="es-EC" dirty="0"/>
              <a:t>(…). 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437" y="349859"/>
            <a:ext cx="2213040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Categorías de técnicas de aprendizaje activo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S" dirty="0"/>
              <a:t>I. Técnicas para que </a:t>
            </a:r>
            <a:r>
              <a:rPr lang="es-ES" dirty="0" err="1"/>
              <a:t>l@s</a:t>
            </a:r>
            <a:r>
              <a:rPr lang="es-ES" dirty="0"/>
              <a:t> estudiantes trabajen de forma autónoma y colaborativa (didáctica invertida)</a:t>
            </a:r>
          </a:p>
          <a:p>
            <a:pPr marL="0" indent="0">
              <a:buNone/>
            </a:pPr>
            <a:r>
              <a:rPr lang="es-ES" dirty="0"/>
              <a:t>II. Técnicas para los momentos de preguntas y respuestas dentro del aula </a:t>
            </a:r>
          </a:p>
          <a:p>
            <a:pPr marL="0" indent="0">
              <a:buNone/>
            </a:pPr>
            <a:r>
              <a:rPr lang="es-ES" dirty="0"/>
              <a:t>III. Técnicas para obtener retroalimentación inmediata por parte de </a:t>
            </a:r>
            <a:r>
              <a:rPr lang="es-ES" dirty="0" err="1"/>
              <a:t>l@s</a:t>
            </a:r>
            <a:r>
              <a:rPr lang="es-ES" dirty="0"/>
              <a:t> </a:t>
            </a:r>
            <a:r>
              <a:rPr lang="es-ES" dirty="0" err="1"/>
              <a:t>alumn@s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C" dirty="0"/>
              <a:t>IV. Técnicas para provocar a </a:t>
            </a:r>
            <a:r>
              <a:rPr lang="es-EC" dirty="0" err="1"/>
              <a:t>l@s</a:t>
            </a:r>
            <a:r>
              <a:rPr lang="es-EC" dirty="0"/>
              <a:t> </a:t>
            </a:r>
            <a:r>
              <a:rPr lang="es-EC" dirty="0" err="1"/>
              <a:t>alumn@s</a:t>
            </a:r>
            <a:r>
              <a:rPr lang="es-EC" dirty="0"/>
              <a:t> e incitarlos a pensar </a:t>
            </a:r>
          </a:p>
          <a:p>
            <a:pPr marL="0" indent="0">
              <a:buNone/>
            </a:pPr>
            <a:r>
              <a:rPr lang="es-EC" dirty="0"/>
              <a:t>V. Técnicas de tipo THINK/PAIR/SHARE (pensar, emparejar, y compartir) </a:t>
            </a:r>
          </a:p>
          <a:p>
            <a:pPr marL="0" indent="0">
              <a:buNone/>
            </a:pPr>
            <a:r>
              <a:rPr lang="es-ES" dirty="0"/>
              <a:t>VI. Técnicas de aprendizaje colaborativo (para pequeños grupos de trabajo) </a:t>
            </a:r>
          </a:p>
        </p:txBody>
      </p:sp>
    </p:spTree>
    <p:extLst>
      <p:ext uri="{BB962C8B-B14F-4D97-AF65-F5344CB8AC3E}">
        <p14:creationId xmlns:p14="http://schemas.microsoft.com/office/powerpoint/2010/main" val="3064217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Objetivos Estratégicos de Transformación Educativa y Fortalecimiento Docente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b="1" u="sng" dirty="0"/>
          </a:p>
          <a:p>
            <a:pPr marL="0" indent="0">
              <a:buNone/>
            </a:pPr>
            <a:r>
              <a:rPr lang="es-ES" b="1" u="sng" dirty="0"/>
              <a:t>OE1. Fortalecer la formación pedagógico-disciplinar de los docentes en funciones</a:t>
            </a:r>
          </a:p>
          <a:p>
            <a:pPr marL="0" indent="0">
              <a:buNone/>
            </a:pPr>
            <a:endParaRPr lang="es-EC" b="1" u="sng" dirty="0"/>
          </a:p>
          <a:p>
            <a:pPr marL="0" indent="0">
              <a:buNone/>
            </a:pPr>
            <a:r>
              <a:rPr lang="es-EC" b="1" u="sng" dirty="0"/>
              <a:t>OE2. Capacitar a los docentes de las escuelas públicas del Ecuador</a:t>
            </a:r>
          </a:p>
          <a:p>
            <a:pPr marL="0" indent="0">
              <a:buNone/>
            </a:pPr>
            <a:endParaRPr lang="es-EC" b="1" u="sng" dirty="0"/>
          </a:p>
          <a:p>
            <a:pPr marL="0" indent="0">
              <a:buNone/>
            </a:pPr>
            <a:r>
              <a:rPr lang="es-EC" b="1" u="sng" dirty="0"/>
              <a:t>OE3. Acelerar la formación de nuevos docentes para incrementar el tamaño del profesorado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899" y="5807746"/>
            <a:ext cx="2213603" cy="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4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		</a:t>
            </a:r>
            <a:r>
              <a:rPr lang="es-EC" sz="9600" dirty="0"/>
              <a:t>	Gracias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23" y="5166274"/>
            <a:ext cx="2213603" cy="935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63" y="4808172"/>
            <a:ext cx="168873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55" y="168676"/>
            <a:ext cx="9168595" cy="66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1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Algunas ideas que aparecen en el medio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721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dirty="0" smtClean="0"/>
              <a:t>Ha bajado la cobertura, incluyendo por el Bachillerato General Unificado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marL="541338" indent="-541338" algn="just">
              <a:buNone/>
            </a:pPr>
            <a:r>
              <a:rPr lang="es-EC" dirty="0"/>
              <a:t>2. </a:t>
            </a:r>
            <a:r>
              <a:rPr lang="es-EC" dirty="0" smtClean="0"/>
              <a:t>Si hay mayor cobertura, la calidad ha bajado o no se sabe</a:t>
            </a:r>
            <a:endParaRPr lang="es-EC" dirty="0"/>
          </a:p>
          <a:p>
            <a:pPr marL="541338" indent="-541338" algn="just">
              <a:buNone/>
            </a:pPr>
            <a:endParaRPr lang="es-EC" dirty="0"/>
          </a:p>
          <a:p>
            <a:pPr marL="452438" indent="-452438" algn="just">
              <a:buNone/>
            </a:pPr>
            <a:r>
              <a:rPr lang="es-EC" dirty="0"/>
              <a:t>3. El esfuerzo por garantizar el derecho a la educación de calidad para todos y todas debe centrarse en tener suficientes docentes con adecuadas competencias. </a:t>
            </a:r>
          </a:p>
          <a:p>
            <a:pPr marL="452438" indent="-452438" algn="just">
              <a:buNone/>
            </a:pPr>
            <a:endParaRPr lang="es-EC" dirty="0"/>
          </a:p>
          <a:p>
            <a:pPr marL="514350" indent="-51435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013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608" y="532661"/>
            <a:ext cx="7833354" cy="6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2" y="392629"/>
            <a:ext cx="9490229" cy="58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1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161" y="256613"/>
            <a:ext cx="8182623" cy="62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359" y="455052"/>
            <a:ext cx="6498455" cy="63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25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854</Words>
  <Application>Microsoft Office PowerPoint</Application>
  <PresentationFormat>Panorámica</PresentationFormat>
  <Paragraphs>221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Tema de Office</vt:lpstr>
      <vt:lpstr>Hoja de cálculo</vt:lpstr>
      <vt:lpstr>La educación como derecho y el sistema educativo ecuatoriano</vt:lpstr>
      <vt:lpstr>Elementos básicos del derecho a la educación</vt:lpstr>
      <vt:lpstr>Constitución de la República</vt:lpstr>
      <vt:lpstr>Presentación de PowerPoint</vt:lpstr>
      <vt:lpstr>Algunas ideas que aparecen en el 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Cambios en acceso a la educación, personas edades 5-14, por etnicidad, 2006 - 2016</vt:lpstr>
      <vt:lpstr>Tasa Neta Asistencia Rural (INEC)</vt:lpstr>
      <vt:lpstr>Inscripción escolar en secundaria</vt:lpstr>
      <vt:lpstr>Cambios de acceso a la educación, edades 15-17, por etnicidad</vt:lpstr>
      <vt:lpstr>Ecuador es Número 2 en crecimiento del acceso de los quintiles más pobres, en secundaria, 2006-2014, BID</vt:lpstr>
      <vt:lpstr>Mejoramiento de alfabetización</vt:lpstr>
      <vt:lpstr>Mejorías en aprendizaje (2006-2016), UNESCO, INEVAL</vt:lpstr>
      <vt:lpstr>Sin embargo, la contribución del docente es fundamental, a mejor de calidad de docentes mayor calidad de los aprendizajes</vt:lpstr>
      <vt:lpstr>Los chicos más pobres van a la escuela pública y reciben educación de menor calidad</vt:lpstr>
      <vt:lpstr>Docentes con menos de 700 puntos, Ser Maestro</vt:lpstr>
      <vt:lpstr>Nivel de título alcanzado, docentes en funciones, sistema público. </vt:lpstr>
      <vt:lpstr>Docentes adicionales que necesitamos</vt:lpstr>
      <vt:lpstr>Directivos y docentes con competencias educativas</vt:lpstr>
      <vt:lpstr>Qué pedagogía emplea un docente determina el aprendizaje de los estudiantes</vt:lpstr>
      <vt:lpstr>Presentación de PowerPoint</vt:lpstr>
      <vt:lpstr>Categorías de técnicas de aprendizaje activo</vt:lpstr>
      <vt:lpstr> Objetivos Estratégicos de Transformación Educativa y Fortalecimiento Docente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 Plan Nacional de Formación Docente</dc:title>
  <dc:creator>Esta es</dc:creator>
  <cp:lastModifiedBy>Esta es</cp:lastModifiedBy>
  <cp:revision>67</cp:revision>
  <dcterms:created xsi:type="dcterms:W3CDTF">2018-10-25T22:51:11Z</dcterms:created>
  <dcterms:modified xsi:type="dcterms:W3CDTF">2019-06-03T20:02:30Z</dcterms:modified>
</cp:coreProperties>
</file>