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57" r:id="rId3"/>
    <p:sldId id="258" r:id="rId4"/>
    <p:sldId id="272" r:id="rId5"/>
    <p:sldId id="275" r:id="rId6"/>
    <p:sldId id="288" r:id="rId7"/>
    <p:sldId id="298" r:id="rId8"/>
    <p:sldId id="277" r:id="rId9"/>
    <p:sldId id="287" r:id="rId10"/>
    <p:sldId id="293" r:id="rId11"/>
    <p:sldId id="296" r:id="rId12"/>
    <p:sldId id="263" r:id="rId13"/>
    <p:sldId id="305" r:id="rId14"/>
    <p:sldId id="299" r:id="rId15"/>
    <p:sldId id="304" r:id="rId16"/>
    <p:sldId id="303" r:id="rId17"/>
    <p:sldId id="301" r:id="rId18"/>
    <p:sldId id="310" r:id="rId19"/>
    <p:sldId id="268" r:id="rId20"/>
    <p:sldId id="265" r:id="rId21"/>
    <p:sldId id="267" r:id="rId2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3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83A61-A256-4F33-8B81-3132A24D904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VE"/>
        </a:p>
      </dgm:t>
    </dgm:pt>
    <dgm:pt modelId="{EE36C3CA-DEF2-477E-99D3-CAFC2BA8080F}">
      <dgm:prSet phldrT="[Texto]" custT="1"/>
      <dgm:spPr/>
      <dgm:t>
        <a:bodyPr/>
        <a:lstStyle/>
        <a:p>
          <a:r>
            <a:rPr lang="es-VE" sz="2000" b="1" dirty="0" smtClean="0"/>
            <a:t> si …..La </a:t>
          </a:r>
          <a:r>
            <a:rPr lang="es-VE" sz="2400" b="1" dirty="0" smtClean="0"/>
            <a:t>ORIENTACIÓN</a:t>
          </a:r>
          <a:r>
            <a:rPr lang="es-VE" sz="2000" b="1" dirty="0" smtClean="0"/>
            <a:t>… </a:t>
          </a:r>
          <a:endParaRPr lang="es-VE" sz="2000" b="1" dirty="0"/>
        </a:p>
      </dgm:t>
    </dgm:pt>
    <dgm:pt modelId="{338EE555-02BA-4251-8BFD-797241BFC9A2}" type="parTrans" cxnId="{A8EC6E83-09A9-4D88-A7CB-D7E9005C941F}">
      <dgm:prSet/>
      <dgm:spPr/>
      <dgm:t>
        <a:bodyPr/>
        <a:lstStyle/>
        <a:p>
          <a:endParaRPr lang="es-VE"/>
        </a:p>
      </dgm:t>
    </dgm:pt>
    <dgm:pt modelId="{82DCE70A-13F4-429F-AFA3-E5055D673A13}" type="sibTrans" cxnId="{A8EC6E83-09A9-4D88-A7CB-D7E9005C941F}">
      <dgm:prSet/>
      <dgm:spPr/>
      <dgm:t>
        <a:bodyPr/>
        <a:lstStyle/>
        <a:p>
          <a:endParaRPr lang="es-VE"/>
        </a:p>
      </dgm:t>
    </dgm:pt>
    <dgm:pt modelId="{F86D402A-5CAA-45F3-A9C6-85A0BAC311FB}">
      <dgm:prSet phldrT="[Texto]" custT="1"/>
      <dgm:spPr/>
      <dgm:t>
        <a:bodyPr/>
        <a:lstStyle/>
        <a:p>
          <a:r>
            <a:rPr lang="es-VE" sz="2000" b="1" dirty="0" smtClean="0"/>
            <a:t>es… UNA </a:t>
          </a:r>
          <a:r>
            <a:rPr lang="es-VE" sz="2400" b="1" dirty="0" smtClean="0"/>
            <a:t>PRAXIS SOCIAL</a:t>
          </a:r>
          <a:r>
            <a:rPr lang="es-VE" sz="2000" b="1" dirty="0" smtClean="0"/>
            <a:t>..</a:t>
          </a:r>
          <a:endParaRPr lang="es-VE" sz="2000" b="1" dirty="0"/>
        </a:p>
      </dgm:t>
    </dgm:pt>
    <dgm:pt modelId="{C62C6274-E0B1-497F-9994-80C9274A7815}" type="parTrans" cxnId="{765C8B1A-4AA1-4482-B26D-9EC48A5EA4AC}">
      <dgm:prSet/>
      <dgm:spPr/>
      <dgm:t>
        <a:bodyPr/>
        <a:lstStyle/>
        <a:p>
          <a:endParaRPr lang="es-VE"/>
        </a:p>
      </dgm:t>
    </dgm:pt>
    <dgm:pt modelId="{3579C5F9-6F57-438A-8D0C-38DD0305ED96}" type="sibTrans" cxnId="{765C8B1A-4AA1-4482-B26D-9EC48A5EA4AC}">
      <dgm:prSet/>
      <dgm:spPr/>
      <dgm:t>
        <a:bodyPr/>
        <a:lstStyle/>
        <a:p>
          <a:endParaRPr lang="es-VE"/>
        </a:p>
      </dgm:t>
    </dgm:pt>
    <dgm:pt modelId="{36BD64B1-143B-47E3-841A-F7C8D2CCE281}">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l"/>
          <a:r>
            <a:rPr lang="es-VE" sz="2400" dirty="0" smtClean="0"/>
            <a:t>Significa que …DEBE PASAR ALGO (</a:t>
          </a:r>
          <a:r>
            <a:rPr lang="es-EC" sz="2000" dirty="0" smtClean="0"/>
            <a:t>Egan-2006)</a:t>
          </a:r>
          <a:endParaRPr lang="es-VE" sz="2000" dirty="0"/>
        </a:p>
      </dgm:t>
    </dgm:pt>
    <dgm:pt modelId="{63DA9065-9D1D-4F21-BFE4-D31030CA1AE4}" type="parTrans" cxnId="{142E240D-C600-481D-B52B-9E6F24460779}">
      <dgm:prSet/>
      <dgm:spPr/>
      <dgm:t>
        <a:bodyPr/>
        <a:lstStyle/>
        <a:p>
          <a:endParaRPr lang="es-VE"/>
        </a:p>
      </dgm:t>
    </dgm:pt>
    <dgm:pt modelId="{223D1C1A-AB3F-4E22-B79A-E1B2BD719351}" type="sibTrans" cxnId="{142E240D-C600-481D-B52B-9E6F24460779}">
      <dgm:prSet/>
      <dgm:spPr/>
      <dgm:t>
        <a:bodyPr/>
        <a:lstStyle/>
        <a:p>
          <a:endParaRPr lang="es-VE"/>
        </a:p>
      </dgm:t>
    </dgm:pt>
    <dgm:pt modelId="{B957208A-A252-4608-902D-FA6738D5AAEC}">
      <dgm:prSet custT="1">
        <dgm:style>
          <a:lnRef idx="1">
            <a:schemeClr val="accent5"/>
          </a:lnRef>
          <a:fillRef idx="2">
            <a:schemeClr val="accent5"/>
          </a:fillRef>
          <a:effectRef idx="1">
            <a:schemeClr val="accent5"/>
          </a:effectRef>
          <a:fontRef idx="minor">
            <a:schemeClr val="dk1"/>
          </a:fontRef>
        </dgm:style>
      </dgm:prSet>
      <dgm:spPr/>
      <dgm:t>
        <a:bodyPr/>
        <a:lstStyle/>
        <a:p>
          <a:r>
            <a:rPr lang="es-EC" sz="2000" b="1" dirty="0" smtClean="0"/>
            <a:t>YA QUE…TODO CONTACTO HUMANO ES PARA BIEN O PARA MAL ..LA EFECTIVIDAD DE QUIEN ORIENTA AFECTA AL ORIENTADO   (</a:t>
          </a:r>
          <a:r>
            <a:rPr lang="es-EC" sz="2000" b="0" dirty="0" smtClean="0"/>
            <a:t>Kant)</a:t>
          </a:r>
          <a:endParaRPr lang="es-EC" sz="2000" b="0" dirty="0"/>
        </a:p>
      </dgm:t>
    </dgm:pt>
    <dgm:pt modelId="{9FA3ACAC-1C9C-477B-B4DD-7DEEB3C21875}" type="parTrans" cxnId="{F26FFF89-7472-428E-AD46-8458A45E262F}">
      <dgm:prSet/>
      <dgm:spPr/>
      <dgm:t>
        <a:bodyPr/>
        <a:lstStyle/>
        <a:p>
          <a:endParaRPr lang="es-EC"/>
        </a:p>
      </dgm:t>
    </dgm:pt>
    <dgm:pt modelId="{22B7AD0A-CF5B-4531-BD6B-1A2E7E2F9C33}" type="sibTrans" cxnId="{F26FFF89-7472-428E-AD46-8458A45E262F}">
      <dgm:prSet/>
      <dgm:spPr/>
      <dgm:t>
        <a:bodyPr/>
        <a:lstStyle/>
        <a:p>
          <a:endParaRPr lang="es-EC"/>
        </a:p>
      </dgm:t>
    </dgm:pt>
    <dgm:pt modelId="{6B91DBD2-C52B-4A1C-990F-485A9CE066AF}" type="pres">
      <dgm:prSet presAssocID="{AED83A61-A256-4F33-8B81-3132A24D9047}" presName="linear" presStyleCnt="0">
        <dgm:presLayoutVars>
          <dgm:dir/>
          <dgm:animLvl val="lvl"/>
          <dgm:resizeHandles val="exact"/>
        </dgm:presLayoutVars>
      </dgm:prSet>
      <dgm:spPr/>
      <dgm:t>
        <a:bodyPr/>
        <a:lstStyle/>
        <a:p>
          <a:endParaRPr lang="es-VE"/>
        </a:p>
      </dgm:t>
    </dgm:pt>
    <dgm:pt modelId="{9A172DEF-A2E0-4EB9-AADF-5F57D7AA23E5}" type="pres">
      <dgm:prSet presAssocID="{EE36C3CA-DEF2-477E-99D3-CAFC2BA8080F}" presName="parentLin" presStyleCnt="0"/>
      <dgm:spPr/>
    </dgm:pt>
    <dgm:pt modelId="{8DA25C67-E006-4A5C-ABC8-5C19A9571776}" type="pres">
      <dgm:prSet presAssocID="{EE36C3CA-DEF2-477E-99D3-CAFC2BA8080F}" presName="parentLeftMargin" presStyleLbl="node1" presStyleIdx="0" presStyleCnt="4"/>
      <dgm:spPr/>
      <dgm:t>
        <a:bodyPr/>
        <a:lstStyle/>
        <a:p>
          <a:endParaRPr lang="es-VE"/>
        </a:p>
      </dgm:t>
    </dgm:pt>
    <dgm:pt modelId="{BE11A239-22A9-4577-9418-1F54A3BF153F}" type="pres">
      <dgm:prSet presAssocID="{EE36C3CA-DEF2-477E-99D3-CAFC2BA8080F}" presName="parentText" presStyleLbl="node1" presStyleIdx="0" presStyleCnt="4">
        <dgm:presLayoutVars>
          <dgm:chMax val="0"/>
          <dgm:bulletEnabled val="1"/>
        </dgm:presLayoutVars>
      </dgm:prSet>
      <dgm:spPr/>
      <dgm:t>
        <a:bodyPr/>
        <a:lstStyle/>
        <a:p>
          <a:endParaRPr lang="es-VE"/>
        </a:p>
      </dgm:t>
    </dgm:pt>
    <dgm:pt modelId="{38F61885-A5FC-41DC-9F12-9977970A23DC}" type="pres">
      <dgm:prSet presAssocID="{EE36C3CA-DEF2-477E-99D3-CAFC2BA8080F}" presName="negativeSpace" presStyleCnt="0"/>
      <dgm:spPr/>
    </dgm:pt>
    <dgm:pt modelId="{953BFBBE-52AE-4B26-B933-77A6597B5AB0}" type="pres">
      <dgm:prSet presAssocID="{EE36C3CA-DEF2-477E-99D3-CAFC2BA8080F}" presName="childText" presStyleLbl="conFgAcc1" presStyleIdx="0" presStyleCnt="4">
        <dgm:presLayoutVars>
          <dgm:bulletEnabled val="1"/>
        </dgm:presLayoutVars>
      </dgm:prSet>
      <dgm:spPr/>
    </dgm:pt>
    <dgm:pt modelId="{2245574E-645A-41AA-A207-E57D6B94FFC3}" type="pres">
      <dgm:prSet presAssocID="{82DCE70A-13F4-429F-AFA3-E5055D673A13}" presName="spaceBetweenRectangles" presStyleCnt="0"/>
      <dgm:spPr/>
    </dgm:pt>
    <dgm:pt modelId="{AB3BEF3D-4033-4928-BECD-28D476D4219C}" type="pres">
      <dgm:prSet presAssocID="{F86D402A-5CAA-45F3-A9C6-85A0BAC311FB}" presName="parentLin" presStyleCnt="0"/>
      <dgm:spPr/>
    </dgm:pt>
    <dgm:pt modelId="{FE7E441A-0079-4927-ADC4-671482475F9F}" type="pres">
      <dgm:prSet presAssocID="{F86D402A-5CAA-45F3-A9C6-85A0BAC311FB}" presName="parentLeftMargin" presStyleLbl="node1" presStyleIdx="0" presStyleCnt="4"/>
      <dgm:spPr/>
      <dgm:t>
        <a:bodyPr/>
        <a:lstStyle/>
        <a:p>
          <a:endParaRPr lang="es-VE"/>
        </a:p>
      </dgm:t>
    </dgm:pt>
    <dgm:pt modelId="{933251C0-0097-4C86-97F3-A2A26EDA1D3D}" type="pres">
      <dgm:prSet presAssocID="{F86D402A-5CAA-45F3-A9C6-85A0BAC311FB}" presName="parentText" presStyleLbl="node1" presStyleIdx="1" presStyleCnt="4">
        <dgm:presLayoutVars>
          <dgm:chMax val="0"/>
          <dgm:bulletEnabled val="1"/>
        </dgm:presLayoutVars>
      </dgm:prSet>
      <dgm:spPr/>
      <dgm:t>
        <a:bodyPr/>
        <a:lstStyle/>
        <a:p>
          <a:endParaRPr lang="es-VE"/>
        </a:p>
      </dgm:t>
    </dgm:pt>
    <dgm:pt modelId="{A568D08B-4A3F-4E4F-981C-FD0B8075B364}" type="pres">
      <dgm:prSet presAssocID="{F86D402A-5CAA-45F3-A9C6-85A0BAC311FB}" presName="negativeSpace" presStyleCnt="0"/>
      <dgm:spPr/>
    </dgm:pt>
    <dgm:pt modelId="{19F8AE1A-F8B2-4B8D-BF53-0596945DFD44}" type="pres">
      <dgm:prSet presAssocID="{F86D402A-5CAA-45F3-A9C6-85A0BAC311FB}" presName="childText" presStyleLbl="conFgAcc1" presStyleIdx="1" presStyleCnt="4">
        <dgm:presLayoutVars>
          <dgm:bulletEnabled val="1"/>
        </dgm:presLayoutVars>
      </dgm:prSet>
      <dgm:spPr/>
    </dgm:pt>
    <dgm:pt modelId="{CFBCDAC9-C4AD-42AC-A793-FD4155C266D8}" type="pres">
      <dgm:prSet presAssocID="{3579C5F9-6F57-438A-8D0C-38DD0305ED96}" presName="spaceBetweenRectangles" presStyleCnt="0"/>
      <dgm:spPr/>
    </dgm:pt>
    <dgm:pt modelId="{28FF4B70-F43A-4AF3-90A8-C0D1D523A4E1}" type="pres">
      <dgm:prSet presAssocID="{36BD64B1-143B-47E3-841A-F7C8D2CCE281}" presName="parentLin" presStyleCnt="0"/>
      <dgm:spPr/>
    </dgm:pt>
    <dgm:pt modelId="{4933442E-FDD3-4583-890E-D29577B7B1B4}" type="pres">
      <dgm:prSet presAssocID="{36BD64B1-143B-47E3-841A-F7C8D2CCE281}" presName="parentLeftMargin" presStyleLbl="node1" presStyleIdx="1" presStyleCnt="4"/>
      <dgm:spPr/>
      <dgm:t>
        <a:bodyPr/>
        <a:lstStyle/>
        <a:p>
          <a:endParaRPr lang="es-VE"/>
        </a:p>
      </dgm:t>
    </dgm:pt>
    <dgm:pt modelId="{F348524C-0BF6-43A3-A545-B7473E879F47}" type="pres">
      <dgm:prSet presAssocID="{36BD64B1-143B-47E3-841A-F7C8D2CCE281}" presName="parentText" presStyleLbl="node1" presStyleIdx="2" presStyleCnt="4" custScaleX="139626">
        <dgm:presLayoutVars>
          <dgm:chMax val="0"/>
          <dgm:bulletEnabled val="1"/>
        </dgm:presLayoutVars>
      </dgm:prSet>
      <dgm:spPr/>
      <dgm:t>
        <a:bodyPr/>
        <a:lstStyle/>
        <a:p>
          <a:endParaRPr lang="es-VE"/>
        </a:p>
      </dgm:t>
    </dgm:pt>
    <dgm:pt modelId="{94F78519-080A-4D74-9F82-8AE724D6D2DA}" type="pres">
      <dgm:prSet presAssocID="{36BD64B1-143B-47E3-841A-F7C8D2CCE281}" presName="negativeSpace" presStyleCnt="0"/>
      <dgm:spPr/>
    </dgm:pt>
    <dgm:pt modelId="{E0C14BA4-56C9-4D67-B55B-1ECC97D80DCE}" type="pres">
      <dgm:prSet presAssocID="{36BD64B1-143B-47E3-841A-F7C8D2CCE281}" presName="childText" presStyleLbl="conFgAcc1" presStyleIdx="2" presStyleCnt="4" custLinFactNeighborX="2291" custLinFactNeighborY="-35062">
        <dgm:presLayoutVars>
          <dgm:bulletEnabled val="1"/>
        </dgm:presLayoutVars>
      </dgm:prSet>
      <dgm:spPr/>
    </dgm:pt>
    <dgm:pt modelId="{C8F187E8-3618-46EF-8B75-39B37DA0B098}" type="pres">
      <dgm:prSet presAssocID="{223D1C1A-AB3F-4E22-B79A-E1B2BD719351}" presName="spaceBetweenRectangles" presStyleCnt="0"/>
      <dgm:spPr/>
    </dgm:pt>
    <dgm:pt modelId="{63DE9068-F129-4C5B-84BB-3975144B144A}" type="pres">
      <dgm:prSet presAssocID="{B957208A-A252-4608-902D-FA6738D5AAEC}" presName="parentLin" presStyleCnt="0"/>
      <dgm:spPr/>
    </dgm:pt>
    <dgm:pt modelId="{EB2F250A-4B4C-4D6B-A495-00E9FBC5355B}" type="pres">
      <dgm:prSet presAssocID="{B957208A-A252-4608-902D-FA6738D5AAEC}" presName="parentLeftMargin" presStyleLbl="node1" presStyleIdx="2" presStyleCnt="4"/>
      <dgm:spPr/>
      <dgm:t>
        <a:bodyPr/>
        <a:lstStyle/>
        <a:p>
          <a:endParaRPr lang="es-EC"/>
        </a:p>
      </dgm:t>
    </dgm:pt>
    <dgm:pt modelId="{5718B5F7-9861-41E3-B66F-E5A66A7E76F9}" type="pres">
      <dgm:prSet presAssocID="{B957208A-A252-4608-902D-FA6738D5AAEC}" presName="parentText" presStyleLbl="node1" presStyleIdx="3" presStyleCnt="4" custScaleX="124674">
        <dgm:presLayoutVars>
          <dgm:chMax val="0"/>
          <dgm:bulletEnabled val="1"/>
        </dgm:presLayoutVars>
      </dgm:prSet>
      <dgm:spPr/>
      <dgm:t>
        <a:bodyPr/>
        <a:lstStyle/>
        <a:p>
          <a:endParaRPr lang="es-EC"/>
        </a:p>
      </dgm:t>
    </dgm:pt>
    <dgm:pt modelId="{C17301F0-22F6-42BF-9EDC-20C536FB499E}" type="pres">
      <dgm:prSet presAssocID="{B957208A-A252-4608-902D-FA6738D5AAEC}" presName="negativeSpace" presStyleCnt="0"/>
      <dgm:spPr/>
    </dgm:pt>
    <dgm:pt modelId="{DEAEC245-5800-4C64-8479-4FB886906492}" type="pres">
      <dgm:prSet presAssocID="{B957208A-A252-4608-902D-FA6738D5AAEC}" presName="childText" presStyleLbl="conFgAcc1" presStyleIdx="3" presStyleCnt="4">
        <dgm:presLayoutVars>
          <dgm:bulletEnabled val="1"/>
        </dgm:presLayoutVars>
      </dgm:prSet>
      <dgm:spPr/>
    </dgm:pt>
  </dgm:ptLst>
  <dgm:cxnLst>
    <dgm:cxn modelId="{A0DFAF61-83E7-4333-8D62-919E3F67FC70}" type="presOf" srcId="{36BD64B1-143B-47E3-841A-F7C8D2CCE281}" destId="{F348524C-0BF6-43A3-A545-B7473E879F47}" srcOrd="1" destOrd="0" presId="urn:microsoft.com/office/officeart/2005/8/layout/list1"/>
    <dgm:cxn modelId="{741685C6-1F96-4E82-B33C-D01CE00AB5CC}" type="presOf" srcId="{F86D402A-5CAA-45F3-A9C6-85A0BAC311FB}" destId="{933251C0-0097-4C86-97F3-A2A26EDA1D3D}" srcOrd="1" destOrd="0" presId="urn:microsoft.com/office/officeart/2005/8/layout/list1"/>
    <dgm:cxn modelId="{F26FFF89-7472-428E-AD46-8458A45E262F}" srcId="{AED83A61-A256-4F33-8B81-3132A24D9047}" destId="{B957208A-A252-4608-902D-FA6738D5AAEC}" srcOrd="3" destOrd="0" parTransId="{9FA3ACAC-1C9C-477B-B4DD-7DEEB3C21875}" sibTransId="{22B7AD0A-CF5B-4531-BD6B-1A2E7E2F9C33}"/>
    <dgm:cxn modelId="{142E240D-C600-481D-B52B-9E6F24460779}" srcId="{AED83A61-A256-4F33-8B81-3132A24D9047}" destId="{36BD64B1-143B-47E3-841A-F7C8D2CCE281}" srcOrd="2" destOrd="0" parTransId="{63DA9065-9D1D-4F21-BFE4-D31030CA1AE4}" sibTransId="{223D1C1A-AB3F-4E22-B79A-E1B2BD719351}"/>
    <dgm:cxn modelId="{765C8B1A-4AA1-4482-B26D-9EC48A5EA4AC}" srcId="{AED83A61-A256-4F33-8B81-3132A24D9047}" destId="{F86D402A-5CAA-45F3-A9C6-85A0BAC311FB}" srcOrd="1" destOrd="0" parTransId="{C62C6274-E0B1-497F-9994-80C9274A7815}" sibTransId="{3579C5F9-6F57-438A-8D0C-38DD0305ED96}"/>
    <dgm:cxn modelId="{3A06B107-BC20-4064-9F4F-C83B4827922E}" type="presOf" srcId="{EE36C3CA-DEF2-477E-99D3-CAFC2BA8080F}" destId="{8DA25C67-E006-4A5C-ABC8-5C19A9571776}" srcOrd="0" destOrd="0" presId="urn:microsoft.com/office/officeart/2005/8/layout/list1"/>
    <dgm:cxn modelId="{A2612986-FB0A-4DBD-B647-81DE8980FAB4}" type="presOf" srcId="{B957208A-A252-4608-902D-FA6738D5AAEC}" destId="{5718B5F7-9861-41E3-B66F-E5A66A7E76F9}" srcOrd="1" destOrd="0" presId="urn:microsoft.com/office/officeart/2005/8/layout/list1"/>
    <dgm:cxn modelId="{63CDC30A-CAAD-43BE-99AA-CA04DC820A0B}" type="presOf" srcId="{EE36C3CA-DEF2-477E-99D3-CAFC2BA8080F}" destId="{BE11A239-22A9-4577-9418-1F54A3BF153F}" srcOrd="1" destOrd="0" presId="urn:microsoft.com/office/officeart/2005/8/layout/list1"/>
    <dgm:cxn modelId="{A8EC6E83-09A9-4D88-A7CB-D7E9005C941F}" srcId="{AED83A61-A256-4F33-8B81-3132A24D9047}" destId="{EE36C3CA-DEF2-477E-99D3-CAFC2BA8080F}" srcOrd="0" destOrd="0" parTransId="{338EE555-02BA-4251-8BFD-797241BFC9A2}" sibTransId="{82DCE70A-13F4-429F-AFA3-E5055D673A13}"/>
    <dgm:cxn modelId="{4A5CD184-DE7D-47AA-85AF-782C7491E96F}" type="presOf" srcId="{F86D402A-5CAA-45F3-A9C6-85A0BAC311FB}" destId="{FE7E441A-0079-4927-ADC4-671482475F9F}" srcOrd="0" destOrd="0" presId="urn:microsoft.com/office/officeart/2005/8/layout/list1"/>
    <dgm:cxn modelId="{940FB04D-A283-46D2-B1AA-CABB2F952E91}" type="presOf" srcId="{36BD64B1-143B-47E3-841A-F7C8D2CCE281}" destId="{4933442E-FDD3-4583-890E-D29577B7B1B4}" srcOrd="0" destOrd="0" presId="urn:microsoft.com/office/officeart/2005/8/layout/list1"/>
    <dgm:cxn modelId="{CE9ADBAA-B1D0-43F7-8973-F8BB2003B12A}" type="presOf" srcId="{B957208A-A252-4608-902D-FA6738D5AAEC}" destId="{EB2F250A-4B4C-4D6B-A495-00E9FBC5355B}" srcOrd="0" destOrd="0" presId="urn:microsoft.com/office/officeart/2005/8/layout/list1"/>
    <dgm:cxn modelId="{8EBDF48E-0149-4AAB-BAC3-3F89580C2F9B}" type="presOf" srcId="{AED83A61-A256-4F33-8B81-3132A24D9047}" destId="{6B91DBD2-C52B-4A1C-990F-485A9CE066AF}" srcOrd="0" destOrd="0" presId="urn:microsoft.com/office/officeart/2005/8/layout/list1"/>
    <dgm:cxn modelId="{C91B4804-1C82-4BB6-885F-B6049976ED7D}" type="presParOf" srcId="{6B91DBD2-C52B-4A1C-990F-485A9CE066AF}" destId="{9A172DEF-A2E0-4EB9-AADF-5F57D7AA23E5}" srcOrd="0" destOrd="0" presId="urn:microsoft.com/office/officeart/2005/8/layout/list1"/>
    <dgm:cxn modelId="{2C0450B5-9747-409C-96EE-EAE3872C8F47}" type="presParOf" srcId="{9A172DEF-A2E0-4EB9-AADF-5F57D7AA23E5}" destId="{8DA25C67-E006-4A5C-ABC8-5C19A9571776}" srcOrd="0" destOrd="0" presId="urn:microsoft.com/office/officeart/2005/8/layout/list1"/>
    <dgm:cxn modelId="{6FB3A43F-D6B4-497B-BBCB-20BD23BF2AA5}" type="presParOf" srcId="{9A172DEF-A2E0-4EB9-AADF-5F57D7AA23E5}" destId="{BE11A239-22A9-4577-9418-1F54A3BF153F}" srcOrd="1" destOrd="0" presId="urn:microsoft.com/office/officeart/2005/8/layout/list1"/>
    <dgm:cxn modelId="{6A1702FC-9377-4F4E-82FF-3522123F5359}" type="presParOf" srcId="{6B91DBD2-C52B-4A1C-990F-485A9CE066AF}" destId="{38F61885-A5FC-41DC-9F12-9977970A23DC}" srcOrd="1" destOrd="0" presId="urn:microsoft.com/office/officeart/2005/8/layout/list1"/>
    <dgm:cxn modelId="{9B19DC3D-0FE4-4576-9CF5-5670F7D75811}" type="presParOf" srcId="{6B91DBD2-C52B-4A1C-990F-485A9CE066AF}" destId="{953BFBBE-52AE-4B26-B933-77A6597B5AB0}" srcOrd="2" destOrd="0" presId="urn:microsoft.com/office/officeart/2005/8/layout/list1"/>
    <dgm:cxn modelId="{1C2F430D-B006-4C79-A6FD-1D4B4B0ABF3B}" type="presParOf" srcId="{6B91DBD2-C52B-4A1C-990F-485A9CE066AF}" destId="{2245574E-645A-41AA-A207-E57D6B94FFC3}" srcOrd="3" destOrd="0" presId="urn:microsoft.com/office/officeart/2005/8/layout/list1"/>
    <dgm:cxn modelId="{9CA96919-9809-40F3-A777-34F16638A523}" type="presParOf" srcId="{6B91DBD2-C52B-4A1C-990F-485A9CE066AF}" destId="{AB3BEF3D-4033-4928-BECD-28D476D4219C}" srcOrd="4" destOrd="0" presId="urn:microsoft.com/office/officeart/2005/8/layout/list1"/>
    <dgm:cxn modelId="{3C0B58F7-A721-4426-99C4-96FDC3DF7A30}" type="presParOf" srcId="{AB3BEF3D-4033-4928-BECD-28D476D4219C}" destId="{FE7E441A-0079-4927-ADC4-671482475F9F}" srcOrd="0" destOrd="0" presId="urn:microsoft.com/office/officeart/2005/8/layout/list1"/>
    <dgm:cxn modelId="{150F1143-7A89-4F20-B542-1E22DCD3FCA9}" type="presParOf" srcId="{AB3BEF3D-4033-4928-BECD-28D476D4219C}" destId="{933251C0-0097-4C86-97F3-A2A26EDA1D3D}" srcOrd="1" destOrd="0" presId="urn:microsoft.com/office/officeart/2005/8/layout/list1"/>
    <dgm:cxn modelId="{D3B202DE-A1BD-4ED0-A7C5-B72330C5CDDF}" type="presParOf" srcId="{6B91DBD2-C52B-4A1C-990F-485A9CE066AF}" destId="{A568D08B-4A3F-4E4F-981C-FD0B8075B364}" srcOrd="5" destOrd="0" presId="urn:microsoft.com/office/officeart/2005/8/layout/list1"/>
    <dgm:cxn modelId="{759AB1CE-BC36-45A9-B29E-2A4B1DA38760}" type="presParOf" srcId="{6B91DBD2-C52B-4A1C-990F-485A9CE066AF}" destId="{19F8AE1A-F8B2-4B8D-BF53-0596945DFD44}" srcOrd="6" destOrd="0" presId="urn:microsoft.com/office/officeart/2005/8/layout/list1"/>
    <dgm:cxn modelId="{E1643C57-98A2-4C3A-8A81-85A083E83DD5}" type="presParOf" srcId="{6B91DBD2-C52B-4A1C-990F-485A9CE066AF}" destId="{CFBCDAC9-C4AD-42AC-A793-FD4155C266D8}" srcOrd="7" destOrd="0" presId="urn:microsoft.com/office/officeart/2005/8/layout/list1"/>
    <dgm:cxn modelId="{B707860D-BFD2-4725-B927-F3D08768341E}" type="presParOf" srcId="{6B91DBD2-C52B-4A1C-990F-485A9CE066AF}" destId="{28FF4B70-F43A-4AF3-90A8-C0D1D523A4E1}" srcOrd="8" destOrd="0" presId="urn:microsoft.com/office/officeart/2005/8/layout/list1"/>
    <dgm:cxn modelId="{BDA77DE8-86D0-4DE4-BD6F-C5E92B9F61FF}" type="presParOf" srcId="{28FF4B70-F43A-4AF3-90A8-C0D1D523A4E1}" destId="{4933442E-FDD3-4583-890E-D29577B7B1B4}" srcOrd="0" destOrd="0" presId="urn:microsoft.com/office/officeart/2005/8/layout/list1"/>
    <dgm:cxn modelId="{A105ABD7-85A8-4AE4-A0C7-FBB3CDEABB11}" type="presParOf" srcId="{28FF4B70-F43A-4AF3-90A8-C0D1D523A4E1}" destId="{F348524C-0BF6-43A3-A545-B7473E879F47}" srcOrd="1" destOrd="0" presId="urn:microsoft.com/office/officeart/2005/8/layout/list1"/>
    <dgm:cxn modelId="{73C1F0F2-A373-4B32-AEBE-05283559BC0F}" type="presParOf" srcId="{6B91DBD2-C52B-4A1C-990F-485A9CE066AF}" destId="{94F78519-080A-4D74-9F82-8AE724D6D2DA}" srcOrd="9" destOrd="0" presId="urn:microsoft.com/office/officeart/2005/8/layout/list1"/>
    <dgm:cxn modelId="{2EB96D3E-CA42-4B72-8071-6D682152D09E}" type="presParOf" srcId="{6B91DBD2-C52B-4A1C-990F-485A9CE066AF}" destId="{E0C14BA4-56C9-4D67-B55B-1ECC97D80DCE}" srcOrd="10" destOrd="0" presId="urn:microsoft.com/office/officeart/2005/8/layout/list1"/>
    <dgm:cxn modelId="{9193FAAC-DA3E-4AFC-87E4-140399ED5A1D}" type="presParOf" srcId="{6B91DBD2-C52B-4A1C-990F-485A9CE066AF}" destId="{C8F187E8-3618-46EF-8B75-39B37DA0B098}" srcOrd="11" destOrd="0" presId="urn:microsoft.com/office/officeart/2005/8/layout/list1"/>
    <dgm:cxn modelId="{05990F61-89EC-483B-A22E-456C477D3A9B}" type="presParOf" srcId="{6B91DBD2-C52B-4A1C-990F-485A9CE066AF}" destId="{63DE9068-F129-4C5B-84BB-3975144B144A}" srcOrd="12" destOrd="0" presId="urn:microsoft.com/office/officeart/2005/8/layout/list1"/>
    <dgm:cxn modelId="{16414895-3950-4400-ABD8-5DBB038F37A9}" type="presParOf" srcId="{63DE9068-F129-4C5B-84BB-3975144B144A}" destId="{EB2F250A-4B4C-4D6B-A495-00E9FBC5355B}" srcOrd="0" destOrd="0" presId="urn:microsoft.com/office/officeart/2005/8/layout/list1"/>
    <dgm:cxn modelId="{FF513675-03D3-4AA8-BF7D-7454EACECDF8}" type="presParOf" srcId="{63DE9068-F129-4C5B-84BB-3975144B144A}" destId="{5718B5F7-9861-41E3-B66F-E5A66A7E76F9}" srcOrd="1" destOrd="0" presId="urn:microsoft.com/office/officeart/2005/8/layout/list1"/>
    <dgm:cxn modelId="{BDE76027-3866-4E87-A837-CE4C3FEF3955}" type="presParOf" srcId="{6B91DBD2-C52B-4A1C-990F-485A9CE066AF}" destId="{C17301F0-22F6-42BF-9EDC-20C536FB499E}" srcOrd="13" destOrd="0" presId="urn:microsoft.com/office/officeart/2005/8/layout/list1"/>
    <dgm:cxn modelId="{065687D4-AE83-487C-9045-FAD55A605C88}" type="presParOf" srcId="{6B91DBD2-C52B-4A1C-990F-485A9CE066AF}" destId="{DEAEC245-5800-4C64-8479-4FB88690649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C4E12-E869-4528-807A-AE98675D8AED}"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s-VE"/>
        </a:p>
      </dgm:t>
    </dgm:pt>
    <dgm:pt modelId="{26C4DAFD-D963-4B6F-B583-5EDC4EEA26A7}">
      <dgm:prSet phldrT="[Texto]" custT="1"/>
      <dgm:spPr/>
      <dgm:t>
        <a:bodyPr/>
        <a:lstStyle/>
        <a:p>
          <a:r>
            <a:rPr lang="es-VE" sz="1600" b="1" dirty="0" smtClean="0"/>
            <a:t>GENERAL</a:t>
          </a:r>
        </a:p>
        <a:p>
          <a:endParaRPr lang="es-VE" sz="1600" b="1" dirty="0"/>
        </a:p>
      </dgm:t>
    </dgm:pt>
    <dgm:pt modelId="{839291F7-F8DF-4457-8264-B6F3880584E1}" type="parTrans" cxnId="{F7C541CB-9C9D-4954-B913-89ED3B81D40F}">
      <dgm:prSet/>
      <dgm:spPr/>
      <dgm:t>
        <a:bodyPr/>
        <a:lstStyle/>
        <a:p>
          <a:endParaRPr lang="es-VE"/>
        </a:p>
      </dgm:t>
    </dgm:pt>
    <dgm:pt modelId="{4E2329A9-3577-4B43-946E-51800A719BEA}" type="sibTrans" cxnId="{F7C541CB-9C9D-4954-B913-89ED3B81D40F}">
      <dgm:prSet/>
      <dgm:spPr/>
      <dgm:t>
        <a:bodyPr/>
        <a:lstStyle/>
        <a:p>
          <a:endParaRPr lang="es-VE"/>
        </a:p>
      </dgm:t>
    </dgm:pt>
    <dgm:pt modelId="{9782774D-C7E2-48D7-BDD8-56BCDB68D7CB}">
      <dgm:prSet phldrT="[Texto]"/>
      <dgm:spPr/>
      <dgm:t>
        <a:bodyPr/>
        <a:lstStyle/>
        <a:p>
          <a:r>
            <a:rPr lang="es-VE" b="1" dirty="0" smtClean="0"/>
            <a:t>Develar</a:t>
          </a:r>
          <a:r>
            <a:rPr lang="es-VE" dirty="0" smtClean="0"/>
            <a:t>  la esencia de la  relación de quien asume la función orientadora desde lo intersubjetivo en el contexto de la Educación Universitaria. </a:t>
          </a:r>
          <a:endParaRPr lang="es-VE" dirty="0"/>
        </a:p>
      </dgm:t>
    </dgm:pt>
    <dgm:pt modelId="{ADF0B1EC-29CB-4334-97D7-47975CD5E54B}" type="parTrans" cxnId="{57D0ECB8-F394-4F6F-99A9-C734B7749256}">
      <dgm:prSet/>
      <dgm:spPr/>
      <dgm:t>
        <a:bodyPr/>
        <a:lstStyle/>
        <a:p>
          <a:endParaRPr lang="es-VE"/>
        </a:p>
      </dgm:t>
    </dgm:pt>
    <dgm:pt modelId="{4BE72CD6-2F75-4871-898E-AA795BA2F546}" type="sibTrans" cxnId="{57D0ECB8-F394-4F6F-99A9-C734B7749256}">
      <dgm:prSet/>
      <dgm:spPr/>
      <dgm:t>
        <a:bodyPr/>
        <a:lstStyle/>
        <a:p>
          <a:endParaRPr lang="es-VE"/>
        </a:p>
      </dgm:t>
    </dgm:pt>
    <dgm:pt modelId="{729E802F-FD15-41E6-8937-E71F859A07E7}" type="pres">
      <dgm:prSet presAssocID="{BD2C4E12-E869-4528-807A-AE98675D8AED}" presName="Name0" presStyleCnt="0">
        <dgm:presLayoutVars>
          <dgm:dir/>
          <dgm:animLvl val="lvl"/>
          <dgm:resizeHandles val="exact"/>
        </dgm:presLayoutVars>
      </dgm:prSet>
      <dgm:spPr/>
      <dgm:t>
        <a:bodyPr/>
        <a:lstStyle/>
        <a:p>
          <a:endParaRPr lang="es-VE"/>
        </a:p>
      </dgm:t>
    </dgm:pt>
    <dgm:pt modelId="{B4A564E8-B728-452C-BA2D-380CFD33BF55}" type="pres">
      <dgm:prSet presAssocID="{26C4DAFD-D963-4B6F-B583-5EDC4EEA26A7}" presName="boxAndChildren" presStyleCnt="0"/>
      <dgm:spPr/>
    </dgm:pt>
    <dgm:pt modelId="{7BE78A73-54D6-4055-BC70-BB9452E6686E}" type="pres">
      <dgm:prSet presAssocID="{26C4DAFD-D963-4B6F-B583-5EDC4EEA26A7}" presName="parentTextBox" presStyleLbl="node1" presStyleIdx="0" presStyleCnt="1"/>
      <dgm:spPr/>
      <dgm:t>
        <a:bodyPr/>
        <a:lstStyle/>
        <a:p>
          <a:endParaRPr lang="es-ES"/>
        </a:p>
      </dgm:t>
    </dgm:pt>
    <dgm:pt modelId="{9E376D77-BE60-48F6-BE2D-0EC074783866}" type="pres">
      <dgm:prSet presAssocID="{26C4DAFD-D963-4B6F-B583-5EDC4EEA26A7}" presName="entireBox" presStyleLbl="node1" presStyleIdx="0" presStyleCnt="1"/>
      <dgm:spPr/>
      <dgm:t>
        <a:bodyPr/>
        <a:lstStyle/>
        <a:p>
          <a:endParaRPr lang="es-ES"/>
        </a:p>
      </dgm:t>
    </dgm:pt>
    <dgm:pt modelId="{1A73AC14-5010-4A3B-81D1-F1A1822F271E}" type="pres">
      <dgm:prSet presAssocID="{26C4DAFD-D963-4B6F-B583-5EDC4EEA26A7}" presName="descendantBox" presStyleCnt="0"/>
      <dgm:spPr/>
    </dgm:pt>
    <dgm:pt modelId="{E21751FC-6AB3-42D1-9798-4CC3F5CF6C13}" type="pres">
      <dgm:prSet presAssocID="{9782774D-C7E2-48D7-BDD8-56BCDB68D7CB}" presName="childTextBox" presStyleLbl="fgAccFollowNode1" presStyleIdx="0" presStyleCnt="1" custLinFactNeighborY="-45353">
        <dgm:presLayoutVars>
          <dgm:bulletEnabled val="1"/>
        </dgm:presLayoutVars>
      </dgm:prSet>
      <dgm:spPr/>
      <dgm:t>
        <a:bodyPr/>
        <a:lstStyle/>
        <a:p>
          <a:endParaRPr lang="es-ES"/>
        </a:p>
      </dgm:t>
    </dgm:pt>
  </dgm:ptLst>
  <dgm:cxnLst>
    <dgm:cxn modelId="{57D0ECB8-F394-4F6F-99A9-C734B7749256}" srcId="{26C4DAFD-D963-4B6F-B583-5EDC4EEA26A7}" destId="{9782774D-C7E2-48D7-BDD8-56BCDB68D7CB}" srcOrd="0" destOrd="0" parTransId="{ADF0B1EC-29CB-4334-97D7-47975CD5E54B}" sibTransId="{4BE72CD6-2F75-4871-898E-AA795BA2F546}"/>
    <dgm:cxn modelId="{30EDEF92-B961-4F8E-AB9A-FA49009D08A5}" type="presOf" srcId="{26C4DAFD-D963-4B6F-B583-5EDC4EEA26A7}" destId="{9E376D77-BE60-48F6-BE2D-0EC074783866}" srcOrd="1" destOrd="0" presId="urn:microsoft.com/office/officeart/2005/8/layout/process4"/>
    <dgm:cxn modelId="{12C7323B-ED66-47FD-9800-682185B17001}" type="presOf" srcId="{9782774D-C7E2-48D7-BDD8-56BCDB68D7CB}" destId="{E21751FC-6AB3-42D1-9798-4CC3F5CF6C13}" srcOrd="0" destOrd="0" presId="urn:microsoft.com/office/officeart/2005/8/layout/process4"/>
    <dgm:cxn modelId="{B03FBE62-5A0A-4DA1-80A2-EF0C9A798284}" type="presOf" srcId="{BD2C4E12-E869-4528-807A-AE98675D8AED}" destId="{729E802F-FD15-41E6-8937-E71F859A07E7}" srcOrd="0" destOrd="0" presId="urn:microsoft.com/office/officeart/2005/8/layout/process4"/>
    <dgm:cxn modelId="{F7C541CB-9C9D-4954-B913-89ED3B81D40F}" srcId="{BD2C4E12-E869-4528-807A-AE98675D8AED}" destId="{26C4DAFD-D963-4B6F-B583-5EDC4EEA26A7}" srcOrd="0" destOrd="0" parTransId="{839291F7-F8DF-4457-8264-B6F3880584E1}" sibTransId="{4E2329A9-3577-4B43-946E-51800A719BEA}"/>
    <dgm:cxn modelId="{9315C64A-D037-4FA5-9A30-62E682B2462B}" type="presOf" srcId="{26C4DAFD-D963-4B6F-B583-5EDC4EEA26A7}" destId="{7BE78A73-54D6-4055-BC70-BB9452E6686E}" srcOrd="0" destOrd="0" presId="urn:microsoft.com/office/officeart/2005/8/layout/process4"/>
    <dgm:cxn modelId="{36FECBF2-4772-4FB6-B45D-5047DA880587}" type="presParOf" srcId="{729E802F-FD15-41E6-8937-E71F859A07E7}" destId="{B4A564E8-B728-452C-BA2D-380CFD33BF55}" srcOrd="0" destOrd="0" presId="urn:microsoft.com/office/officeart/2005/8/layout/process4"/>
    <dgm:cxn modelId="{FFF25ED1-50E3-436E-B989-D48E9948AA24}" type="presParOf" srcId="{B4A564E8-B728-452C-BA2D-380CFD33BF55}" destId="{7BE78A73-54D6-4055-BC70-BB9452E6686E}" srcOrd="0" destOrd="0" presId="urn:microsoft.com/office/officeart/2005/8/layout/process4"/>
    <dgm:cxn modelId="{05110B0F-0D9C-4CBD-BA28-DDF4FFB06521}" type="presParOf" srcId="{B4A564E8-B728-452C-BA2D-380CFD33BF55}" destId="{9E376D77-BE60-48F6-BE2D-0EC074783866}" srcOrd="1" destOrd="0" presId="urn:microsoft.com/office/officeart/2005/8/layout/process4"/>
    <dgm:cxn modelId="{6D0255FE-0AFE-480A-A8B4-425864AAB04C}" type="presParOf" srcId="{B4A564E8-B728-452C-BA2D-380CFD33BF55}" destId="{1A73AC14-5010-4A3B-81D1-F1A1822F271E}" srcOrd="2" destOrd="0" presId="urn:microsoft.com/office/officeart/2005/8/layout/process4"/>
    <dgm:cxn modelId="{52DEE938-4DFE-4BB0-A893-1D7433D7FBD7}" type="presParOf" srcId="{1A73AC14-5010-4A3B-81D1-F1A1822F271E}" destId="{E21751FC-6AB3-42D1-9798-4CC3F5CF6C13}"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550CB-FB6F-49DA-9606-0A8897482B9E}"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_tradnl"/>
        </a:p>
      </dgm:t>
    </dgm:pt>
    <dgm:pt modelId="{EC66D8E6-D932-4E37-8C7B-0A4044404B2B}">
      <dgm:prSet custT="1"/>
      <dgm:spPr/>
      <dgm:t>
        <a:bodyPr/>
        <a:lstStyle/>
        <a:p>
          <a:pPr algn="just" rtl="0"/>
          <a:r>
            <a:rPr lang="es-ES_tradnl" sz="1800" dirty="0" smtClean="0"/>
            <a:t>Se concibe la Orientación como </a:t>
          </a:r>
          <a:r>
            <a:rPr lang="es-ES_tradnl" sz="1800" b="1" dirty="0" smtClean="0"/>
            <a:t>praxis social dirigida a la facilitación de los procesos de desarrollo humano </a:t>
          </a:r>
          <a:r>
            <a:rPr lang="es-ES_tradnl" sz="1800" dirty="0" smtClean="0"/>
            <a:t>en las dimensiones del ser, convivir, servir, conocer y hacer, en el contexto personal, familiar y comunitario  a lo largo del continuo del ciclo vital.</a:t>
          </a:r>
          <a:endParaRPr lang="es-ES_tradnl" sz="1800" b="1" dirty="0"/>
        </a:p>
      </dgm:t>
    </dgm:pt>
    <dgm:pt modelId="{8CAD4B8D-792C-4AD9-9E62-C73C76905AB3}" type="parTrans" cxnId="{D151D27D-F182-4333-A810-C8AFE413411D}">
      <dgm:prSet/>
      <dgm:spPr/>
      <dgm:t>
        <a:bodyPr/>
        <a:lstStyle/>
        <a:p>
          <a:endParaRPr lang="es-ES_tradnl"/>
        </a:p>
      </dgm:t>
    </dgm:pt>
    <dgm:pt modelId="{0898458E-DB20-442E-A177-1AFC82B8A3A4}" type="sibTrans" cxnId="{D151D27D-F182-4333-A810-C8AFE413411D}">
      <dgm:prSet/>
      <dgm:spPr/>
      <dgm:t>
        <a:bodyPr/>
        <a:lstStyle/>
        <a:p>
          <a:endParaRPr lang="es-ES_tradnl"/>
        </a:p>
      </dgm:t>
    </dgm:pt>
    <dgm:pt modelId="{6D96302A-204E-445A-B4F3-1FE90283715F}">
      <dgm:prSet custT="1"/>
      <dgm:spPr/>
      <dgm:t>
        <a:bodyPr/>
        <a:lstStyle/>
        <a:p>
          <a:pPr algn="just" rtl="0"/>
          <a:r>
            <a:rPr lang="es-ES_tradnl" sz="1800" dirty="0" smtClean="0"/>
            <a:t>La finalidad última de la orientación y su proceso educador es el </a:t>
          </a:r>
          <a:r>
            <a:rPr lang="es-ES_tradnl" sz="1800" b="1" dirty="0" smtClean="0"/>
            <a:t>desarrollo autónomo e independencia intelectual, emocional y de actuación del individuo</a:t>
          </a:r>
          <a:r>
            <a:rPr lang="es-ES_tradnl" sz="1800" dirty="0" smtClean="0"/>
            <a:t> en el manejo de sus asuntos personales y sus responsabilidades sociales.</a:t>
          </a:r>
          <a:endParaRPr lang="es-ES_tradnl" sz="1800" b="1" dirty="0"/>
        </a:p>
      </dgm:t>
    </dgm:pt>
    <dgm:pt modelId="{241F3146-35C4-4CA5-926C-B1281E9F075B}" type="parTrans" cxnId="{E196088D-FCAC-40A2-8EC6-D5FBA7472415}">
      <dgm:prSet/>
      <dgm:spPr/>
      <dgm:t>
        <a:bodyPr/>
        <a:lstStyle/>
        <a:p>
          <a:endParaRPr lang="es-ES_tradnl"/>
        </a:p>
      </dgm:t>
    </dgm:pt>
    <dgm:pt modelId="{0072F27F-7E51-4DB6-A8CA-8A920E60ACEB}" type="sibTrans" cxnId="{E196088D-FCAC-40A2-8EC6-D5FBA7472415}">
      <dgm:prSet/>
      <dgm:spPr/>
      <dgm:t>
        <a:bodyPr/>
        <a:lstStyle/>
        <a:p>
          <a:endParaRPr lang="es-ES_tradnl"/>
        </a:p>
      </dgm:t>
    </dgm:pt>
    <dgm:pt modelId="{C84236C8-8307-4FE8-88AA-E4CF5C1E40D8}">
      <dgm:prSet custT="1"/>
      <dgm:spPr/>
      <dgm:t>
        <a:bodyPr/>
        <a:lstStyle/>
        <a:p>
          <a:pPr algn="just" rtl="0"/>
          <a:r>
            <a:rPr lang="es-ES_tradnl" sz="1800" b="1" dirty="0" smtClean="0"/>
            <a:t>La acción educadora de la Orientación debe centrarse en la prevención </a:t>
          </a:r>
          <a:r>
            <a:rPr lang="es-ES_tradnl" sz="1800" dirty="0" smtClean="0"/>
            <a:t>y en la acción intencional como vías para anticiparse y enfrentar los retos, obstáculos y dificultades que suelen ocurrir en los procesos del desarrollo humano de las personas y sus contextos. </a:t>
          </a:r>
          <a:endParaRPr lang="es-ES_tradnl" sz="1800" b="1" dirty="0"/>
        </a:p>
      </dgm:t>
    </dgm:pt>
    <dgm:pt modelId="{673D1B7E-E55E-4298-A7F8-9B90E57D512A}" type="parTrans" cxnId="{F192556C-8476-44C5-A109-927C73CF48C6}">
      <dgm:prSet/>
      <dgm:spPr/>
      <dgm:t>
        <a:bodyPr/>
        <a:lstStyle/>
        <a:p>
          <a:endParaRPr lang="es-ES_tradnl"/>
        </a:p>
      </dgm:t>
    </dgm:pt>
    <dgm:pt modelId="{A92C35E6-B7D8-43A1-A650-DC500AF5741F}" type="sibTrans" cxnId="{F192556C-8476-44C5-A109-927C73CF48C6}">
      <dgm:prSet/>
      <dgm:spPr/>
      <dgm:t>
        <a:bodyPr/>
        <a:lstStyle/>
        <a:p>
          <a:endParaRPr lang="es-ES_tradnl"/>
        </a:p>
      </dgm:t>
    </dgm:pt>
    <dgm:pt modelId="{78F37F0A-83CB-446A-B7FE-05C2138BF92D}" type="pres">
      <dgm:prSet presAssocID="{3AE550CB-FB6F-49DA-9606-0A8897482B9E}" presName="linear" presStyleCnt="0">
        <dgm:presLayoutVars>
          <dgm:animLvl val="lvl"/>
          <dgm:resizeHandles val="exact"/>
        </dgm:presLayoutVars>
      </dgm:prSet>
      <dgm:spPr/>
      <dgm:t>
        <a:bodyPr/>
        <a:lstStyle/>
        <a:p>
          <a:endParaRPr lang="es-ES_tradnl"/>
        </a:p>
      </dgm:t>
    </dgm:pt>
    <dgm:pt modelId="{8C8904ED-A8F6-4EFA-BF5A-C4F72540CC9D}" type="pres">
      <dgm:prSet presAssocID="{EC66D8E6-D932-4E37-8C7B-0A4044404B2B}" presName="parentText" presStyleLbl="node1" presStyleIdx="0" presStyleCnt="3">
        <dgm:presLayoutVars>
          <dgm:chMax val="0"/>
          <dgm:bulletEnabled val="1"/>
        </dgm:presLayoutVars>
      </dgm:prSet>
      <dgm:spPr/>
      <dgm:t>
        <a:bodyPr/>
        <a:lstStyle/>
        <a:p>
          <a:endParaRPr lang="es-ES_tradnl"/>
        </a:p>
      </dgm:t>
    </dgm:pt>
    <dgm:pt modelId="{2BC6D58F-02F6-443A-8BC2-8158D1778B63}" type="pres">
      <dgm:prSet presAssocID="{0898458E-DB20-442E-A177-1AFC82B8A3A4}" presName="spacer" presStyleCnt="0"/>
      <dgm:spPr/>
      <dgm:t>
        <a:bodyPr/>
        <a:lstStyle/>
        <a:p>
          <a:endParaRPr lang="es-EC"/>
        </a:p>
      </dgm:t>
    </dgm:pt>
    <dgm:pt modelId="{3B0CBDAE-60FC-4D90-B5F5-2ED905ED98DA}" type="pres">
      <dgm:prSet presAssocID="{6D96302A-204E-445A-B4F3-1FE90283715F}" presName="parentText" presStyleLbl="node1" presStyleIdx="1" presStyleCnt="3">
        <dgm:presLayoutVars>
          <dgm:chMax val="0"/>
          <dgm:bulletEnabled val="1"/>
        </dgm:presLayoutVars>
      </dgm:prSet>
      <dgm:spPr/>
      <dgm:t>
        <a:bodyPr/>
        <a:lstStyle/>
        <a:p>
          <a:endParaRPr lang="es-ES_tradnl"/>
        </a:p>
      </dgm:t>
    </dgm:pt>
    <dgm:pt modelId="{21910B38-1F1D-4BC2-B591-34012D24E13E}" type="pres">
      <dgm:prSet presAssocID="{0072F27F-7E51-4DB6-A8CA-8A920E60ACEB}" presName="spacer" presStyleCnt="0"/>
      <dgm:spPr/>
      <dgm:t>
        <a:bodyPr/>
        <a:lstStyle/>
        <a:p>
          <a:endParaRPr lang="es-EC"/>
        </a:p>
      </dgm:t>
    </dgm:pt>
    <dgm:pt modelId="{58AC005B-09BA-44CB-A30F-E4EF7894438B}" type="pres">
      <dgm:prSet presAssocID="{C84236C8-8307-4FE8-88AA-E4CF5C1E40D8}" presName="parentText" presStyleLbl="node1" presStyleIdx="2" presStyleCnt="3">
        <dgm:presLayoutVars>
          <dgm:chMax val="0"/>
          <dgm:bulletEnabled val="1"/>
        </dgm:presLayoutVars>
      </dgm:prSet>
      <dgm:spPr/>
      <dgm:t>
        <a:bodyPr/>
        <a:lstStyle/>
        <a:p>
          <a:endParaRPr lang="es-ES_tradnl"/>
        </a:p>
      </dgm:t>
    </dgm:pt>
  </dgm:ptLst>
  <dgm:cxnLst>
    <dgm:cxn modelId="{4F8A271D-E231-4838-8917-E9A1B0B81521}" type="presOf" srcId="{3AE550CB-FB6F-49DA-9606-0A8897482B9E}" destId="{78F37F0A-83CB-446A-B7FE-05C2138BF92D}" srcOrd="0" destOrd="0" presId="urn:microsoft.com/office/officeart/2005/8/layout/vList2"/>
    <dgm:cxn modelId="{F192556C-8476-44C5-A109-927C73CF48C6}" srcId="{3AE550CB-FB6F-49DA-9606-0A8897482B9E}" destId="{C84236C8-8307-4FE8-88AA-E4CF5C1E40D8}" srcOrd="2" destOrd="0" parTransId="{673D1B7E-E55E-4298-A7F8-9B90E57D512A}" sibTransId="{A92C35E6-B7D8-43A1-A650-DC500AF5741F}"/>
    <dgm:cxn modelId="{6BA8A94F-4791-452D-8EFB-A15AC734F591}" type="presOf" srcId="{6D96302A-204E-445A-B4F3-1FE90283715F}" destId="{3B0CBDAE-60FC-4D90-B5F5-2ED905ED98DA}" srcOrd="0" destOrd="0" presId="urn:microsoft.com/office/officeart/2005/8/layout/vList2"/>
    <dgm:cxn modelId="{89A83C03-2FE6-4392-A2E4-90E0B7E1CA00}" type="presOf" srcId="{EC66D8E6-D932-4E37-8C7B-0A4044404B2B}" destId="{8C8904ED-A8F6-4EFA-BF5A-C4F72540CC9D}" srcOrd="0" destOrd="0" presId="urn:microsoft.com/office/officeart/2005/8/layout/vList2"/>
    <dgm:cxn modelId="{E196088D-FCAC-40A2-8EC6-D5FBA7472415}" srcId="{3AE550CB-FB6F-49DA-9606-0A8897482B9E}" destId="{6D96302A-204E-445A-B4F3-1FE90283715F}" srcOrd="1" destOrd="0" parTransId="{241F3146-35C4-4CA5-926C-B1281E9F075B}" sibTransId="{0072F27F-7E51-4DB6-A8CA-8A920E60ACEB}"/>
    <dgm:cxn modelId="{A381230B-8E24-4D2E-8BC2-20FD6E61A8A7}" type="presOf" srcId="{C84236C8-8307-4FE8-88AA-E4CF5C1E40D8}" destId="{58AC005B-09BA-44CB-A30F-E4EF7894438B}" srcOrd="0" destOrd="0" presId="urn:microsoft.com/office/officeart/2005/8/layout/vList2"/>
    <dgm:cxn modelId="{D151D27D-F182-4333-A810-C8AFE413411D}" srcId="{3AE550CB-FB6F-49DA-9606-0A8897482B9E}" destId="{EC66D8E6-D932-4E37-8C7B-0A4044404B2B}" srcOrd="0" destOrd="0" parTransId="{8CAD4B8D-792C-4AD9-9E62-C73C76905AB3}" sibTransId="{0898458E-DB20-442E-A177-1AFC82B8A3A4}"/>
    <dgm:cxn modelId="{88BC061B-5084-4BA7-91DE-3989A9DD2144}" type="presParOf" srcId="{78F37F0A-83CB-446A-B7FE-05C2138BF92D}" destId="{8C8904ED-A8F6-4EFA-BF5A-C4F72540CC9D}" srcOrd="0" destOrd="0" presId="urn:microsoft.com/office/officeart/2005/8/layout/vList2"/>
    <dgm:cxn modelId="{3BD38032-F512-4049-9532-03E900F4C113}" type="presParOf" srcId="{78F37F0A-83CB-446A-B7FE-05C2138BF92D}" destId="{2BC6D58F-02F6-443A-8BC2-8158D1778B63}" srcOrd="1" destOrd="0" presId="urn:microsoft.com/office/officeart/2005/8/layout/vList2"/>
    <dgm:cxn modelId="{927B02DC-F58D-493C-9552-AF693FE9D4B1}" type="presParOf" srcId="{78F37F0A-83CB-446A-B7FE-05C2138BF92D}" destId="{3B0CBDAE-60FC-4D90-B5F5-2ED905ED98DA}" srcOrd="2" destOrd="0" presId="urn:microsoft.com/office/officeart/2005/8/layout/vList2"/>
    <dgm:cxn modelId="{D6F30C4E-6EBA-4C19-B268-004A6C45FD4C}" type="presParOf" srcId="{78F37F0A-83CB-446A-B7FE-05C2138BF92D}" destId="{21910B38-1F1D-4BC2-B591-34012D24E13E}" srcOrd="3" destOrd="0" presId="urn:microsoft.com/office/officeart/2005/8/layout/vList2"/>
    <dgm:cxn modelId="{5E396484-6576-46AF-B287-76A5921FBE2A}" type="presParOf" srcId="{78F37F0A-83CB-446A-B7FE-05C2138BF92D}" destId="{58AC005B-09BA-44CB-A30F-E4EF7894438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EEC85-2C64-48DF-9DEA-9044377A4C28}"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9593673F-804D-4408-8F41-C4708F7228EF}">
      <dgm:prSet phldrT="[Texto]"/>
      <dgm:spPr/>
      <dgm:t>
        <a:bodyPr/>
        <a:lstStyle/>
        <a:p>
          <a:r>
            <a:rPr lang="es-EC" dirty="0" smtClean="0"/>
            <a:t>“</a:t>
          </a:r>
          <a:r>
            <a:rPr lang="es-EC" b="1" dirty="0" smtClean="0"/>
            <a:t>NACÍ CON LA NECESIDAD DE AYUDAR” Prof. Ofelia Ramos</a:t>
          </a:r>
          <a:endParaRPr lang="es-EC" b="1" dirty="0"/>
        </a:p>
      </dgm:t>
    </dgm:pt>
    <dgm:pt modelId="{D67CB372-444A-4292-9E7E-CCC4C4D0648C}" type="parTrans" cxnId="{E9F3A35A-52F4-48B2-AC43-DC0FA64890B6}">
      <dgm:prSet/>
      <dgm:spPr/>
      <dgm:t>
        <a:bodyPr/>
        <a:lstStyle/>
        <a:p>
          <a:endParaRPr lang="es-EC"/>
        </a:p>
      </dgm:t>
    </dgm:pt>
    <dgm:pt modelId="{938CF013-592B-42A5-81B2-41B84A675E6B}" type="sibTrans" cxnId="{E9F3A35A-52F4-48B2-AC43-DC0FA64890B6}">
      <dgm:prSet/>
      <dgm:spPr/>
      <dgm:t>
        <a:bodyPr/>
        <a:lstStyle/>
        <a:p>
          <a:endParaRPr lang="es-EC"/>
        </a:p>
      </dgm:t>
    </dgm:pt>
    <dgm:pt modelId="{E34D1D10-2684-4FC4-B54A-E198A34AEC16}">
      <dgm:prSet phldrT="[Texto]" custT="1"/>
      <dgm:spPr/>
      <dgm:t>
        <a:bodyPr/>
        <a:lstStyle/>
        <a:p>
          <a:pPr algn="just"/>
          <a:r>
            <a:rPr lang="es-EC" sz="1400" dirty="0" smtClean="0"/>
            <a:t>Sus afirmaciones exponen una persona entusiasta, dinámica, creativa, comprometida con sus semejantes y todos los contextos donde se desenvolvió, expone con firmeza que el encuentro consigo mismos es el secreto para ejercer una buena y pertinente educación universitaria de los orientadores en formación</a:t>
          </a:r>
          <a:endParaRPr lang="es-EC" sz="1400" dirty="0"/>
        </a:p>
      </dgm:t>
    </dgm:pt>
    <dgm:pt modelId="{C27248C8-2D6B-4E1B-8390-52E0BC1A0909}" type="parTrans" cxnId="{68B9E096-17BC-4351-A1BC-0B9EDB53CC53}">
      <dgm:prSet/>
      <dgm:spPr/>
      <dgm:t>
        <a:bodyPr/>
        <a:lstStyle/>
        <a:p>
          <a:endParaRPr lang="es-EC"/>
        </a:p>
      </dgm:t>
    </dgm:pt>
    <dgm:pt modelId="{D89F15FE-BFF4-4FBC-9476-C8E15FEAD7A2}" type="sibTrans" cxnId="{68B9E096-17BC-4351-A1BC-0B9EDB53CC53}">
      <dgm:prSet/>
      <dgm:spPr/>
      <dgm:t>
        <a:bodyPr/>
        <a:lstStyle/>
        <a:p>
          <a:endParaRPr lang="es-EC"/>
        </a:p>
      </dgm:t>
    </dgm:pt>
    <dgm:pt modelId="{FEEFF4DC-B675-4B31-9EB4-1E14BE5904F9}">
      <dgm:prSet phldrT="[Texto]"/>
      <dgm:spPr/>
      <dgm:t>
        <a:bodyPr/>
        <a:lstStyle/>
        <a:p>
          <a:r>
            <a:rPr lang="es-EC" b="1" dirty="0" smtClean="0"/>
            <a:t>“EPA LÍDER…YA VIENE EL LÍDER” Prof. Franklin Amaya</a:t>
          </a:r>
          <a:endParaRPr lang="es-EC" b="1" dirty="0"/>
        </a:p>
      </dgm:t>
    </dgm:pt>
    <dgm:pt modelId="{3F2C3499-52E1-487A-B0AD-CF387739DD06}" type="parTrans" cxnId="{2CC400FB-675B-42E3-A94C-7293B6ED9337}">
      <dgm:prSet/>
      <dgm:spPr/>
      <dgm:t>
        <a:bodyPr/>
        <a:lstStyle/>
        <a:p>
          <a:endParaRPr lang="es-EC"/>
        </a:p>
      </dgm:t>
    </dgm:pt>
    <dgm:pt modelId="{1045A002-406B-4272-8051-2CDBF7DE205B}" type="sibTrans" cxnId="{2CC400FB-675B-42E3-A94C-7293B6ED9337}">
      <dgm:prSet/>
      <dgm:spPr/>
      <dgm:t>
        <a:bodyPr/>
        <a:lstStyle/>
        <a:p>
          <a:endParaRPr lang="es-EC"/>
        </a:p>
      </dgm:t>
    </dgm:pt>
    <dgm:pt modelId="{B4651FF7-F35A-44F1-AA94-3A3D9E8B2F14}">
      <dgm:prSet phldrT="[Texto]" custT="1"/>
      <dgm:spPr/>
      <dgm:t>
        <a:bodyPr/>
        <a:lstStyle/>
        <a:p>
          <a:pPr algn="just"/>
          <a:r>
            <a:rPr lang="es-EC" sz="1400" dirty="0" smtClean="0"/>
            <a:t>Discurso caracterizado por el uso de frases y expresiones positivas, esperanzadoras, afectivas, cargadas de una fe religiosa, con un alto nivel de convicción en lo que cree y practica, esto, lo lleva al éxito personal, profesional y familiar. Sus expresiones indican acciones, nunca teorizaciones, por eso inicia la entrevista con esa intencionalidad, de sistematizar lo que posiblemente sea un método social </a:t>
          </a:r>
          <a:endParaRPr lang="es-EC" sz="1400" dirty="0"/>
        </a:p>
      </dgm:t>
    </dgm:pt>
    <dgm:pt modelId="{1A85AF13-EE6B-45BA-A7BB-B84262503B61}" type="parTrans" cxnId="{0D2155AD-1019-4003-9C41-05FA746B535D}">
      <dgm:prSet/>
      <dgm:spPr/>
      <dgm:t>
        <a:bodyPr/>
        <a:lstStyle/>
        <a:p>
          <a:endParaRPr lang="es-EC"/>
        </a:p>
      </dgm:t>
    </dgm:pt>
    <dgm:pt modelId="{40977E02-570F-4F67-8D22-B44A290B6434}" type="sibTrans" cxnId="{0D2155AD-1019-4003-9C41-05FA746B535D}">
      <dgm:prSet/>
      <dgm:spPr/>
      <dgm:t>
        <a:bodyPr/>
        <a:lstStyle/>
        <a:p>
          <a:endParaRPr lang="es-EC"/>
        </a:p>
      </dgm:t>
    </dgm:pt>
    <dgm:pt modelId="{8993ED5C-D1D4-4E55-82F4-E924470AED76}">
      <dgm:prSet phldrT="[Texto]"/>
      <dgm:spPr/>
      <dgm:t>
        <a:bodyPr/>
        <a:lstStyle/>
        <a:p>
          <a:r>
            <a:rPr lang="es-EC" dirty="0" smtClean="0"/>
            <a:t>“</a:t>
          </a:r>
          <a:r>
            <a:rPr lang="es-EC" b="1" dirty="0" smtClean="0"/>
            <a:t>NO SOY YO…SOY EL COLECTIVO” Prof. Luis F. Sarango</a:t>
          </a:r>
          <a:endParaRPr lang="es-EC" b="1" dirty="0"/>
        </a:p>
      </dgm:t>
    </dgm:pt>
    <dgm:pt modelId="{EF39994A-ECBD-48A2-AC35-4DC65F990EE3}" type="parTrans" cxnId="{4D5645CF-A850-4818-BA7E-5FFDB0F63D13}">
      <dgm:prSet/>
      <dgm:spPr/>
      <dgm:t>
        <a:bodyPr/>
        <a:lstStyle/>
        <a:p>
          <a:endParaRPr lang="es-EC"/>
        </a:p>
      </dgm:t>
    </dgm:pt>
    <dgm:pt modelId="{FB08D178-4E72-43A7-BEF7-E8B1EA51234A}" type="sibTrans" cxnId="{4D5645CF-A850-4818-BA7E-5FFDB0F63D13}">
      <dgm:prSet/>
      <dgm:spPr/>
      <dgm:t>
        <a:bodyPr/>
        <a:lstStyle/>
        <a:p>
          <a:endParaRPr lang="es-EC"/>
        </a:p>
      </dgm:t>
    </dgm:pt>
    <dgm:pt modelId="{6ED5B380-F0DF-463B-8E3C-18F7BC94EE60}">
      <dgm:prSet phldrT="[Texto]" custT="1"/>
      <dgm:spPr/>
      <dgm:t>
        <a:bodyPr/>
        <a:lstStyle/>
        <a:p>
          <a:r>
            <a:rPr lang="es-EC" sz="1200" dirty="0" smtClean="0"/>
            <a:t>El conocimiento adquirido lo usa en beneficio de su gente, de su lucha social, la que avizora que está en pleno proceso dejando claro que seguirá participando en ella. Los eventos sociales constituyen el escenario de su propia vida, está enmarcada en función de ellos, así ha sido en el pasado y seguirá siendo en el presente, el cambio será lograr la defensa y reconocimiento de sus derechos indígenas con la participación de sus hermanos.</a:t>
          </a:r>
          <a:endParaRPr lang="es-EC" sz="1200" dirty="0"/>
        </a:p>
      </dgm:t>
    </dgm:pt>
    <dgm:pt modelId="{D4E7FC9A-D77E-43CA-9D5F-A0032C3B56E3}" type="parTrans" cxnId="{7A68209C-4887-4EE1-8371-81445AA27765}">
      <dgm:prSet/>
      <dgm:spPr/>
      <dgm:t>
        <a:bodyPr/>
        <a:lstStyle/>
        <a:p>
          <a:endParaRPr lang="es-EC"/>
        </a:p>
      </dgm:t>
    </dgm:pt>
    <dgm:pt modelId="{3949D6A4-AFE9-43CE-990B-C1233B507D24}" type="sibTrans" cxnId="{7A68209C-4887-4EE1-8371-81445AA27765}">
      <dgm:prSet/>
      <dgm:spPr/>
      <dgm:t>
        <a:bodyPr/>
        <a:lstStyle/>
        <a:p>
          <a:endParaRPr lang="es-EC"/>
        </a:p>
      </dgm:t>
    </dgm:pt>
    <dgm:pt modelId="{BBD93627-6CC2-4726-8828-A8CC1AAC5850}" type="pres">
      <dgm:prSet presAssocID="{A7FEEC85-2C64-48DF-9DEA-9044377A4C28}" presName="Name0" presStyleCnt="0">
        <dgm:presLayoutVars>
          <dgm:chMax/>
          <dgm:chPref/>
          <dgm:dir/>
        </dgm:presLayoutVars>
      </dgm:prSet>
      <dgm:spPr/>
      <dgm:t>
        <a:bodyPr/>
        <a:lstStyle/>
        <a:p>
          <a:endParaRPr lang="es-EC"/>
        </a:p>
      </dgm:t>
    </dgm:pt>
    <dgm:pt modelId="{2D1DC7EF-D169-47C4-B3A0-36BBE8ABCBAA}" type="pres">
      <dgm:prSet presAssocID="{9593673F-804D-4408-8F41-C4708F7228EF}" presName="parenttextcomposite" presStyleCnt="0"/>
      <dgm:spPr/>
    </dgm:pt>
    <dgm:pt modelId="{A38DC4F2-35AD-41F9-842B-65A8D99C2656}" type="pres">
      <dgm:prSet presAssocID="{9593673F-804D-4408-8F41-C4708F7228EF}" presName="parenttext" presStyleLbl="revTx" presStyleIdx="0" presStyleCnt="3">
        <dgm:presLayoutVars>
          <dgm:chMax/>
          <dgm:chPref val="2"/>
          <dgm:bulletEnabled val="1"/>
        </dgm:presLayoutVars>
      </dgm:prSet>
      <dgm:spPr/>
      <dgm:t>
        <a:bodyPr/>
        <a:lstStyle/>
        <a:p>
          <a:endParaRPr lang="es-EC"/>
        </a:p>
      </dgm:t>
    </dgm:pt>
    <dgm:pt modelId="{3BC1E8BF-9B3D-48EE-BD77-23539F040E18}" type="pres">
      <dgm:prSet presAssocID="{9593673F-804D-4408-8F41-C4708F7228EF}" presName="composite" presStyleCnt="0"/>
      <dgm:spPr/>
    </dgm:pt>
    <dgm:pt modelId="{16B681A0-F87F-49A9-AE58-DA18066C10AF}" type="pres">
      <dgm:prSet presAssocID="{9593673F-804D-4408-8F41-C4708F7228EF}" presName="chevron1" presStyleLbl="alignNode1" presStyleIdx="0" presStyleCnt="21"/>
      <dgm:spPr/>
    </dgm:pt>
    <dgm:pt modelId="{51616EDF-36CE-42B6-9659-03592B9934DC}" type="pres">
      <dgm:prSet presAssocID="{9593673F-804D-4408-8F41-C4708F7228EF}" presName="chevron2" presStyleLbl="alignNode1" presStyleIdx="1" presStyleCnt="21"/>
      <dgm:spPr/>
    </dgm:pt>
    <dgm:pt modelId="{95C75E6A-D014-43D2-8163-A656292EC4F3}" type="pres">
      <dgm:prSet presAssocID="{9593673F-804D-4408-8F41-C4708F7228EF}" presName="chevron3" presStyleLbl="alignNode1" presStyleIdx="2" presStyleCnt="21"/>
      <dgm:spPr/>
    </dgm:pt>
    <dgm:pt modelId="{0CC3FBB0-AEBE-4868-9035-3A71126613EC}" type="pres">
      <dgm:prSet presAssocID="{9593673F-804D-4408-8F41-C4708F7228EF}" presName="chevron4" presStyleLbl="alignNode1" presStyleIdx="3" presStyleCnt="21"/>
      <dgm:spPr/>
    </dgm:pt>
    <dgm:pt modelId="{4869A3CB-DE61-49A8-B86C-91A76176B713}" type="pres">
      <dgm:prSet presAssocID="{9593673F-804D-4408-8F41-C4708F7228EF}" presName="chevron5" presStyleLbl="alignNode1" presStyleIdx="4" presStyleCnt="21"/>
      <dgm:spPr/>
    </dgm:pt>
    <dgm:pt modelId="{E11EC5EA-1CA3-49CA-BAA6-1FD7B59BD090}" type="pres">
      <dgm:prSet presAssocID="{9593673F-804D-4408-8F41-C4708F7228EF}" presName="chevron6" presStyleLbl="alignNode1" presStyleIdx="5" presStyleCnt="21"/>
      <dgm:spPr/>
    </dgm:pt>
    <dgm:pt modelId="{E37444E5-DBBB-401D-95F9-7F4D307840E5}" type="pres">
      <dgm:prSet presAssocID="{9593673F-804D-4408-8F41-C4708F7228EF}" presName="chevron7" presStyleLbl="alignNode1" presStyleIdx="6" presStyleCnt="21"/>
      <dgm:spPr/>
    </dgm:pt>
    <dgm:pt modelId="{25320EB2-727B-4F40-A69C-7A2FBBB30F93}" type="pres">
      <dgm:prSet presAssocID="{9593673F-804D-4408-8F41-C4708F7228EF}" presName="childtext" presStyleLbl="solidFgAcc1" presStyleIdx="0" presStyleCnt="3" custScaleX="156209">
        <dgm:presLayoutVars>
          <dgm:chMax/>
          <dgm:chPref val="0"/>
          <dgm:bulletEnabled val="1"/>
        </dgm:presLayoutVars>
      </dgm:prSet>
      <dgm:spPr/>
      <dgm:t>
        <a:bodyPr/>
        <a:lstStyle/>
        <a:p>
          <a:endParaRPr lang="es-EC"/>
        </a:p>
      </dgm:t>
    </dgm:pt>
    <dgm:pt modelId="{1B80750F-847C-4F4A-9FA8-7462B66D2806}" type="pres">
      <dgm:prSet presAssocID="{938CF013-592B-42A5-81B2-41B84A675E6B}" presName="sibTrans" presStyleCnt="0"/>
      <dgm:spPr/>
    </dgm:pt>
    <dgm:pt modelId="{3781BA77-1182-4DAD-9FEF-F130D8E65B66}" type="pres">
      <dgm:prSet presAssocID="{FEEFF4DC-B675-4B31-9EB4-1E14BE5904F9}" presName="parenttextcomposite" presStyleCnt="0"/>
      <dgm:spPr/>
    </dgm:pt>
    <dgm:pt modelId="{C62E88EE-F467-4F19-B500-17957E4D204C}" type="pres">
      <dgm:prSet presAssocID="{FEEFF4DC-B675-4B31-9EB4-1E14BE5904F9}" presName="parenttext" presStyleLbl="revTx" presStyleIdx="1" presStyleCnt="3">
        <dgm:presLayoutVars>
          <dgm:chMax/>
          <dgm:chPref val="2"/>
          <dgm:bulletEnabled val="1"/>
        </dgm:presLayoutVars>
      </dgm:prSet>
      <dgm:spPr/>
      <dgm:t>
        <a:bodyPr/>
        <a:lstStyle/>
        <a:p>
          <a:endParaRPr lang="es-EC"/>
        </a:p>
      </dgm:t>
    </dgm:pt>
    <dgm:pt modelId="{A17B3AC9-B95E-48E6-B012-275B30EE8A53}" type="pres">
      <dgm:prSet presAssocID="{FEEFF4DC-B675-4B31-9EB4-1E14BE5904F9}" presName="composite" presStyleCnt="0"/>
      <dgm:spPr/>
    </dgm:pt>
    <dgm:pt modelId="{F229651C-F985-4AC6-A284-372D2157A590}" type="pres">
      <dgm:prSet presAssocID="{FEEFF4DC-B675-4B31-9EB4-1E14BE5904F9}" presName="chevron1" presStyleLbl="alignNode1" presStyleIdx="7" presStyleCnt="21"/>
      <dgm:spPr/>
    </dgm:pt>
    <dgm:pt modelId="{5CFD23B8-50ED-4C55-9E02-671EC71BA425}" type="pres">
      <dgm:prSet presAssocID="{FEEFF4DC-B675-4B31-9EB4-1E14BE5904F9}" presName="chevron2" presStyleLbl="alignNode1" presStyleIdx="8" presStyleCnt="21"/>
      <dgm:spPr/>
    </dgm:pt>
    <dgm:pt modelId="{B82BBE86-E376-40F9-9738-200B760BB9BE}" type="pres">
      <dgm:prSet presAssocID="{FEEFF4DC-B675-4B31-9EB4-1E14BE5904F9}" presName="chevron3" presStyleLbl="alignNode1" presStyleIdx="9" presStyleCnt="21"/>
      <dgm:spPr/>
    </dgm:pt>
    <dgm:pt modelId="{228302B7-C449-4963-BA40-09FCDEB26DC3}" type="pres">
      <dgm:prSet presAssocID="{FEEFF4DC-B675-4B31-9EB4-1E14BE5904F9}" presName="chevron4" presStyleLbl="alignNode1" presStyleIdx="10" presStyleCnt="21"/>
      <dgm:spPr/>
    </dgm:pt>
    <dgm:pt modelId="{360B7C12-705C-4700-88A8-9B7065E78F72}" type="pres">
      <dgm:prSet presAssocID="{FEEFF4DC-B675-4B31-9EB4-1E14BE5904F9}" presName="chevron5" presStyleLbl="alignNode1" presStyleIdx="11" presStyleCnt="21"/>
      <dgm:spPr/>
    </dgm:pt>
    <dgm:pt modelId="{69B99231-2A02-487E-8170-084A7CEBD471}" type="pres">
      <dgm:prSet presAssocID="{FEEFF4DC-B675-4B31-9EB4-1E14BE5904F9}" presName="chevron6" presStyleLbl="alignNode1" presStyleIdx="12" presStyleCnt="21"/>
      <dgm:spPr/>
    </dgm:pt>
    <dgm:pt modelId="{01EF7133-F0B4-4190-A57A-6CEBB198F8A1}" type="pres">
      <dgm:prSet presAssocID="{FEEFF4DC-B675-4B31-9EB4-1E14BE5904F9}" presName="chevron7" presStyleLbl="alignNode1" presStyleIdx="13" presStyleCnt="21"/>
      <dgm:spPr/>
    </dgm:pt>
    <dgm:pt modelId="{24B413E7-6289-4C66-A174-CFC881A39C31}" type="pres">
      <dgm:prSet presAssocID="{FEEFF4DC-B675-4B31-9EB4-1E14BE5904F9}" presName="childtext" presStyleLbl="solidFgAcc1" presStyleIdx="1" presStyleCnt="3" custScaleX="154469">
        <dgm:presLayoutVars>
          <dgm:chMax/>
          <dgm:chPref val="0"/>
          <dgm:bulletEnabled val="1"/>
        </dgm:presLayoutVars>
      </dgm:prSet>
      <dgm:spPr/>
      <dgm:t>
        <a:bodyPr/>
        <a:lstStyle/>
        <a:p>
          <a:endParaRPr lang="es-EC"/>
        </a:p>
      </dgm:t>
    </dgm:pt>
    <dgm:pt modelId="{1CF43860-2F04-4A15-8237-9A967B8E561D}" type="pres">
      <dgm:prSet presAssocID="{1045A002-406B-4272-8051-2CDBF7DE205B}" presName="sibTrans" presStyleCnt="0"/>
      <dgm:spPr/>
    </dgm:pt>
    <dgm:pt modelId="{1B0FDB22-4777-4E75-9292-60636A9B0C8C}" type="pres">
      <dgm:prSet presAssocID="{8993ED5C-D1D4-4E55-82F4-E924470AED76}" presName="parenttextcomposite" presStyleCnt="0"/>
      <dgm:spPr/>
    </dgm:pt>
    <dgm:pt modelId="{61C36E17-0140-4D34-AB1D-B5E780DA09E2}" type="pres">
      <dgm:prSet presAssocID="{8993ED5C-D1D4-4E55-82F4-E924470AED76}" presName="parenttext" presStyleLbl="revTx" presStyleIdx="2" presStyleCnt="3">
        <dgm:presLayoutVars>
          <dgm:chMax/>
          <dgm:chPref val="2"/>
          <dgm:bulletEnabled val="1"/>
        </dgm:presLayoutVars>
      </dgm:prSet>
      <dgm:spPr/>
      <dgm:t>
        <a:bodyPr/>
        <a:lstStyle/>
        <a:p>
          <a:endParaRPr lang="es-EC"/>
        </a:p>
      </dgm:t>
    </dgm:pt>
    <dgm:pt modelId="{34092A8D-57C1-412A-A2D6-7B8D68578802}" type="pres">
      <dgm:prSet presAssocID="{8993ED5C-D1D4-4E55-82F4-E924470AED76}" presName="composite" presStyleCnt="0"/>
      <dgm:spPr/>
    </dgm:pt>
    <dgm:pt modelId="{9847FE46-3F5A-4638-A342-E885545FDD21}" type="pres">
      <dgm:prSet presAssocID="{8993ED5C-D1D4-4E55-82F4-E924470AED76}" presName="chevron1" presStyleLbl="alignNode1" presStyleIdx="14" presStyleCnt="21"/>
      <dgm:spPr/>
    </dgm:pt>
    <dgm:pt modelId="{D81D0120-1E7B-445B-9E80-ADEEB912AF85}" type="pres">
      <dgm:prSet presAssocID="{8993ED5C-D1D4-4E55-82F4-E924470AED76}" presName="chevron2" presStyleLbl="alignNode1" presStyleIdx="15" presStyleCnt="21"/>
      <dgm:spPr/>
    </dgm:pt>
    <dgm:pt modelId="{A386C5ED-A659-42BB-81CE-97162CE3BFB5}" type="pres">
      <dgm:prSet presAssocID="{8993ED5C-D1D4-4E55-82F4-E924470AED76}" presName="chevron3" presStyleLbl="alignNode1" presStyleIdx="16" presStyleCnt="21"/>
      <dgm:spPr/>
    </dgm:pt>
    <dgm:pt modelId="{A9DB7FFA-B896-4BB7-AFBA-8B10ED72D908}" type="pres">
      <dgm:prSet presAssocID="{8993ED5C-D1D4-4E55-82F4-E924470AED76}" presName="chevron4" presStyleLbl="alignNode1" presStyleIdx="17" presStyleCnt="21"/>
      <dgm:spPr/>
    </dgm:pt>
    <dgm:pt modelId="{52A1C663-DF62-4F53-AFA0-4906DC3ABD6D}" type="pres">
      <dgm:prSet presAssocID="{8993ED5C-D1D4-4E55-82F4-E924470AED76}" presName="chevron5" presStyleLbl="alignNode1" presStyleIdx="18" presStyleCnt="21"/>
      <dgm:spPr/>
    </dgm:pt>
    <dgm:pt modelId="{E738A5F2-B14F-4CFD-97E3-FFAFB3A5C861}" type="pres">
      <dgm:prSet presAssocID="{8993ED5C-D1D4-4E55-82F4-E924470AED76}" presName="chevron6" presStyleLbl="alignNode1" presStyleIdx="19" presStyleCnt="21"/>
      <dgm:spPr/>
    </dgm:pt>
    <dgm:pt modelId="{0C6517F8-E47C-4286-9511-50D00F080A8F}" type="pres">
      <dgm:prSet presAssocID="{8993ED5C-D1D4-4E55-82F4-E924470AED76}" presName="chevron7" presStyleLbl="alignNode1" presStyleIdx="20" presStyleCnt="21"/>
      <dgm:spPr/>
    </dgm:pt>
    <dgm:pt modelId="{B85EF9B7-7740-4780-B3E3-2858422D83B6}" type="pres">
      <dgm:prSet presAssocID="{8993ED5C-D1D4-4E55-82F4-E924470AED76}" presName="childtext" presStyleLbl="solidFgAcc1" presStyleIdx="2" presStyleCnt="3" custScaleX="153854">
        <dgm:presLayoutVars>
          <dgm:chMax/>
          <dgm:chPref val="0"/>
          <dgm:bulletEnabled val="1"/>
        </dgm:presLayoutVars>
      </dgm:prSet>
      <dgm:spPr/>
      <dgm:t>
        <a:bodyPr/>
        <a:lstStyle/>
        <a:p>
          <a:endParaRPr lang="es-EC"/>
        </a:p>
      </dgm:t>
    </dgm:pt>
  </dgm:ptLst>
  <dgm:cxnLst>
    <dgm:cxn modelId="{02B9B54D-59D9-4F05-A990-F2D03BC9879B}" type="presOf" srcId="{E34D1D10-2684-4FC4-B54A-E198A34AEC16}" destId="{25320EB2-727B-4F40-A69C-7A2FBBB30F93}" srcOrd="0" destOrd="0" presId="urn:microsoft.com/office/officeart/2008/layout/VerticalAccentList"/>
    <dgm:cxn modelId="{4D5645CF-A850-4818-BA7E-5FFDB0F63D13}" srcId="{A7FEEC85-2C64-48DF-9DEA-9044377A4C28}" destId="{8993ED5C-D1D4-4E55-82F4-E924470AED76}" srcOrd="2" destOrd="0" parTransId="{EF39994A-ECBD-48A2-AC35-4DC65F990EE3}" sibTransId="{FB08D178-4E72-43A7-BEF7-E8B1EA51234A}"/>
    <dgm:cxn modelId="{8463F65F-F683-42C9-8CD7-673B84C2E3EA}" type="presOf" srcId="{B4651FF7-F35A-44F1-AA94-3A3D9E8B2F14}" destId="{24B413E7-6289-4C66-A174-CFC881A39C31}" srcOrd="0" destOrd="0" presId="urn:microsoft.com/office/officeart/2008/layout/VerticalAccentList"/>
    <dgm:cxn modelId="{BE9D2AE1-D492-4873-8827-58185B26464A}" type="presOf" srcId="{8993ED5C-D1D4-4E55-82F4-E924470AED76}" destId="{61C36E17-0140-4D34-AB1D-B5E780DA09E2}" srcOrd="0" destOrd="0" presId="urn:microsoft.com/office/officeart/2008/layout/VerticalAccentList"/>
    <dgm:cxn modelId="{B3721108-D24D-47BC-B55D-FED5F9FEC86C}" type="presOf" srcId="{6ED5B380-F0DF-463B-8E3C-18F7BC94EE60}" destId="{B85EF9B7-7740-4780-B3E3-2858422D83B6}" srcOrd="0" destOrd="0" presId="urn:microsoft.com/office/officeart/2008/layout/VerticalAccentList"/>
    <dgm:cxn modelId="{68B9E096-17BC-4351-A1BC-0B9EDB53CC53}" srcId="{9593673F-804D-4408-8F41-C4708F7228EF}" destId="{E34D1D10-2684-4FC4-B54A-E198A34AEC16}" srcOrd="0" destOrd="0" parTransId="{C27248C8-2D6B-4E1B-8390-52E0BC1A0909}" sibTransId="{D89F15FE-BFF4-4FBC-9476-C8E15FEAD7A2}"/>
    <dgm:cxn modelId="{E9F3A35A-52F4-48B2-AC43-DC0FA64890B6}" srcId="{A7FEEC85-2C64-48DF-9DEA-9044377A4C28}" destId="{9593673F-804D-4408-8F41-C4708F7228EF}" srcOrd="0" destOrd="0" parTransId="{D67CB372-444A-4292-9E7E-CCC4C4D0648C}" sibTransId="{938CF013-592B-42A5-81B2-41B84A675E6B}"/>
    <dgm:cxn modelId="{7A68209C-4887-4EE1-8371-81445AA27765}" srcId="{8993ED5C-D1D4-4E55-82F4-E924470AED76}" destId="{6ED5B380-F0DF-463B-8E3C-18F7BC94EE60}" srcOrd="0" destOrd="0" parTransId="{D4E7FC9A-D77E-43CA-9D5F-A0032C3B56E3}" sibTransId="{3949D6A4-AFE9-43CE-990B-C1233B507D24}"/>
    <dgm:cxn modelId="{C3CAAC75-9262-4B4C-B6EB-52FFAFB945A8}" type="presOf" srcId="{FEEFF4DC-B675-4B31-9EB4-1E14BE5904F9}" destId="{C62E88EE-F467-4F19-B500-17957E4D204C}" srcOrd="0" destOrd="0" presId="urn:microsoft.com/office/officeart/2008/layout/VerticalAccentList"/>
    <dgm:cxn modelId="{215E97EF-3549-4C97-9CC9-BD65CEEDD454}" type="presOf" srcId="{A7FEEC85-2C64-48DF-9DEA-9044377A4C28}" destId="{BBD93627-6CC2-4726-8828-A8CC1AAC5850}" srcOrd="0" destOrd="0" presId="urn:microsoft.com/office/officeart/2008/layout/VerticalAccentList"/>
    <dgm:cxn modelId="{2CC400FB-675B-42E3-A94C-7293B6ED9337}" srcId="{A7FEEC85-2C64-48DF-9DEA-9044377A4C28}" destId="{FEEFF4DC-B675-4B31-9EB4-1E14BE5904F9}" srcOrd="1" destOrd="0" parTransId="{3F2C3499-52E1-487A-B0AD-CF387739DD06}" sibTransId="{1045A002-406B-4272-8051-2CDBF7DE205B}"/>
    <dgm:cxn modelId="{F182D9DC-5235-47E1-B654-8FC8393391C4}" type="presOf" srcId="{9593673F-804D-4408-8F41-C4708F7228EF}" destId="{A38DC4F2-35AD-41F9-842B-65A8D99C2656}" srcOrd="0" destOrd="0" presId="urn:microsoft.com/office/officeart/2008/layout/VerticalAccentList"/>
    <dgm:cxn modelId="{0D2155AD-1019-4003-9C41-05FA746B535D}" srcId="{FEEFF4DC-B675-4B31-9EB4-1E14BE5904F9}" destId="{B4651FF7-F35A-44F1-AA94-3A3D9E8B2F14}" srcOrd="0" destOrd="0" parTransId="{1A85AF13-EE6B-45BA-A7BB-B84262503B61}" sibTransId="{40977E02-570F-4F67-8D22-B44A290B6434}"/>
    <dgm:cxn modelId="{7948E90D-70C8-4A9D-A63B-06CCE4123C02}" type="presParOf" srcId="{BBD93627-6CC2-4726-8828-A8CC1AAC5850}" destId="{2D1DC7EF-D169-47C4-B3A0-36BBE8ABCBAA}" srcOrd="0" destOrd="0" presId="urn:microsoft.com/office/officeart/2008/layout/VerticalAccentList"/>
    <dgm:cxn modelId="{1B9FDF3D-91BA-4531-9787-260E02538E06}" type="presParOf" srcId="{2D1DC7EF-D169-47C4-B3A0-36BBE8ABCBAA}" destId="{A38DC4F2-35AD-41F9-842B-65A8D99C2656}" srcOrd="0" destOrd="0" presId="urn:microsoft.com/office/officeart/2008/layout/VerticalAccentList"/>
    <dgm:cxn modelId="{ECA3038D-187B-488D-80B7-2E881A19337F}" type="presParOf" srcId="{BBD93627-6CC2-4726-8828-A8CC1AAC5850}" destId="{3BC1E8BF-9B3D-48EE-BD77-23539F040E18}" srcOrd="1" destOrd="0" presId="urn:microsoft.com/office/officeart/2008/layout/VerticalAccentList"/>
    <dgm:cxn modelId="{BD07A142-FD0F-477F-BBAE-9A3823B9D281}" type="presParOf" srcId="{3BC1E8BF-9B3D-48EE-BD77-23539F040E18}" destId="{16B681A0-F87F-49A9-AE58-DA18066C10AF}" srcOrd="0" destOrd="0" presId="urn:microsoft.com/office/officeart/2008/layout/VerticalAccentList"/>
    <dgm:cxn modelId="{CC5E31C7-A2C5-4B9E-81F6-905E43AD422E}" type="presParOf" srcId="{3BC1E8BF-9B3D-48EE-BD77-23539F040E18}" destId="{51616EDF-36CE-42B6-9659-03592B9934DC}" srcOrd="1" destOrd="0" presId="urn:microsoft.com/office/officeart/2008/layout/VerticalAccentList"/>
    <dgm:cxn modelId="{15E1CBE1-5BE1-4E6A-9CF2-784A644CC132}" type="presParOf" srcId="{3BC1E8BF-9B3D-48EE-BD77-23539F040E18}" destId="{95C75E6A-D014-43D2-8163-A656292EC4F3}" srcOrd="2" destOrd="0" presId="urn:microsoft.com/office/officeart/2008/layout/VerticalAccentList"/>
    <dgm:cxn modelId="{C00B2A03-F57A-4FA4-A03B-7575D53776E6}" type="presParOf" srcId="{3BC1E8BF-9B3D-48EE-BD77-23539F040E18}" destId="{0CC3FBB0-AEBE-4868-9035-3A71126613EC}" srcOrd="3" destOrd="0" presId="urn:microsoft.com/office/officeart/2008/layout/VerticalAccentList"/>
    <dgm:cxn modelId="{9DFC33EA-280E-475C-810F-5FF83774083C}" type="presParOf" srcId="{3BC1E8BF-9B3D-48EE-BD77-23539F040E18}" destId="{4869A3CB-DE61-49A8-B86C-91A76176B713}" srcOrd="4" destOrd="0" presId="urn:microsoft.com/office/officeart/2008/layout/VerticalAccentList"/>
    <dgm:cxn modelId="{FC466B14-760E-49FD-948A-01179C2ED4B6}" type="presParOf" srcId="{3BC1E8BF-9B3D-48EE-BD77-23539F040E18}" destId="{E11EC5EA-1CA3-49CA-BAA6-1FD7B59BD090}" srcOrd="5" destOrd="0" presId="urn:microsoft.com/office/officeart/2008/layout/VerticalAccentList"/>
    <dgm:cxn modelId="{D3D838AC-E06B-444C-B6AC-16A26D5F9D30}" type="presParOf" srcId="{3BC1E8BF-9B3D-48EE-BD77-23539F040E18}" destId="{E37444E5-DBBB-401D-95F9-7F4D307840E5}" srcOrd="6" destOrd="0" presId="urn:microsoft.com/office/officeart/2008/layout/VerticalAccentList"/>
    <dgm:cxn modelId="{FBE29C64-C212-4C02-9E5B-8793CA0DD3A9}" type="presParOf" srcId="{3BC1E8BF-9B3D-48EE-BD77-23539F040E18}" destId="{25320EB2-727B-4F40-A69C-7A2FBBB30F93}" srcOrd="7" destOrd="0" presId="urn:microsoft.com/office/officeart/2008/layout/VerticalAccentList"/>
    <dgm:cxn modelId="{7819E00B-132A-4E11-963A-D0BBA798650A}" type="presParOf" srcId="{BBD93627-6CC2-4726-8828-A8CC1AAC5850}" destId="{1B80750F-847C-4F4A-9FA8-7462B66D2806}" srcOrd="2" destOrd="0" presId="urn:microsoft.com/office/officeart/2008/layout/VerticalAccentList"/>
    <dgm:cxn modelId="{421928DF-FE9E-4372-B3F9-4A36259AB5B6}" type="presParOf" srcId="{BBD93627-6CC2-4726-8828-A8CC1AAC5850}" destId="{3781BA77-1182-4DAD-9FEF-F130D8E65B66}" srcOrd="3" destOrd="0" presId="urn:microsoft.com/office/officeart/2008/layout/VerticalAccentList"/>
    <dgm:cxn modelId="{F1AE885E-8AE0-4C44-B1B4-3FFDBB75D784}" type="presParOf" srcId="{3781BA77-1182-4DAD-9FEF-F130D8E65B66}" destId="{C62E88EE-F467-4F19-B500-17957E4D204C}" srcOrd="0" destOrd="0" presId="urn:microsoft.com/office/officeart/2008/layout/VerticalAccentList"/>
    <dgm:cxn modelId="{C26A6E81-A310-4B0A-9C2F-8EDD81B868BE}" type="presParOf" srcId="{BBD93627-6CC2-4726-8828-A8CC1AAC5850}" destId="{A17B3AC9-B95E-48E6-B012-275B30EE8A53}" srcOrd="4" destOrd="0" presId="urn:microsoft.com/office/officeart/2008/layout/VerticalAccentList"/>
    <dgm:cxn modelId="{6E882F53-E2A8-4937-A3DD-3ECE2E834A9A}" type="presParOf" srcId="{A17B3AC9-B95E-48E6-B012-275B30EE8A53}" destId="{F229651C-F985-4AC6-A284-372D2157A590}" srcOrd="0" destOrd="0" presId="urn:microsoft.com/office/officeart/2008/layout/VerticalAccentList"/>
    <dgm:cxn modelId="{329FF505-90FD-416B-BFE8-890DC2D51D2D}" type="presParOf" srcId="{A17B3AC9-B95E-48E6-B012-275B30EE8A53}" destId="{5CFD23B8-50ED-4C55-9E02-671EC71BA425}" srcOrd="1" destOrd="0" presId="urn:microsoft.com/office/officeart/2008/layout/VerticalAccentList"/>
    <dgm:cxn modelId="{65F0F1E2-2FF8-4621-8789-E6CF65F6CA86}" type="presParOf" srcId="{A17B3AC9-B95E-48E6-B012-275B30EE8A53}" destId="{B82BBE86-E376-40F9-9738-200B760BB9BE}" srcOrd="2" destOrd="0" presId="urn:microsoft.com/office/officeart/2008/layout/VerticalAccentList"/>
    <dgm:cxn modelId="{C2FB6032-151E-4835-A765-359EC28F4608}" type="presParOf" srcId="{A17B3AC9-B95E-48E6-B012-275B30EE8A53}" destId="{228302B7-C449-4963-BA40-09FCDEB26DC3}" srcOrd="3" destOrd="0" presId="urn:microsoft.com/office/officeart/2008/layout/VerticalAccentList"/>
    <dgm:cxn modelId="{544C313D-D9DC-455F-8EC0-19F26DE3C0C1}" type="presParOf" srcId="{A17B3AC9-B95E-48E6-B012-275B30EE8A53}" destId="{360B7C12-705C-4700-88A8-9B7065E78F72}" srcOrd="4" destOrd="0" presId="urn:microsoft.com/office/officeart/2008/layout/VerticalAccentList"/>
    <dgm:cxn modelId="{D4CAEF63-FE37-4C06-99A6-C8F11726568B}" type="presParOf" srcId="{A17B3AC9-B95E-48E6-B012-275B30EE8A53}" destId="{69B99231-2A02-487E-8170-084A7CEBD471}" srcOrd="5" destOrd="0" presId="urn:microsoft.com/office/officeart/2008/layout/VerticalAccentList"/>
    <dgm:cxn modelId="{883F92F6-B627-496B-BCFB-CE996F7FDD72}" type="presParOf" srcId="{A17B3AC9-B95E-48E6-B012-275B30EE8A53}" destId="{01EF7133-F0B4-4190-A57A-6CEBB198F8A1}" srcOrd="6" destOrd="0" presId="urn:microsoft.com/office/officeart/2008/layout/VerticalAccentList"/>
    <dgm:cxn modelId="{EF9F3026-0B02-465C-AD2D-6F4681D6AD77}" type="presParOf" srcId="{A17B3AC9-B95E-48E6-B012-275B30EE8A53}" destId="{24B413E7-6289-4C66-A174-CFC881A39C31}" srcOrd="7" destOrd="0" presId="urn:microsoft.com/office/officeart/2008/layout/VerticalAccentList"/>
    <dgm:cxn modelId="{76A7BC4B-636D-4CC3-AB7C-5D59934731AC}" type="presParOf" srcId="{BBD93627-6CC2-4726-8828-A8CC1AAC5850}" destId="{1CF43860-2F04-4A15-8237-9A967B8E561D}" srcOrd="5" destOrd="0" presId="urn:microsoft.com/office/officeart/2008/layout/VerticalAccentList"/>
    <dgm:cxn modelId="{80EDE620-605B-4A31-9BCF-4AD39970C738}" type="presParOf" srcId="{BBD93627-6CC2-4726-8828-A8CC1AAC5850}" destId="{1B0FDB22-4777-4E75-9292-60636A9B0C8C}" srcOrd="6" destOrd="0" presId="urn:microsoft.com/office/officeart/2008/layout/VerticalAccentList"/>
    <dgm:cxn modelId="{B5C8956E-01D6-4519-8188-87F5ECAE05BA}" type="presParOf" srcId="{1B0FDB22-4777-4E75-9292-60636A9B0C8C}" destId="{61C36E17-0140-4D34-AB1D-B5E780DA09E2}" srcOrd="0" destOrd="0" presId="urn:microsoft.com/office/officeart/2008/layout/VerticalAccentList"/>
    <dgm:cxn modelId="{419F98EB-658D-4A74-98D5-D05CC9DD5E18}" type="presParOf" srcId="{BBD93627-6CC2-4726-8828-A8CC1AAC5850}" destId="{34092A8D-57C1-412A-A2D6-7B8D68578802}" srcOrd="7" destOrd="0" presId="urn:microsoft.com/office/officeart/2008/layout/VerticalAccentList"/>
    <dgm:cxn modelId="{5C9568AC-B437-4D2A-ABE0-050E41BD33D3}" type="presParOf" srcId="{34092A8D-57C1-412A-A2D6-7B8D68578802}" destId="{9847FE46-3F5A-4638-A342-E885545FDD21}" srcOrd="0" destOrd="0" presId="urn:microsoft.com/office/officeart/2008/layout/VerticalAccentList"/>
    <dgm:cxn modelId="{30BEFE3C-8166-4937-9F93-48BF263C8AF6}" type="presParOf" srcId="{34092A8D-57C1-412A-A2D6-7B8D68578802}" destId="{D81D0120-1E7B-445B-9E80-ADEEB912AF85}" srcOrd="1" destOrd="0" presId="urn:microsoft.com/office/officeart/2008/layout/VerticalAccentList"/>
    <dgm:cxn modelId="{44E919EB-5788-4FAD-B1BB-C73686E6FBF6}" type="presParOf" srcId="{34092A8D-57C1-412A-A2D6-7B8D68578802}" destId="{A386C5ED-A659-42BB-81CE-97162CE3BFB5}" srcOrd="2" destOrd="0" presId="urn:microsoft.com/office/officeart/2008/layout/VerticalAccentList"/>
    <dgm:cxn modelId="{2C68776D-016C-4369-A7CE-40F9F50370DB}" type="presParOf" srcId="{34092A8D-57C1-412A-A2D6-7B8D68578802}" destId="{A9DB7FFA-B896-4BB7-AFBA-8B10ED72D908}" srcOrd="3" destOrd="0" presId="urn:microsoft.com/office/officeart/2008/layout/VerticalAccentList"/>
    <dgm:cxn modelId="{7D0B1A62-AE2C-49E0-9D40-548BB08BC6E7}" type="presParOf" srcId="{34092A8D-57C1-412A-A2D6-7B8D68578802}" destId="{52A1C663-DF62-4F53-AFA0-4906DC3ABD6D}" srcOrd="4" destOrd="0" presId="urn:microsoft.com/office/officeart/2008/layout/VerticalAccentList"/>
    <dgm:cxn modelId="{E3A59EC8-E47D-4EDB-BF46-935F9D25AEB7}" type="presParOf" srcId="{34092A8D-57C1-412A-A2D6-7B8D68578802}" destId="{E738A5F2-B14F-4CFD-97E3-FFAFB3A5C861}" srcOrd="5" destOrd="0" presId="urn:microsoft.com/office/officeart/2008/layout/VerticalAccentList"/>
    <dgm:cxn modelId="{FBDEAE54-4A84-4D85-A5ED-6F7B30A0DAA2}" type="presParOf" srcId="{34092A8D-57C1-412A-A2D6-7B8D68578802}" destId="{0C6517F8-E47C-4286-9511-50D00F080A8F}" srcOrd="6" destOrd="0" presId="urn:microsoft.com/office/officeart/2008/layout/VerticalAccentList"/>
    <dgm:cxn modelId="{4F64C55B-1EB1-46CF-8210-BA0F16229973}" type="presParOf" srcId="{34092A8D-57C1-412A-A2D6-7B8D68578802}" destId="{B85EF9B7-7740-4780-B3E3-2858422D83B6}" srcOrd="7" destOrd="0" presId="urn:microsoft.com/office/officeart/2008/layout/Vertical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8DE99A-17A5-4B18-97BE-E1F43134F19E}" type="doc">
      <dgm:prSet loTypeId="urn:microsoft.com/office/officeart/2005/8/layout/cycle5" loCatId="cycle" qsTypeId="urn:microsoft.com/office/officeart/2005/8/quickstyle/3d4" qsCatId="3D" csTypeId="urn:microsoft.com/office/officeart/2005/8/colors/colorful4" csCatId="colorful" phldr="1"/>
      <dgm:spPr/>
      <dgm:t>
        <a:bodyPr/>
        <a:lstStyle/>
        <a:p>
          <a:endParaRPr lang="es-EC"/>
        </a:p>
      </dgm:t>
    </dgm:pt>
    <dgm:pt modelId="{06A2832C-5567-48A5-8100-28FA3173505C}">
      <dgm:prSet phldrT="[Texto]" custT="1"/>
      <dgm:spPr/>
      <dgm:t>
        <a:bodyPr/>
        <a:lstStyle/>
        <a:p>
          <a:r>
            <a:rPr lang="es-EC" sz="1600" b="1" dirty="0" smtClean="0">
              <a:solidFill>
                <a:schemeClr val="tx1"/>
              </a:solidFill>
            </a:rPr>
            <a:t>SER SOCIAL:</a:t>
          </a:r>
        </a:p>
        <a:p>
          <a:r>
            <a:rPr lang="es-EC" sz="1600" dirty="0" smtClean="0">
              <a:solidFill>
                <a:schemeClr val="tx1"/>
              </a:solidFill>
            </a:rPr>
            <a:t>MUNDO DE VIDA DINÁMICO- VIVENCIAS APRENDIDAS</a:t>
          </a:r>
        </a:p>
        <a:p>
          <a:r>
            <a:rPr lang="es-EC" sz="1600" dirty="0" smtClean="0">
              <a:solidFill>
                <a:schemeClr val="tx1"/>
              </a:solidFill>
            </a:rPr>
            <a:t>INNOVACION EN SUS COMPETENCIAS-CARGA VOCACIONAL DIFERENCIADA</a:t>
          </a:r>
        </a:p>
        <a:p>
          <a:r>
            <a:rPr lang="es-EC" sz="1600" dirty="0" smtClean="0">
              <a:solidFill>
                <a:schemeClr val="tx1"/>
              </a:solidFill>
            </a:rPr>
            <a:t>VALORES REALES- VIDA DE PRINCIPIOS, </a:t>
          </a:r>
          <a:r>
            <a:rPr lang="es-EC" sz="1600" b="1" dirty="0" smtClean="0">
              <a:solidFill>
                <a:schemeClr val="tx1"/>
              </a:solidFill>
            </a:rPr>
            <a:t>COHERENCIA</a:t>
          </a:r>
          <a:endParaRPr lang="es-EC" sz="1600" b="1" dirty="0">
            <a:solidFill>
              <a:schemeClr val="tx1"/>
            </a:solidFill>
          </a:endParaRPr>
        </a:p>
      </dgm:t>
    </dgm:pt>
    <dgm:pt modelId="{D28E057B-F998-4457-A730-445C67A2D204}" type="parTrans" cxnId="{165155F9-7F58-4DD8-AEB3-74366288D733}">
      <dgm:prSet/>
      <dgm:spPr/>
      <dgm:t>
        <a:bodyPr/>
        <a:lstStyle/>
        <a:p>
          <a:endParaRPr lang="es-EC"/>
        </a:p>
      </dgm:t>
    </dgm:pt>
    <dgm:pt modelId="{A9DBB8EB-8D34-4F97-893E-1D4178ABF135}" type="sibTrans" cxnId="{165155F9-7F58-4DD8-AEB3-74366288D733}">
      <dgm:prSet/>
      <dgm:spPr>
        <a:solidFill>
          <a:schemeClr val="accent4">
            <a:lumMod val="75000"/>
          </a:schemeClr>
        </a:solidFill>
        <a:ln w="28575"/>
      </dgm:spPr>
      <dgm:t>
        <a:bodyPr/>
        <a:lstStyle/>
        <a:p>
          <a:endParaRPr lang="es-EC"/>
        </a:p>
      </dgm:t>
    </dgm:pt>
    <dgm:pt modelId="{210C078B-C5BE-4150-915A-26B7D95F44EE}">
      <dgm:prSet phldrT="[Texto]" custT="1"/>
      <dgm:spPr/>
      <dgm:t>
        <a:bodyPr/>
        <a:lstStyle/>
        <a:p>
          <a:r>
            <a:rPr lang="es-EC" sz="1200" b="1" dirty="0" smtClean="0">
              <a:solidFill>
                <a:schemeClr val="tx1"/>
              </a:solidFill>
            </a:rPr>
            <a:t>SER DIALÓGICO:</a:t>
          </a:r>
        </a:p>
        <a:p>
          <a:r>
            <a:rPr lang="es-EC" sz="1200" dirty="0" smtClean="0">
              <a:solidFill>
                <a:schemeClr val="tx1"/>
              </a:solidFill>
            </a:rPr>
            <a:t>COMUNICACIÓN  DE CONSENSO</a:t>
          </a:r>
        </a:p>
        <a:p>
          <a:r>
            <a:rPr lang="es-EC" sz="1200" b="1" dirty="0" smtClean="0">
              <a:solidFill>
                <a:schemeClr val="tx1"/>
              </a:solidFill>
            </a:rPr>
            <a:t>USO HUMANO  DEL DIÁLOGO</a:t>
          </a:r>
          <a:r>
            <a:rPr lang="es-EC" sz="1200" dirty="0" smtClean="0">
              <a:solidFill>
                <a:schemeClr val="tx1"/>
              </a:solidFill>
            </a:rPr>
            <a:t>, </a:t>
          </a:r>
        </a:p>
        <a:p>
          <a:r>
            <a:rPr lang="es-EC" sz="1200" dirty="0" smtClean="0">
              <a:solidFill>
                <a:schemeClr val="tx1"/>
              </a:solidFill>
            </a:rPr>
            <a:t>CONVERSACIÓN CARA A CARA</a:t>
          </a:r>
        </a:p>
        <a:p>
          <a:r>
            <a:rPr lang="es-EC" sz="1200" dirty="0" smtClean="0">
              <a:solidFill>
                <a:schemeClr val="tx1"/>
              </a:solidFill>
            </a:rPr>
            <a:t>DA VALOR COMUNICACIONAL AL HABLA</a:t>
          </a:r>
        </a:p>
        <a:p>
          <a:r>
            <a:rPr lang="es-EC" sz="1200" dirty="0" smtClean="0">
              <a:solidFill>
                <a:schemeClr val="tx1"/>
              </a:solidFill>
            </a:rPr>
            <a:t>PROMUEVE RELACIONES DIALÓGICA</a:t>
          </a:r>
        </a:p>
        <a:p>
          <a:r>
            <a:rPr lang="es-EC" sz="1200" b="1" dirty="0" smtClean="0">
              <a:solidFill>
                <a:schemeClr val="tx1"/>
              </a:solidFill>
            </a:rPr>
            <a:t>NUNCA USA LA COERCIÓN</a:t>
          </a:r>
          <a:endParaRPr lang="es-EC" sz="1200" b="1" dirty="0">
            <a:solidFill>
              <a:schemeClr val="tx1"/>
            </a:solidFill>
          </a:endParaRPr>
        </a:p>
      </dgm:t>
    </dgm:pt>
    <dgm:pt modelId="{90966F78-A529-4903-8B8B-1D538B7962A7}" type="parTrans" cxnId="{0F55C6C4-B472-469D-A68E-E00E7520C4D7}">
      <dgm:prSet/>
      <dgm:spPr/>
      <dgm:t>
        <a:bodyPr/>
        <a:lstStyle/>
        <a:p>
          <a:endParaRPr lang="es-EC"/>
        </a:p>
      </dgm:t>
    </dgm:pt>
    <dgm:pt modelId="{E747B62B-3277-4931-8B14-5AFC54CC6712}" type="sibTrans" cxnId="{0F55C6C4-B472-469D-A68E-E00E7520C4D7}">
      <dgm:prSet/>
      <dgm:spPr>
        <a:solidFill>
          <a:schemeClr val="accent4">
            <a:lumMod val="75000"/>
          </a:schemeClr>
        </a:solidFill>
        <a:ln w="19050"/>
      </dgm:spPr>
      <dgm:t>
        <a:bodyPr/>
        <a:lstStyle/>
        <a:p>
          <a:endParaRPr lang="es-EC"/>
        </a:p>
      </dgm:t>
    </dgm:pt>
    <dgm:pt modelId="{526C3CB6-34AB-4AD3-8041-D82070ED7C0B}">
      <dgm:prSet phldrT="[Texto]" custT="1"/>
      <dgm:spPr/>
      <dgm:t>
        <a:bodyPr/>
        <a:lstStyle/>
        <a:p>
          <a:r>
            <a:rPr lang="es-EC" sz="1200" b="1" dirty="0" smtClean="0">
              <a:solidFill>
                <a:schemeClr val="tx1"/>
              </a:solidFill>
            </a:rPr>
            <a:t>SER INTERSUBJETIVO:</a:t>
          </a:r>
        </a:p>
        <a:p>
          <a:r>
            <a:rPr lang="es-EC" sz="1200" dirty="0" smtClean="0">
              <a:solidFill>
                <a:schemeClr val="tx1"/>
              </a:solidFill>
            </a:rPr>
            <a:t>ACTOR COMUNICATIVO</a:t>
          </a:r>
        </a:p>
        <a:p>
          <a:r>
            <a:rPr lang="es-EC" sz="1200" dirty="0" smtClean="0">
              <a:solidFill>
                <a:schemeClr val="tx1"/>
              </a:solidFill>
            </a:rPr>
            <a:t>DOMINIO DE PROCESOS SOCIALIZADORES</a:t>
          </a:r>
        </a:p>
        <a:p>
          <a:r>
            <a:rPr lang="es-EC" sz="1200" b="1" dirty="0" smtClean="0">
              <a:solidFill>
                <a:schemeClr val="tx1"/>
              </a:solidFill>
            </a:rPr>
            <a:t>HABILIDADES COMUNICACIONALES</a:t>
          </a:r>
        </a:p>
        <a:p>
          <a:r>
            <a:rPr lang="es-EC" sz="1200" dirty="0" smtClean="0">
              <a:solidFill>
                <a:schemeClr val="tx1"/>
              </a:solidFill>
            </a:rPr>
            <a:t>GENERADOR DE CONEXIONES SOCIALES</a:t>
          </a:r>
        </a:p>
        <a:p>
          <a:r>
            <a:rPr lang="es-EC" sz="1200" dirty="0" smtClean="0">
              <a:solidFill>
                <a:schemeClr val="tx1"/>
              </a:solidFill>
            </a:rPr>
            <a:t>CREA AMBIENTES DEMOCRÁTICOS, CREATIVOS, JUSTOS, SINCEROS, MOTIVADORES</a:t>
          </a:r>
          <a:endParaRPr lang="es-EC" sz="1200" dirty="0">
            <a:solidFill>
              <a:schemeClr val="tx1"/>
            </a:solidFill>
          </a:endParaRPr>
        </a:p>
      </dgm:t>
    </dgm:pt>
    <dgm:pt modelId="{38167761-8BD2-4D2D-9725-DA9134A1AFD6}" type="parTrans" cxnId="{36B46894-2FEB-42A3-B07F-714EB839ABAE}">
      <dgm:prSet/>
      <dgm:spPr/>
      <dgm:t>
        <a:bodyPr/>
        <a:lstStyle/>
        <a:p>
          <a:endParaRPr lang="es-EC"/>
        </a:p>
      </dgm:t>
    </dgm:pt>
    <dgm:pt modelId="{47DA21D8-DD27-4890-86E3-806188AA8856}" type="sibTrans" cxnId="{36B46894-2FEB-42A3-B07F-714EB839ABAE}">
      <dgm:prSet/>
      <dgm:spPr>
        <a:solidFill>
          <a:schemeClr val="accent4">
            <a:lumMod val="75000"/>
          </a:schemeClr>
        </a:solidFill>
        <a:ln w="28575"/>
      </dgm:spPr>
      <dgm:t>
        <a:bodyPr/>
        <a:lstStyle/>
        <a:p>
          <a:endParaRPr lang="es-EC"/>
        </a:p>
      </dgm:t>
    </dgm:pt>
    <dgm:pt modelId="{9AF4A2D8-3C8A-4C8A-825C-2E7EB3C131A1}" type="pres">
      <dgm:prSet presAssocID="{328DE99A-17A5-4B18-97BE-E1F43134F19E}" presName="cycle" presStyleCnt="0">
        <dgm:presLayoutVars>
          <dgm:dir/>
          <dgm:resizeHandles val="exact"/>
        </dgm:presLayoutVars>
      </dgm:prSet>
      <dgm:spPr/>
      <dgm:t>
        <a:bodyPr/>
        <a:lstStyle/>
        <a:p>
          <a:endParaRPr lang="es-EC"/>
        </a:p>
      </dgm:t>
    </dgm:pt>
    <dgm:pt modelId="{C2F8C6A8-0ACC-4D4A-8DFA-68C8D2983055}" type="pres">
      <dgm:prSet presAssocID="{06A2832C-5567-48A5-8100-28FA3173505C}" presName="node" presStyleLbl="node1" presStyleIdx="0" presStyleCnt="3" custScaleX="238909" custScaleY="92118">
        <dgm:presLayoutVars>
          <dgm:bulletEnabled val="1"/>
        </dgm:presLayoutVars>
      </dgm:prSet>
      <dgm:spPr/>
      <dgm:t>
        <a:bodyPr/>
        <a:lstStyle/>
        <a:p>
          <a:endParaRPr lang="es-EC"/>
        </a:p>
      </dgm:t>
    </dgm:pt>
    <dgm:pt modelId="{B8234962-DE58-4D26-852D-0BDC2A9B62D7}" type="pres">
      <dgm:prSet presAssocID="{06A2832C-5567-48A5-8100-28FA3173505C}" presName="spNode" presStyleCnt="0"/>
      <dgm:spPr/>
    </dgm:pt>
    <dgm:pt modelId="{A5A31ED2-E424-4EA1-89BB-1672E2DD3329}" type="pres">
      <dgm:prSet presAssocID="{A9DBB8EB-8D34-4F97-893E-1D4178ABF135}" presName="sibTrans" presStyleLbl="sibTrans1D1" presStyleIdx="0" presStyleCnt="3"/>
      <dgm:spPr/>
      <dgm:t>
        <a:bodyPr/>
        <a:lstStyle/>
        <a:p>
          <a:endParaRPr lang="es-EC"/>
        </a:p>
      </dgm:t>
    </dgm:pt>
    <dgm:pt modelId="{A835BED4-4F7E-4493-A560-1869BD4AB129}" type="pres">
      <dgm:prSet presAssocID="{210C078B-C5BE-4150-915A-26B7D95F44EE}" presName="node" presStyleLbl="node1" presStyleIdx="1" presStyleCnt="3" custScaleX="150480" custRadScaleRad="123931" custRadScaleInc="7210">
        <dgm:presLayoutVars>
          <dgm:bulletEnabled val="1"/>
        </dgm:presLayoutVars>
      </dgm:prSet>
      <dgm:spPr/>
      <dgm:t>
        <a:bodyPr/>
        <a:lstStyle/>
        <a:p>
          <a:endParaRPr lang="es-EC"/>
        </a:p>
      </dgm:t>
    </dgm:pt>
    <dgm:pt modelId="{DF5A4515-A628-4D63-9A5F-58663579E800}" type="pres">
      <dgm:prSet presAssocID="{210C078B-C5BE-4150-915A-26B7D95F44EE}" presName="spNode" presStyleCnt="0"/>
      <dgm:spPr/>
    </dgm:pt>
    <dgm:pt modelId="{AA5483B1-39F0-4F28-AFBE-C2CA2F1ECE16}" type="pres">
      <dgm:prSet presAssocID="{E747B62B-3277-4931-8B14-5AFC54CC6712}" presName="sibTrans" presStyleLbl="sibTrans1D1" presStyleIdx="1" presStyleCnt="3"/>
      <dgm:spPr/>
      <dgm:t>
        <a:bodyPr/>
        <a:lstStyle/>
        <a:p>
          <a:endParaRPr lang="es-EC"/>
        </a:p>
      </dgm:t>
    </dgm:pt>
    <dgm:pt modelId="{DB6C005D-F7C7-484C-BCD5-6DEF4A9801AB}" type="pres">
      <dgm:prSet presAssocID="{526C3CB6-34AB-4AD3-8041-D82070ED7C0B}" presName="node" presStyleLbl="node1" presStyleIdx="2" presStyleCnt="3" custScaleX="150303" custRadScaleRad="126229" custRadScaleInc="-10160">
        <dgm:presLayoutVars>
          <dgm:bulletEnabled val="1"/>
        </dgm:presLayoutVars>
      </dgm:prSet>
      <dgm:spPr/>
      <dgm:t>
        <a:bodyPr/>
        <a:lstStyle/>
        <a:p>
          <a:endParaRPr lang="es-EC"/>
        </a:p>
      </dgm:t>
    </dgm:pt>
    <dgm:pt modelId="{E6AB3647-3BFA-4DDF-AA36-63795D8060E2}" type="pres">
      <dgm:prSet presAssocID="{526C3CB6-34AB-4AD3-8041-D82070ED7C0B}" presName="spNode" presStyleCnt="0"/>
      <dgm:spPr/>
    </dgm:pt>
    <dgm:pt modelId="{4196524E-8E6D-45F2-A61E-D5EA93FEFF54}" type="pres">
      <dgm:prSet presAssocID="{47DA21D8-DD27-4890-86E3-806188AA8856}" presName="sibTrans" presStyleLbl="sibTrans1D1" presStyleIdx="2" presStyleCnt="3"/>
      <dgm:spPr/>
      <dgm:t>
        <a:bodyPr/>
        <a:lstStyle/>
        <a:p>
          <a:endParaRPr lang="es-EC"/>
        </a:p>
      </dgm:t>
    </dgm:pt>
  </dgm:ptLst>
  <dgm:cxnLst>
    <dgm:cxn modelId="{64E56B77-1809-4671-AD15-87EB956DB855}" type="presOf" srcId="{A9DBB8EB-8D34-4F97-893E-1D4178ABF135}" destId="{A5A31ED2-E424-4EA1-89BB-1672E2DD3329}" srcOrd="0" destOrd="0" presId="urn:microsoft.com/office/officeart/2005/8/layout/cycle5"/>
    <dgm:cxn modelId="{CECDA9BD-3991-402B-A0C8-EFB60CD77CCB}" type="presOf" srcId="{328DE99A-17A5-4B18-97BE-E1F43134F19E}" destId="{9AF4A2D8-3C8A-4C8A-825C-2E7EB3C131A1}" srcOrd="0" destOrd="0" presId="urn:microsoft.com/office/officeart/2005/8/layout/cycle5"/>
    <dgm:cxn modelId="{0039714B-40D3-43C6-B09A-38475EF0C611}" type="presOf" srcId="{E747B62B-3277-4931-8B14-5AFC54CC6712}" destId="{AA5483B1-39F0-4F28-AFBE-C2CA2F1ECE16}" srcOrd="0" destOrd="0" presId="urn:microsoft.com/office/officeart/2005/8/layout/cycle5"/>
    <dgm:cxn modelId="{0F55C6C4-B472-469D-A68E-E00E7520C4D7}" srcId="{328DE99A-17A5-4B18-97BE-E1F43134F19E}" destId="{210C078B-C5BE-4150-915A-26B7D95F44EE}" srcOrd="1" destOrd="0" parTransId="{90966F78-A529-4903-8B8B-1D538B7962A7}" sibTransId="{E747B62B-3277-4931-8B14-5AFC54CC6712}"/>
    <dgm:cxn modelId="{55B2C9EA-76EE-48D4-92A9-F254B7AF43A6}" type="presOf" srcId="{47DA21D8-DD27-4890-86E3-806188AA8856}" destId="{4196524E-8E6D-45F2-A61E-D5EA93FEFF54}" srcOrd="0" destOrd="0" presId="urn:microsoft.com/office/officeart/2005/8/layout/cycle5"/>
    <dgm:cxn modelId="{4DABAB9F-0195-4B21-B5DE-91EEEE5B8DAB}" type="presOf" srcId="{526C3CB6-34AB-4AD3-8041-D82070ED7C0B}" destId="{DB6C005D-F7C7-484C-BCD5-6DEF4A9801AB}" srcOrd="0" destOrd="0" presId="urn:microsoft.com/office/officeart/2005/8/layout/cycle5"/>
    <dgm:cxn modelId="{36B46894-2FEB-42A3-B07F-714EB839ABAE}" srcId="{328DE99A-17A5-4B18-97BE-E1F43134F19E}" destId="{526C3CB6-34AB-4AD3-8041-D82070ED7C0B}" srcOrd="2" destOrd="0" parTransId="{38167761-8BD2-4D2D-9725-DA9134A1AFD6}" sibTransId="{47DA21D8-DD27-4890-86E3-806188AA8856}"/>
    <dgm:cxn modelId="{BA8202A7-3DFD-47E4-9BCB-1AF9AFA0B0B3}" type="presOf" srcId="{210C078B-C5BE-4150-915A-26B7D95F44EE}" destId="{A835BED4-4F7E-4493-A560-1869BD4AB129}" srcOrd="0" destOrd="0" presId="urn:microsoft.com/office/officeart/2005/8/layout/cycle5"/>
    <dgm:cxn modelId="{B59A0E15-66BC-4CC1-A58D-33AB38036149}" type="presOf" srcId="{06A2832C-5567-48A5-8100-28FA3173505C}" destId="{C2F8C6A8-0ACC-4D4A-8DFA-68C8D2983055}" srcOrd="0" destOrd="0" presId="urn:microsoft.com/office/officeart/2005/8/layout/cycle5"/>
    <dgm:cxn modelId="{165155F9-7F58-4DD8-AEB3-74366288D733}" srcId="{328DE99A-17A5-4B18-97BE-E1F43134F19E}" destId="{06A2832C-5567-48A5-8100-28FA3173505C}" srcOrd="0" destOrd="0" parTransId="{D28E057B-F998-4457-A730-445C67A2D204}" sibTransId="{A9DBB8EB-8D34-4F97-893E-1D4178ABF135}"/>
    <dgm:cxn modelId="{7E0B6E85-D0B3-48B1-9F4A-25654F38ED6B}" type="presParOf" srcId="{9AF4A2D8-3C8A-4C8A-825C-2E7EB3C131A1}" destId="{C2F8C6A8-0ACC-4D4A-8DFA-68C8D2983055}" srcOrd="0" destOrd="0" presId="urn:microsoft.com/office/officeart/2005/8/layout/cycle5"/>
    <dgm:cxn modelId="{7C1B85E8-814C-49CB-B876-AE2AD08CE4AA}" type="presParOf" srcId="{9AF4A2D8-3C8A-4C8A-825C-2E7EB3C131A1}" destId="{B8234962-DE58-4D26-852D-0BDC2A9B62D7}" srcOrd="1" destOrd="0" presId="urn:microsoft.com/office/officeart/2005/8/layout/cycle5"/>
    <dgm:cxn modelId="{9FA92F60-D6A2-4DDA-8DF0-2B11B2DCF049}" type="presParOf" srcId="{9AF4A2D8-3C8A-4C8A-825C-2E7EB3C131A1}" destId="{A5A31ED2-E424-4EA1-89BB-1672E2DD3329}" srcOrd="2" destOrd="0" presId="urn:microsoft.com/office/officeart/2005/8/layout/cycle5"/>
    <dgm:cxn modelId="{EC08567F-FEBA-4DBA-9407-7A00490CD618}" type="presParOf" srcId="{9AF4A2D8-3C8A-4C8A-825C-2E7EB3C131A1}" destId="{A835BED4-4F7E-4493-A560-1869BD4AB129}" srcOrd="3" destOrd="0" presId="urn:microsoft.com/office/officeart/2005/8/layout/cycle5"/>
    <dgm:cxn modelId="{BDB8F021-9596-445E-A590-D72521CBFE15}" type="presParOf" srcId="{9AF4A2D8-3C8A-4C8A-825C-2E7EB3C131A1}" destId="{DF5A4515-A628-4D63-9A5F-58663579E800}" srcOrd="4" destOrd="0" presId="urn:microsoft.com/office/officeart/2005/8/layout/cycle5"/>
    <dgm:cxn modelId="{97551817-10FD-41A2-858B-3086408618D4}" type="presParOf" srcId="{9AF4A2D8-3C8A-4C8A-825C-2E7EB3C131A1}" destId="{AA5483B1-39F0-4F28-AFBE-C2CA2F1ECE16}" srcOrd="5" destOrd="0" presId="urn:microsoft.com/office/officeart/2005/8/layout/cycle5"/>
    <dgm:cxn modelId="{902BECDD-17A8-46D4-9E55-34433F305940}" type="presParOf" srcId="{9AF4A2D8-3C8A-4C8A-825C-2E7EB3C131A1}" destId="{DB6C005D-F7C7-484C-BCD5-6DEF4A9801AB}" srcOrd="6" destOrd="0" presId="urn:microsoft.com/office/officeart/2005/8/layout/cycle5"/>
    <dgm:cxn modelId="{3D8FDCA5-30C8-4534-98AF-488554CDC6B4}" type="presParOf" srcId="{9AF4A2D8-3C8A-4C8A-825C-2E7EB3C131A1}" destId="{E6AB3647-3BFA-4DDF-AA36-63795D8060E2}" srcOrd="7" destOrd="0" presId="urn:microsoft.com/office/officeart/2005/8/layout/cycle5"/>
    <dgm:cxn modelId="{D88452EA-3E48-4DC5-BE0B-267AE36DD91E}" type="presParOf" srcId="{9AF4A2D8-3C8A-4C8A-825C-2E7EB3C131A1}" destId="{4196524E-8E6D-45F2-A61E-D5EA93FEFF54}" srcOrd="8"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BFBBE-52AE-4B26-B933-77A6597B5AB0}">
      <dsp:nvSpPr>
        <dsp:cNvPr id="0" name=""/>
        <dsp:cNvSpPr/>
      </dsp:nvSpPr>
      <dsp:spPr>
        <a:xfrm>
          <a:off x="0" y="481105"/>
          <a:ext cx="6285075" cy="756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1A239-22A9-4577-9418-1F54A3BF153F}">
      <dsp:nvSpPr>
        <dsp:cNvPr id="0" name=""/>
        <dsp:cNvSpPr/>
      </dsp:nvSpPr>
      <dsp:spPr>
        <a:xfrm>
          <a:off x="314253" y="38305"/>
          <a:ext cx="4399552" cy="88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293" tIns="0" rIns="166293" bIns="0" numCol="1" spcCol="1270" anchor="ctr" anchorCtr="0">
          <a:noAutofit/>
        </a:bodyPr>
        <a:lstStyle/>
        <a:p>
          <a:pPr lvl="0" algn="l" defTabSz="889000">
            <a:lnSpc>
              <a:spcPct val="90000"/>
            </a:lnSpc>
            <a:spcBef>
              <a:spcPct val="0"/>
            </a:spcBef>
            <a:spcAft>
              <a:spcPct val="35000"/>
            </a:spcAft>
          </a:pPr>
          <a:r>
            <a:rPr lang="es-VE" sz="2000" b="1" kern="1200" dirty="0" smtClean="0"/>
            <a:t> si …..La </a:t>
          </a:r>
          <a:r>
            <a:rPr lang="es-VE" sz="2400" b="1" kern="1200" dirty="0" smtClean="0"/>
            <a:t>ORIENTACIÓN</a:t>
          </a:r>
          <a:r>
            <a:rPr lang="es-VE" sz="2000" b="1" kern="1200" dirty="0" smtClean="0"/>
            <a:t>… </a:t>
          </a:r>
          <a:endParaRPr lang="es-VE" sz="2000" b="1" kern="1200" dirty="0"/>
        </a:p>
      </dsp:txBody>
      <dsp:txXfrm>
        <a:off x="357484" y="81536"/>
        <a:ext cx="4313090" cy="799138"/>
      </dsp:txXfrm>
    </dsp:sp>
    <dsp:sp modelId="{19F8AE1A-F8B2-4B8D-BF53-0596945DFD44}">
      <dsp:nvSpPr>
        <dsp:cNvPr id="0" name=""/>
        <dsp:cNvSpPr/>
      </dsp:nvSpPr>
      <dsp:spPr>
        <a:xfrm>
          <a:off x="0" y="1841905"/>
          <a:ext cx="6285075" cy="7560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933251C0-0097-4C86-97F3-A2A26EDA1D3D}">
      <dsp:nvSpPr>
        <dsp:cNvPr id="0" name=""/>
        <dsp:cNvSpPr/>
      </dsp:nvSpPr>
      <dsp:spPr>
        <a:xfrm>
          <a:off x="314253" y="1399105"/>
          <a:ext cx="4399552" cy="88560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293" tIns="0" rIns="166293" bIns="0" numCol="1" spcCol="1270" anchor="ctr" anchorCtr="0">
          <a:noAutofit/>
        </a:bodyPr>
        <a:lstStyle/>
        <a:p>
          <a:pPr lvl="0" algn="l" defTabSz="889000">
            <a:lnSpc>
              <a:spcPct val="90000"/>
            </a:lnSpc>
            <a:spcBef>
              <a:spcPct val="0"/>
            </a:spcBef>
            <a:spcAft>
              <a:spcPct val="35000"/>
            </a:spcAft>
          </a:pPr>
          <a:r>
            <a:rPr lang="es-VE" sz="2000" b="1" kern="1200" dirty="0" smtClean="0"/>
            <a:t>es… UNA </a:t>
          </a:r>
          <a:r>
            <a:rPr lang="es-VE" sz="2400" b="1" kern="1200" dirty="0" smtClean="0"/>
            <a:t>PRAXIS SOCIAL</a:t>
          </a:r>
          <a:r>
            <a:rPr lang="es-VE" sz="2000" b="1" kern="1200" dirty="0" smtClean="0"/>
            <a:t>..</a:t>
          </a:r>
          <a:endParaRPr lang="es-VE" sz="2000" b="1" kern="1200" dirty="0"/>
        </a:p>
      </dsp:txBody>
      <dsp:txXfrm>
        <a:off x="357484" y="1442336"/>
        <a:ext cx="4313090" cy="799138"/>
      </dsp:txXfrm>
    </dsp:sp>
    <dsp:sp modelId="{E0C14BA4-56C9-4D67-B55B-1ECC97D80DCE}">
      <dsp:nvSpPr>
        <dsp:cNvPr id="0" name=""/>
        <dsp:cNvSpPr/>
      </dsp:nvSpPr>
      <dsp:spPr>
        <a:xfrm>
          <a:off x="0" y="3145905"/>
          <a:ext cx="6285075" cy="7560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F348524C-0BF6-43A3-A545-B7473E879F47}">
      <dsp:nvSpPr>
        <dsp:cNvPr id="0" name=""/>
        <dsp:cNvSpPr/>
      </dsp:nvSpPr>
      <dsp:spPr>
        <a:xfrm>
          <a:off x="305660" y="2759905"/>
          <a:ext cx="5974948" cy="88560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6293" tIns="0" rIns="166293" bIns="0" numCol="1" spcCol="1270" anchor="ctr" anchorCtr="0">
          <a:noAutofit/>
        </a:bodyPr>
        <a:lstStyle/>
        <a:p>
          <a:pPr lvl="0" algn="l" defTabSz="1066800">
            <a:lnSpc>
              <a:spcPct val="90000"/>
            </a:lnSpc>
            <a:spcBef>
              <a:spcPct val="0"/>
            </a:spcBef>
            <a:spcAft>
              <a:spcPct val="35000"/>
            </a:spcAft>
          </a:pPr>
          <a:r>
            <a:rPr lang="es-VE" sz="2400" kern="1200" dirty="0" smtClean="0"/>
            <a:t>Significa que …DEBE PASAR ALGO (</a:t>
          </a:r>
          <a:r>
            <a:rPr lang="es-EC" sz="2000" kern="1200" dirty="0" smtClean="0"/>
            <a:t>Egan-2006)</a:t>
          </a:r>
          <a:endParaRPr lang="es-VE" sz="2000" kern="1200" dirty="0"/>
        </a:p>
      </dsp:txBody>
      <dsp:txXfrm>
        <a:off x="348891" y="2803136"/>
        <a:ext cx="5888486" cy="799138"/>
      </dsp:txXfrm>
    </dsp:sp>
    <dsp:sp modelId="{DEAEC245-5800-4C64-8479-4FB886906492}">
      <dsp:nvSpPr>
        <dsp:cNvPr id="0" name=""/>
        <dsp:cNvSpPr/>
      </dsp:nvSpPr>
      <dsp:spPr>
        <a:xfrm>
          <a:off x="0" y="4563506"/>
          <a:ext cx="6285075" cy="756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5718B5F7-9861-41E3-B66F-E5A66A7E76F9}">
      <dsp:nvSpPr>
        <dsp:cNvPr id="0" name=""/>
        <dsp:cNvSpPr/>
      </dsp:nvSpPr>
      <dsp:spPr>
        <a:xfrm>
          <a:off x="314253" y="4120706"/>
          <a:ext cx="5485098" cy="8856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66293" tIns="0" rIns="166293" bIns="0" numCol="1" spcCol="1270" anchor="ctr" anchorCtr="0">
          <a:noAutofit/>
        </a:bodyPr>
        <a:lstStyle/>
        <a:p>
          <a:pPr lvl="0" algn="l" defTabSz="889000">
            <a:lnSpc>
              <a:spcPct val="90000"/>
            </a:lnSpc>
            <a:spcBef>
              <a:spcPct val="0"/>
            </a:spcBef>
            <a:spcAft>
              <a:spcPct val="35000"/>
            </a:spcAft>
          </a:pPr>
          <a:r>
            <a:rPr lang="es-EC" sz="2000" b="1" kern="1200" dirty="0" smtClean="0"/>
            <a:t>YA QUE…TODO CONTACTO HUMANO ES PARA BIEN O PARA MAL ..LA EFECTIVIDAD DE QUIEN ORIENTA AFECTA AL ORIENTADO   (</a:t>
          </a:r>
          <a:r>
            <a:rPr lang="es-EC" sz="2000" b="0" kern="1200" dirty="0" smtClean="0"/>
            <a:t>Kant)</a:t>
          </a:r>
          <a:endParaRPr lang="es-EC" sz="2000" b="0" kern="1200" dirty="0"/>
        </a:p>
      </dsp:txBody>
      <dsp:txXfrm>
        <a:off x="357484" y="4163937"/>
        <a:ext cx="5398636"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76D77-BE60-48F6-BE2D-0EC074783866}">
      <dsp:nvSpPr>
        <dsp:cNvPr id="0" name=""/>
        <dsp:cNvSpPr/>
      </dsp:nvSpPr>
      <dsp:spPr>
        <a:xfrm>
          <a:off x="0" y="0"/>
          <a:ext cx="6096000" cy="45720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VE" sz="1600" b="1" kern="1200" dirty="0" smtClean="0"/>
            <a:t>GENERAL</a:t>
          </a:r>
        </a:p>
        <a:p>
          <a:pPr lvl="0" algn="ctr" defTabSz="711200">
            <a:lnSpc>
              <a:spcPct val="90000"/>
            </a:lnSpc>
            <a:spcBef>
              <a:spcPct val="0"/>
            </a:spcBef>
            <a:spcAft>
              <a:spcPct val="35000"/>
            </a:spcAft>
          </a:pPr>
          <a:endParaRPr lang="es-VE" sz="1600" b="1" kern="1200" dirty="0"/>
        </a:p>
      </dsp:txBody>
      <dsp:txXfrm>
        <a:off x="0" y="0"/>
        <a:ext cx="6096000" cy="2468897"/>
      </dsp:txXfrm>
    </dsp:sp>
    <dsp:sp modelId="{E21751FC-6AB3-42D1-9798-4CC3F5CF6C13}">
      <dsp:nvSpPr>
        <dsp:cNvPr id="0" name=""/>
        <dsp:cNvSpPr/>
      </dsp:nvSpPr>
      <dsp:spPr>
        <a:xfrm>
          <a:off x="0" y="1423621"/>
          <a:ext cx="6096000" cy="210313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es-VE" sz="2900" b="1" kern="1200" dirty="0" smtClean="0"/>
            <a:t>Develar</a:t>
          </a:r>
          <a:r>
            <a:rPr lang="es-VE" sz="2900" kern="1200" dirty="0" smtClean="0"/>
            <a:t>  la esencia de la  relación de quien asume la función orientadora desde lo intersubjetivo en el contexto de la Educación Universitaria. </a:t>
          </a:r>
          <a:endParaRPr lang="es-VE" sz="2900" kern="1200" dirty="0"/>
        </a:p>
      </dsp:txBody>
      <dsp:txXfrm>
        <a:off x="0" y="1423621"/>
        <a:ext cx="6096000" cy="2103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904ED-A8F6-4EFA-BF5A-C4F72540CC9D}">
      <dsp:nvSpPr>
        <dsp:cNvPr id="0" name=""/>
        <dsp:cNvSpPr/>
      </dsp:nvSpPr>
      <dsp:spPr>
        <a:xfrm>
          <a:off x="0" y="153168"/>
          <a:ext cx="6388763" cy="155902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_tradnl" sz="1800" kern="1200" dirty="0" smtClean="0"/>
            <a:t>Se concibe la Orientación como </a:t>
          </a:r>
          <a:r>
            <a:rPr lang="es-ES_tradnl" sz="1800" b="1" kern="1200" dirty="0" smtClean="0"/>
            <a:t>praxis social dirigida a la facilitación de los procesos de desarrollo humano </a:t>
          </a:r>
          <a:r>
            <a:rPr lang="es-ES_tradnl" sz="1800" kern="1200" dirty="0" smtClean="0"/>
            <a:t>en las dimensiones del ser, convivir, servir, conocer y hacer, en el contexto personal, familiar y comunitario  a lo largo del continuo del ciclo vital.</a:t>
          </a:r>
          <a:endParaRPr lang="es-ES_tradnl" sz="1800" b="1" kern="1200" dirty="0"/>
        </a:p>
      </dsp:txBody>
      <dsp:txXfrm>
        <a:off x="76105" y="229273"/>
        <a:ext cx="6236553" cy="1406815"/>
      </dsp:txXfrm>
    </dsp:sp>
    <dsp:sp modelId="{3B0CBDAE-60FC-4D90-B5F5-2ED905ED98DA}">
      <dsp:nvSpPr>
        <dsp:cNvPr id="0" name=""/>
        <dsp:cNvSpPr/>
      </dsp:nvSpPr>
      <dsp:spPr>
        <a:xfrm>
          <a:off x="0" y="1899394"/>
          <a:ext cx="6388763" cy="155902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_tradnl" sz="1800" kern="1200" dirty="0" smtClean="0"/>
            <a:t>La finalidad última de la orientación y su proceso educador es el </a:t>
          </a:r>
          <a:r>
            <a:rPr lang="es-ES_tradnl" sz="1800" b="1" kern="1200" dirty="0" smtClean="0"/>
            <a:t>desarrollo autónomo e independencia intelectual, emocional y de actuación del individuo</a:t>
          </a:r>
          <a:r>
            <a:rPr lang="es-ES_tradnl" sz="1800" kern="1200" dirty="0" smtClean="0"/>
            <a:t> en el manejo de sus asuntos personales y sus responsabilidades sociales.</a:t>
          </a:r>
          <a:endParaRPr lang="es-ES_tradnl" sz="1800" b="1" kern="1200" dirty="0"/>
        </a:p>
      </dsp:txBody>
      <dsp:txXfrm>
        <a:off x="76105" y="1975499"/>
        <a:ext cx="6236553" cy="1406815"/>
      </dsp:txXfrm>
    </dsp:sp>
    <dsp:sp modelId="{58AC005B-09BA-44CB-A30F-E4EF7894438B}">
      <dsp:nvSpPr>
        <dsp:cNvPr id="0" name=""/>
        <dsp:cNvSpPr/>
      </dsp:nvSpPr>
      <dsp:spPr>
        <a:xfrm>
          <a:off x="0" y="3645619"/>
          <a:ext cx="6388763" cy="155902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_tradnl" sz="1800" b="1" kern="1200" dirty="0" smtClean="0"/>
            <a:t>La acción educadora de la Orientación debe centrarse en la prevención </a:t>
          </a:r>
          <a:r>
            <a:rPr lang="es-ES_tradnl" sz="1800" kern="1200" dirty="0" smtClean="0"/>
            <a:t>y en la acción intencional como vías para anticiparse y enfrentar los retos, obstáculos y dificultades que suelen ocurrir en los procesos del desarrollo humano de las personas y sus contextos. </a:t>
          </a:r>
          <a:endParaRPr lang="es-ES_tradnl" sz="1800" b="1" kern="1200" dirty="0"/>
        </a:p>
      </dsp:txBody>
      <dsp:txXfrm>
        <a:off x="76105" y="3721724"/>
        <a:ext cx="6236553"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DC4F2-35AD-41F9-842B-65A8D99C2656}">
      <dsp:nvSpPr>
        <dsp:cNvPr id="0" name=""/>
        <dsp:cNvSpPr/>
      </dsp:nvSpPr>
      <dsp:spPr>
        <a:xfrm>
          <a:off x="17768" y="193"/>
          <a:ext cx="5321622" cy="48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kern="1200" dirty="0" smtClean="0"/>
            <a:t>“</a:t>
          </a:r>
          <a:r>
            <a:rPr lang="es-EC" sz="1600" b="1" kern="1200" dirty="0" smtClean="0"/>
            <a:t>NACÍ CON LA NECESIDAD DE AYUDAR” Prof. Ofelia Ramos</a:t>
          </a:r>
          <a:endParaRPr lang="es-EC" sz="1600" b="1" kern="1200" dirty="0"/>
        </a:p>
      </dsp:txBody>
      <dsp:txXfrm>
        <a:off x="17768" y="193"/>
        <a:ext cx="5321622" cy="483783"/>
      </dsp:txXfrm>
    </dsp:sp>
    <dsp:sp modelId="{16B681A0-F87F-49A9-AE58-DA18066C10AF}">
      <dsp:nvSpPr>
        <dsp:cNvPr id="0" name=""/>
        <dsp:cNvSpPr/>
      </dsp:nvSpPr>
      <dsp:spPr>
        <a:xfrm>
          <a:off x="1532827" y="483977"/>
          <a:ext cx="1245259" cy="985485"/>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16EDF-36CE-42B6-9659-03592B9934DC}">
      <dsp:nvSpPr>
        <dsp:cNvPr id="0" name=""/>
        <dsp:cNvSpPr/>
      </dsp:nvSpPr>
      <dsp:spPr>
        <a:xfrm>
          <a:off x="2280810" y="483977"/>
          <a:ext cx="1245259" cy="985485"/>
        </a:xfrm>
        <a:prstGeom prst="chevron">
          <a:avLst>
            <a:gd name="adj" fmla="val 70610"/>
          </a:avLst>
        </a:prstGeom>
        <a:solidFill>
          <a:schemeClr val="accent5">
            <a:hueOff val="-496694"/>
            <a:satOff val="1991"/>
            <a:lumOff val="431"/>
            <a:alphaOff val="0"/>
          </a:schemeClr>
        </a:solidFill>
        <a:ln w="25400" cap="flat" cmpd="sng" algn="ctr">
          <a:solidFill>
            <a:schemeClr val="accent5">
              <a:hueOff val="-496694"/>
              <a:satOff val="1991"/>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75E6A-D014-43D2-8163-A656292EC4F3}">
      <dsp:nvSpPr>
        <dsp:cNvPr id="0" name=""/>
        <dsp:cNvSpPr/>
      </dsp:nvSpPr>
      <dsp:spPr>
        <a:xfrm>
          <a:off x="3029385" y="483977"/>
          <a:ext cx="1245259" cy="985485"/>
        </a:xfrm>
        <a:prstGeom prst="chevron">
          <a:avLst>
            <a:gd name="adj" fmla="val 70610"/>
          </a:avLst>
        </a:prstGeom>
        <a:solidFill>
          <a:schemeClr val="accent5">
            <a:hueOff val="-993388"/>
            <a:satOff val="3981"/>
            <a:lumOff val="863"/>
            <a:alphaOff val="0"/>
          </a:schemeClr>
        </a:solidFill>
        <a:ln w="25400" cap="flat" cmpd="sng" algn="ctr">
          <a:solidFill>
            <a:schemeClr val="accent5">
              <a:hueOff val="-993388"/>
              <a:satOff val="3981"/>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3FBB0-AEBE-4868-9035-3A71126613EC}">
      <dsp:nvSpPr>
        <dsp:cNvPr id="0" name=""/>
        <dsp:cNvSpPr/>
      </dsp:nvSpPr>
      <dsp:spPr>
        <a:xfrm>
          <a:off x="3777369" y="483977"/>
          <a:ext cx="1245259" cy="985485"/>
        </a:xfrm>
        <a:prstGeom prst="chevron">
          <a:avLst>
            <a:gd name="adj" fmla="val 70610"/>
          </a:avLst>
        </a:prstGeom>
        <a:solidFill>
          <a:schemeClr val="accent5">
            <a:hueOff val="-1490082"/>
            <a:satOff val="5972"/>
            <a:lumOff val="1294"/>
            <a:alphaOff val="0"/>
          </a:schemeClr>
        </a:solidFill>
        <a:ln w="25400" cap="flat" cmpd="sng" algn="ctr">
          <a:solidFill>
            <a:schemeClr val="accent5">
              <a:hueOff val="-1490082"/>
              <a:satOff val="5972"/>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9A3CB-DE61-49A8-B86C-91A76176B713}">
      <dsp:nvSpPr>
        <dsp:cNvPr id="0" name=""/>
        <dsp:cNvSpPr/>
      </dsp:nvSpPr>
      <dsp:spPr>
        <a:xfrm>
          <a:off x="4525944" y="483977"/>
          <a:ext cx="1245259" cy="985485"/>
        </a:xfrm>
        <a:prstGeom prst="chevron">
          <a:avLst>
            <a:gd name="adj" fmla="val 70610"/>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EC5EA-1CA3-49CA-BAA6-1FD7B59BD090}">
      <dsp:nvSpPr>
        <dsp:cNvPr id="0" name=""/>
        <dsp:cNvSpPr/>
      </dsp:nvSpPr>
      <dsp:spPr>
        <a:xfrm>
          <a:off x="5273927" y="483977"/>
          <a:ext cx="1245259" cy="985485"/>
        </a:xfrm>
        <a:prstGeom prst="chevron">
          <a:avLst>
            <a:gd name="adj" fmla="val 7061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444E5-DBBB-401D-95F9-7F4D307840E5}">
      <dsp:nvSpPr>
        <dsp:cNvPr id="0" name=""/>
        <dsp:cNvSpPr/>
      </dsp:nvSpPr>
      <dsp:spPr>
        <a:xfrm>
          <a:off x="6022502" y="483977"/>
          <a:ext cx="1245259" cy="985485"/>
        </a:xfrm>
        <a:prstGeom prst="chevron">
          <a:avLst>
            <a:gd name="adj" fmla="val 70610"/>
          </a:avLst>
        </a:prstGeom>
        <a:solidFill>
          <a:schemeClr val="accent5">
            <a:hueOff val="-2980163"/>
            <a:satOff val="11943"/>
            <a:lumOff val="2588"/>
            <a:alphaOff val="0"/>
          </a:schemeClr>
        </a:solidFill>
        <a:ln w="25400" cap="flat" cmpd="sng" algn="ctr">
          <a:solidFill>
            <a:schemeClr val="accent5">
              <a:hueOff val="-2980163"/>
              <a:satOff val="11943"/>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20EB2-727B-4F40-A69C-7A2FBBB30F93}">
      <dsp:nvSpPr>
        <dsp:cNvPr id="0" name=""/>
        <dsp:cNvSpPr/>
      </dsp:nvSpPr>
      <dsp:spPr>
        <a:xfrm>
          <a:off x="17768" y="582526"/>
          <a:ext cx="8420920" cy="78838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Sus afirmaciones exponen una persona entusiasta, dinámica, creativa, comprometida con sus semejantes y todos los contextos donde se desenvolvió, expone con firmeza que el encuentro consigo mismos es el secreto para ejercer una buena y pertinente educación universitaria de los orientadores en formación</a:t>
          </a:r>
          <a:endParaRPr lang="es-EC" sz="1400" kern="1200" dirty="0"/>
        </a:p>
      </dsp:txBody>
      <dsp:txXfrm>
        <a:off x="17768" y="582526"/>
        <a:ext cx="8420920" cy="788388"/>
      </dsp:txXfrm>
    </dsp:sp>
    <dsp:sp modelId="{C62E88EE-F467-4F19-B500-17957E4D204C}">
      <dsp:nvSpPr>
        <dsp:cNvPr id="0" name=""/>
        <dsp:cNvSpPr/>
      </dsp:nvSpPr>
      <dsp:spPr>
        <a:xfrm>
          <a:off x="17768" y="1532882"/>
          <a:ext cx="5321622" cy="48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b="1" kern="1200" dirty="0" smtClean="0"/>
            <a:t>“EPA LÍDER…YA VIENE EL LÍDER” Prof. Franklin Amaya</a:t>
          </a:r>
          <a:endParaRPr lang="es-EC" sz="1600" b="1" kern="1200" dirty="0"/>
        </a:p>
      </dsp:txBody>
      <dsp:txXfrm>
        <a:off x="17768" y="1532882"/>
        <a:ext cx="5321622" cy="483783"/>
      </dsp:txXfrm>
    </dsp:sp>
    <dsp:sp modelId="{F229651C-F985-4AC6-A284-372D2157A590}">
      <dsp:nvSpPr>
        <dsp:cNvPr id="0" name=""/>
        <dsp:cNvSpPr/>
      </dsp:nvSpPr>
      <dsp:spPr>
        <a:xfrm>
          <a:off x="1485927" y="2016666"/>
          <a:ext cx="1245259" cy="985485"/>
        </a:xfrm>
        <a:prstGeom prst="chevron">
          <a:avLst>
            <a:gd name="adj" fmla="val 70610"/>
          </a:avLst>
        </a:prstGeom>
        <a:solidFill>
          <a:schemeClr val="accent5">
            <a:hueOff val="-3476857"/>
            <a:satOff val="13934"/>
            <a:lumOff val="3020"/>
            <a:alphaOff val="0"/>
          </a:schemeClr>
        </a:solidFill>
        <a:ln w="25400" cap="flat" cmpd="sng" algn="ctr">
          <a:solidFill>
            <a:schemeClr val="accent5">
              <a:hueOff val="-3476857"/>
              <a:satOff val="13934"/>
              <a:lumOff val="3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FD23B8-50ED-4C55-9E02-671EC71BA425}">
      <dsp:nvSpPr>
        <dsp:cNvPr id="0" name=""/>
        <dsp:cNvSpPr/>
      </dsp:nvSpPr>
      <dsp:spPr>
        <a:xfrm>
          <a:off x="2233910" y="2016666"/>
          <a:ext cx="1245259" cy="985485"/>
        </a:xfrm>
        <a:prstGeom prst="chevron">
          <a:avLst>
            <a:gd name="adj" fmla="val 70610"/>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BBE86-E376-40F9-9738-200B760BB9BE}">
      <dsp:nvSpPr>
        <dsp:cNvPr id="0" name=""/>
        <dsp:cNvSpPr/>
      </dsp:nvSpPr>
      <dsp:spPr>
        <a:xfrm>
          <a:off x="2982485" y="2016666"/>
          <a:ext cx="1245259" cy="985485"/>
        </a:xfrm>
        <a:prstGeom prst="chevron">
          <a:avLst>
            <a:gd name="adj" fmla="val 70610"/>
          </a:avLst>
        </a:prstGeom>
        <a:solidFill>
          <a:schemeClr val="accent5">
            <a:hueOff val="-4470244"/>
            <a:satOff val="17915"/>
            <a:lumOff val="3883"/>
            <a:alphaOff val="0"/>
          </a:schemeClr>
        </a:solidFill>
        <a:ln w="25400" cap="flat" cmpd="sng" algn="ctr">
          <a:solidFill>
            <a:schemeClr val="accent5">
              <a:hueOff val="-4470244"/>
              <a:satOff val="17915"/>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302B7-C449-4963-BA40-09FCDEB26DC3}">
      <dsp:nvSpPr>
        <dsp:cNvPr id="0" name=""/>
        <dsp:cNvSpPr/>
      </dsp:nvSpPr>
      <dsp:spPr>
        <a:xfrm>
          <a:off x="3730469" y="2016666"/>
          <a:ext cx="1245259" cy="985485"/>
        </a:xfrm>
        <a:prstGeom prst="chevron">
          <a:avLst>
            <a:gd name="adj" fmla="val 706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B7C12-705C-4700-88A8-9B7065E78F72}">
      <dsp:nvSpPr>
        <dsp:cNvPr id="0" name=""/>
        <dsp:cNvSpPr/>
      </dsp:nvSpPr>
      <dsp:spPr>
        <a:xfrm>
          <a:off x="4479044" y="2016666"/>
          <a:ext cx="1245259" cy="985485"/>
        </a:xfrm>
        <a:prstGeom prst="chevron">
          <a:avLst>
            <a:gd name="adj" fmla="val 70610"/>
          </a:avLst>
        </a:prstGeom>
        <a:solidFill>
          <a:schemeClr val="accent5">
            <a:hueOff val="-5463632"/>
            <a:satOff val="21896"/>
            <a:lumOff val="4745"/>
            <a:alphaOff val="0"/>
          </a:schemeClr>
        </a:solidFill>
        <a:ln w="25400" cap="flat" cmpd="sng" algn="ctr">
          <a:solidFill>
            <a:schemeClr val="accent5">
              <a:hueOff val="-5463632"/>
              <a:satOff val="21896"/>
              <a:lumOff val="4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99231-2A02-487E-8170-084A7CEBD471}">
      <dsp:nvSpPr>
        <dsp:cNvPr id="0" name=""/>
        <dsp:cNvSpPr/>
      </dsp:nvSpPr>
      <dsp:spPr>
        <a:xfrm>
          <a:off x="5227027" y="2016666"/>
          <a:ext cx="1245259" cy="985485"/>
        </a:xfrm>
        <a:prstGeom prst="chevron">
          <a:avLst>
            <a:gd name="adj" fmla="val 70610"/>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F7133-F0B4-4190-A57A-6CEBB198F8A1}">
      <dsp:nvSpPr>
        <dsp:cNvPr id="0" name=""/>
        <dsp:cNvSpPr/>
      </dsp:nvSpPr>
      <dsp:spPr>
        <a:xfrm>
          <a:off x="5975602" y="2016666"/>
          <a:ext cx="1245259" cy="985485"/>
        </a:xfrm>
        <a:prstGeom prst="chevron">
          <a:avLst>
            <a:gd name="adj" fmla="val 70610"/>
          </a:avLst>
        </a:prstGeom>
        <a:solidFill>
          <a:schemeClr val="accent5">
            <a:hueOff val="-6457019"/>
            <a:satOff val="25877"/>
            <a:lumOff val="5608"/>
            <a:alphaOff val="0"/>
          </a:schemeClr>
        </a:solidFill>
        <a:ln w="25400" cap="flat" cmpd="sng" algn="ctr">
          <a:solidFill>
            <a:schemeClr val="accent5">
              <a:hueOff val="-6457019"/>
              <a:satOff val="25877"/>
              <a:lumOff val="5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413E7-6289-4C66-A174-CFC881A39C31}">
      <dsp:nvSpPr>
        <dsp:cNvPr id="0" name=""/>
        <dsp:cNvSpPr/>
      </dsp:nvSpPr>
      <dsp:spPr>
        <a:xfrm>
          <a:off x="17768" y="2115215"/>
          <a:ext cx="8327120" cy="788388"/>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Discurso caracterizado por el uso de frases y expresiones positivas, esperanzadoras, afectivas, cargadas de una fe religiosa, con un alto nivel de convicción en lo que cree y practica, esto, lo lleva al éxito personal, profesional y familiar. Sus expresiones indican acciones, nunca teorizaciones, por eso inicia la entrevista con esa intencionalidad, de sistematizar lo que posiblemente sea un método social </a:t>
          </a:r>
          <a:endParaRPr lang="es-EC" sz="1400" kern="1200" dirty="0"/>
        </a:p>
      </dsp:txBody>
      <dsp:txXfrm>
        <a:off x="17768" y="2115215"/>
        <a:ext cx="8327120" cy="788388"/>
      </dsp:txXfrm>
    </dsp:sp>
    <dsp:sp modelId="{61C36E17-0140-4D34-AB1D-B5E780DA09E2}">
      <dsp:nvSpPr>
        <dsp:cNvPr id="0" name=""/>
        <dsp:cNvSpPr/>
      </dsp:nvSpPr>
      <dsp:spPr>
        <a:xfrm>
          <a:off x="17768" y="3065571"/>
          <a:ext cx="5321622" cy="48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kern="1200" dirty="0" smtClean="0"/>
            <a:t>“</a:t>
          </a:r>
          <a:r>
            <a:rPr lang="es-EC" sz="1600" b="1" kern="1200" dirty="0" smtClean="0"/>
            <a:t>NO SOY YO…SOY EL COLECTIVO” Prof. Luis F. Sarango</a:t>
          </a:r>
          <a:endParaRPr lang="es-EC" sz="1600" b="1" kern="1200" dirty="0"/>
        </a:p>
      </dsp:txBody>
      <dsp:txXfrm>
        <a:off x="17768" y="3065571"/>
        <a:ext cx="5321622" cy="483783"/>
      </dsp:txXfrm>
    </dsp:sp>
    <dsp:sp modelId="{9847FE46-3F5A-4638-A342-E885545FDD21}">
      <dsp:nvSpPr>
        <dsp:cNvPr id="0" name=""/>
        <dsp:cNvSpPr/>
      </dsp:nvSpPr>
      <dsp:spPr>
        <a:xfrm>
          <a:off x="1469350" y="3549355"/>
          <a:ext cx="1245259" cy="985485"/>
        </a:xfrm>
        <a:prstGeom prst="chevron">
          <a:avLst>
            <a:gd name="adj" fmla="val 70610"/>
          </a:avLst>
        </a:prstGeom>
        <a:solidFill>
          <a:schemeClr val="accent5">
            <a:hueOff val="-6953714"/>
            <a:satOff val="27868"/>
            <a:lumOff val="6040"/>
            <a:alphaOff val="0"/>
          </a:schemeClr>
        </a:solidFill>
        <a:ln w="25400" cap="flat" cmpd="sng" algn="ctr">
          <a:solidFill>
            <a:schemeClr val="accent5">
              <a:hueOff val="-6953714"/>
              <a:satOff val="27868"/>
              <a:lumOff val="6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D0120-1E7B-445B-9E80-ADEEB912AF85}">
      <dsp:nvSpPr>
        <dsp:cNvPr id="0" name=""/>
        <dsp:cNvSpPr/>
      </dsp:nvSpPr>
      <dsp:spPr>
        <a:xfrm>
          <a:off x="2217334" y="3549355"/>
          <a:ext cx="1245259" cy="985485"/>
        </a:xfrm>
        <a:prstGeom prst="chevron">
          <a:avLst>
            <a:gd name="adj" fmla="val 7061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6C5ED-A659-42BB-81CE-97162CE3BFB5}">
      <dsp:nvSpPr>
        <dsp:cNvPr id="0" name=""/>
        <dsp:cNvSpPr/>
      </dsp:nvSpPr>
      <dsp:spPr>
        <a:xfrm>
          <a:off x="2965908" y="3549355"/>
          <a:ext cx="1245259" cy="985485"/>
        </a:xfrm>
        <a:prstGeom prst="chevron">
          <a:avLst>
            <a:gd name="adj" fmla="val 70610"/>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B7FFA-B896-4BB7-AFBA-8B10ED72D908}">
      <dsp:nvSpPr>
        <dsp:cNvPr id="0" name=""/>
        <dsp:cNvSpPr/>
      </dsp:nvSpPr>
      <dsp:spPr>
        <a:xfrm>
          <a:off x="3713892" y="3549355"/>
          <a:ext cx="1245259" cy="985485"/>
        </a:xfrm>
        <a:prstGeom prst="chevron">
          <a:avLst>
            <a:gd name="adj" fmla="val 70610"/>
          </a:avLst>
        </a:prstGeom>
        <a:solidFill>
          <a:schemeClr val="accent5">
            <a:hueOff val="-8443795"/>
            <a:satOff val="33839"/>
            <a:lumOff val="7334"/>
            <a:alphaOff val="0"/>
          </a:schemeClr>
        </a:solidFill>
        <a:ln w="25400" cap="flat" cmpd="sng" algn="ctr">
          <a:solidFill>
            <a:schemeClr val="accent5">
              <a:hueOff val="-8443795"/>
              <a:satOff val="33839"/>
              <a:lumOff val="7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1C663-DF62-4F53-AFA0-4906DC3ABD6D}">
      <dsp:nvSpPr>
        <dsp:cNvPr id="0" name=""/>
        <dsp:cNvSpPr/>
      </dsp:nvSpPr>
      <dsp:spPr>
        <a:xfrm>
          <a:off x="4462467" y="3549355"/>
          <a:ext cx="1245259" cy="985485"/>
        </a:xfrm>
        <a:prstGeom prst="chevron">
          <a:avLst>
            <a:gd name="adj" fmla="val 70610"/>
          </a:avLst>
        </a:prstGeom>
        <a:solidFill>
          <a:schemeClr val="accent5">
            <a:hueOff val="-8940489"/>
            <a:satOff val="35830"/>
            <a:lumOff val="7765"/>
            <a:alphaOff val="0"/>
          </a:schemeClr>
        </a:solidFill>
        <a:ln w="25400" cap="flat" cmpd="sng" algn="ctr">
          <a:solidFill>
            <a:schemeClr val="accent5">
              <a:hueOff val="-8940489"/>
              <a:satOff val="35830"/>
              <a:lumOff val="7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8A5F2-B14F-4CFD-97E3-FFAFB3A5C861}">
      <dsp:nvSpPr>
        <dsp:cNvPr id="0" name=""/>
        <dsp:cNvSpPr/>
      </dsp:nvSpPr>
      <dsp:spPr>
        <a:xfrm>
          <a:off x="5210451" y="3549355"/>
          <a:ext cx="1245259" cy="985485"/>
        </a:xfrm>
        <a:prstGeom prst="chevron">
          <a:avLst>
            <a:gd name="adj" fmla="val 70610"/>
          </a:avLst>
        </a:prstGeom>
        <a:solidFill>
          <a:schemeClr val="accent5">
            <a:hueOff val="-9437183"/>
            <a:satOff val="37820"/>
            <a:lumOff val="8197"/>
            <a:alphaOff val="0"/>
          </a:schemeClr>
        </a:solidFill>
        <a:ln w="25400" cap="flat" cmpd="sng" algn="ctr">
          <a:solidFill>
            <a:schemeClr val="accent5">
              <a:hueOff val="-9437183"/>
              <a:satOff val="37820"/>
              <a:lumOff val="8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517F8-E47C-4286-9511-50D00F080A8F}">
      <dsp:nvSpPr>
        <dsp:cNvPr id="0" name=""/>
        <dsp:cNvSpPr/>
      </dsp:nvSpPr>
      <dsp:spPr>
        <a:xfrm>
          <a:off x="5959026" y="3549355"/>
          <a:ext cx="1245259" cy="985485"/>
        </a:xfrm>
        <a:prstGeom prst="chevron">
          <a:avLst>
            <a:gd name="adj" fmla="val 706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EF9B7-7740-4780-B3E3-2858422D83B6}">
      <dsp:nvSpPr>
        <dsp:cNvPr id="0" name=""/>
        <dsp:cNvSpPr/>
      </dsp:nvSpPr>
      <dsp:spPr>
        <a:xfrm>
          <a:off x="17768" y="3647904"/>
          <a:ext cx="8293967" cy="788388"/>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El conocimiento adquirido lo usa en beneficio de su gente, de su lucha social, la que avizora que está en pleno proceso dejando claro que seguirá participando en ella. Los eventos sociales constituyen el escenario de su propia vida, está enmarcada en función de ellos, así ha sido en el pasado y seguirá siendo en el presente, el cambio será lograr la defensa y reconocimiento de sus derechos indígenas con la participación de sus hermanos.</a:t>
          </a:r>
          <a:endParaRPr lang="es-EC" sz="1200" kern="1200" dirty="0"/>
        </a:p>
      </dsp:txBody>
      <dsp:txXfrm>
        <a:off x="17768" y="3647904"/>
        <a:ext cx="8293967" cy="788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8C6A8-0ACC-4D4A-8DFA-68C8D2983055}">
      <dsp:nvSpPr>
        <dsp:cNvPr id="0" name=""/>
        <dsp:cNvSpPr/>
      </dsp:nvSpPr>
      <dsp:spPr>
        <a:xfrm>
          <a:off x="1371478" y="31743"/>
          <a:ext cx="5743057" cy="1439356"/>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SER SOCIAL:</a:t>
          </a:r>
        </a:p>
        <a:p>
          <a:pPr lvl="0" algn="ctr" defTabSz="711200">
            <a:lnSpc>
              <a:spcPct val="90000"/>
            </a:lnSpc>
            <a:spcBef>
              <a:spcPct val="0"/>
            </a:spcBef>
            <a:spcAft>
              <a:spcPct val="35000"/>
            </a:spcAft>
          </a:pPr>
          <a:r>
            <a:rPr lang="es-EC" sz="1600" kern="1200" dirty="0" smtClean="0">
              <a:solidFill>
                <a:schemeClr val="tx1"/>
              </a:solidFill>
            </a:rPr>
            <a:t>MUNDO DE VIDA DINÁMICO- VIVENCIAS APRENDIDAS</a:t>
          </a:r>
        </a:p>
        <a:p>
          <a:pPr lvl="0" algn="ctr" defTabSz="711200">
            <a:lnSpc>
              <a:spcPct val="90000"/>
            </a:lnSpc>
            <a:spcBef>
              <a:spcPct val="0"/>
            </a:spcBef>
            <a:spcAft>
              <a:spcPct val="35000"/>
            </a:spcAft>
          </a:pPr>
          <a:r>
            <a:rPr lang="es-EC" sz="1600" kern="1200" dirty="0" smtClean="0">
              <a:solidFill>
                <a:schemeClr val="tx1"/>
              </a:solidFill>
            </a:rPr>
            <a:t>INNOVACION EN SUS COMPETENCIAS-CARGA VOCACIONAL DIFERENCIADA</a:t>
          </a:r>
        </a:p>
        <a:p>
          <a:pPr lvl="0" algn="ctr" defTabSz="711200">
            <a:lnSpc>
              <a:spcPct val="90000"/>
            </a:lnSpc>
            <a:spcBef>
              <a:spcPct val="0"/>
            </a:spcBef>
            <a:spcAft>
              <a:spcPct val="35000"/>
            </a:spcAft>
          </a:pPr>
          <a:r>
            <a:rPr lang="es-EC" sz="1600" kern="1200" dirty="0" smtClean="0">
              <a:solidFill>
                <a:schemeClr val="tx1"/>
              </a:solidFill>
            </a:rPr>
            <a:t>VALORES REALES- VIDA DE PRINCIPIOS, </a:t>
          </a:r>
          <a:r>
            <a:rPr lang="es-EC" sz="1600" b="1" kern="1200" dirty="0" smtClean="0">
              <a:solidFill>
                <a:schemeClr val="tx1"/>
              </a:solidFill>
            </a:rPr>
            <a:t>COHERENCIA</a:t>
          </a:r>
          <a:endParaRPr lang="es-EC" sz="1600" b="1" kern="1200" dirty="0">
            <a:solidFill>
              <a:schemeClr val="tx1"/>
            </a:solidFill>
          </a:endParaRPr>
        </a:p>
      </dsp:txBody>
      <dsp:txXfrm>
        <a:off x="1441742" y="102007"/>
        <a:ext cx="5602529" cy="1298828"/>
      </dsp:txXfrm>
    </dsp:sp>
    <dsp:sp modelId="{A5A31ED2-E424-4EA1-89BB-1672E2DD3329}">
      <dsp:nvSpPr>
        <dsp:cNvPr id="0" name=""/>
        <dsp:cNvSpPr/>
      </dsp:nvSpPr>
      <dsp:spPr>
        <a:xfrm>
          <a:off x="1760657" y="1290928"/>
          <a:ext cx="4165427" cy="4165427"/>
        </a:xfrm>
        <a:custGeom>
          <a:avLst/>
          <a:gdLst/>
          <a:ahLst/>
          <a:cxnLst/>
          <a:rect l="0" t="0" r="0" b="0"/>
          <a:pathLst>
            <a:path>
              <a:moveTo>
                <a:pt x="3332004" y="416289"/>
              </a:moveTo>
              <a:arcTo wR="2082713" hR="2082713" stAng="18411498" swAng="2550584"/>
            </a:path>
          </a:pathLst>
        </a:custGeom>
        <a:noFill/>
        <a:ln w="28575" cap="flat" cmpd="sng" algn="ctr">
          <a:solidFill>
            <a:scrgbClr r="0" g="0" b="0">
              <a:shade val="95000"/>
              <a:satMod val="105000"/>
            </a:scrgb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835BED4-4F7E-4493-A560-1869BD4AB129}">
      <dsp:nvSpPr>
        <dsp:cNvPr id="0" name=""/>
        <dsp:cNvSpPr/>
      </dsp:nvSpPr>
      <dsp:spPr>
        <a:xfrm>
          <a:off x="4601894" y="3454275"/>
          <a:ext cx="3617340" cy="1562514"/>
        </a:xfrm>
        <a:prstGeom prst="roundRect">
          <a:avLst/>
        </a:prstGeom>
        <a:solidFill>
          <a:schemeClr val="accent4">
            <a:hueOff val="-2232385"/>
            <a:satOff val="13449"/>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SER DIALÓGICO:</a:t>
          </a:r>
        </a:p>
        <a:p>
          <a:pPr lvl="0" algn="ctr" defTabSz="533400">
            <a:lnSpc>
              <a:spcPct val="90000"/>
            </a:lnSpc>
            <a:spcBef>
              <a:spcPct val="0"/>
            </a:spcBef>
            <a:spcAft>
              <a:spcPct val="35000"/>
            </a:spcAft>
          </a:pPr>
          <a:r>
            <a:rPr lang="es-EC" sz="1200" kern="1200" dirty="0" smtClean="0">
              <a:solidFill>
                <a:schemeClr val="tx1"/>
              </a:solidFill>
            </a:rPr>
            <a:t>COMUNICACIÓN  DE CONSENSO</a:t>
          </a:r>
        </a:p>
        <a:p>
          <a:pPr lvl="0" algn="ctr" defTabSz="533400">
            <a:lnSpc>
              <a:spcPct val="90000"/>
            </a:lnSpc>
            <a:spcBef>
              <a:spcPct val="0"/>
            </a:spcBef>
            <a:spcAft>
              <a:spcPct val="35000"/>
            </a:spcAft>
          </a:pPr>
          <a:r>
            <a:rPr lang="es-EC" sz="1200" b="1" kern="1200" dirty="0" smtClean="0">
              <a:solidFill>
                <a:schemeClr val="tx1"/>
              </a:solidFill>
            </a:rPr>
            <a:t>USO HUMANO  DEL DIÁLOGO</a:t>
          </a:r>
          <a:r>
            <a:rPr lang="es-EC" sz="1200" kern="1200" dirty="0" smtClean="0">
              <a:solidFill>
                <a:schemeClr val="tx1"/>
              </a:solidFill>
            </a:rPr>
            <a:t>, </a:t>
          </a:r>
        </a:p>
        <a:p>
          <a:pPr lvl="0" algn="ctr" defTabSz="533400">
            <a:lnSpc>
              <a:spcPct val="90000"/>
            </a:lnSpc>
            <a:spcBef>
              <a:spcPct val="0"/>
            </a:spcBef>
            <a:spcAft>
              <a:spcPct val="35000"/>
            </a:spcAft>
          </a:pPr>
          <a:r>
            <a:rPr lang="es-EC" sz="1200" kern="1200" dirty="0" smtClean="0">
              <a:solidFill>
                <a:schemeClr val="tx1"/>
              </a:solidFill>
            </a:rPr>
            <a:t>CONVERSACIÓN CARA A CARA</a:t>
          </a:r>
        </a:p>
        <a:p>
          <a:pPr lvl="0" algn="ctr" defTabSz="533400">
            <a:lnSpc>
              <a:spcPct val="90000"/>
            </a:lnSpc>
            <a:spcBef>
              <a:spcPct val="0"/>
            </a:spcBef>
            <a:spcAft>
              <a:spcPct val="35000"/>
            </a:spcAft>
          </a:pPr>
          <a:r>
            <a:rPr lang="es-EC" sz="1200" kern="1200" dirty="0" smtClean="0">
              <a:solidFill>
                <a:schemeClr val="tx1"/>
              </a:solidFill>
            </a:rPr>
            <a:t>DA VALOR COMUNICACIONAL AL HABLA</a:t>
          </a:r>
        </a:p>
        <a:p>
          <a:pPr lvl="0" algn="ctr" defTabSz="533400">
            <a:lnSpc>
              <a:spcPct val="90000"/>
            </a:lnSpc>
            <a:spcBef>
              <a:spcPct val="0"/>
            </a:spcBef>
            <a:spcAft>
              <a:spcPct val="35000"/>
            </a:spcAft>
          </a:pPr>
          <a:r>
            <a:rPr lang="es-EC" sz="1200" kern="1200" dirty="0" smtClean="0">
              <a:solidFill>
                <a:schemeClr val="tx1"/>
              </a:solidFill>
            </a:rPr>
            <a:t>PROMUEVE RELACIONES DIALÓGICA</a:t>
          </a:r>
        </a:p>
        <a:p>
          <a:pPr lvl="0" algn="ctr" defTabSz="533400">
            <a:lnSpc>
              <a:spcPct val="90000"/>
            </a:lnSpc>
            <a:spcBef>
              <a:spcPct val="0"/>
            </a:spcBef>
            <a:spcAft>
              <a:spcPct val="35000"/>
            </a:spcAft>
          </a:pPr>
          <a:r>
            <a:rPr lang="es-EC" sz="1200" b="1" kern="1200" dirty="0" smtClean="0">
              <a:solidFill>
                <a:schemeClr val="tx1"/>
              </a:solidFill>
            </a:rPr>
            <a:t>NUNCA USA LA COERCIÓN</a:t>
          </a:r>
          <a:endParaRPr lang="es-EC" sz="1200" b="1" kern="1200" dirty="0">
            <a:solidFill>
              <a:schemeClr val="tx1"/>
            </a:solidFill>
          </a:endParaRPr>
        </a:p>
      </dsp:txBody>
      <dsp:txXfrm>
        <a:off x="4678170" y="3530551"/>
        <a:ext cx="3464788" cy="1409962"/>
      </dsp:txXfrm>
    </dsp:sp>
    <dsp:sp modelId="{AA5483B1-39F0-4F28-AFBE-C2CA2F1ECE16}">
      <dsp:nvSpPr>
        <dsp:cNvPr id="0" name=""/>
        <dsp:cNvSpPr/>
      </dsp:nvSpPr>
      <dsp:spPr>
        <a:xfrm>
          <a:off x="2131489" y="1398088"/>
          <a:ext cx="4165427" cy="4165427"/>
        </a:xfrm>
        <a:custGeom>
          <a:avLst/>
          <a:gdLst/>
          <a:ahLst/>
          <a:cxnLst/>
          <a:rect l="0" t="0" r="0" b="0"/>
          <a:pathLst>
            <a:path>
              <a:moveTo>
                <a:pt x="3042761" y="3930956"/>
              </a:moveTo>
              <a:arcTo wR="2082713" hR="2082713" stAng="3753054" swAng="3114829"/>
            </a:path>
          </a:pathLst>
        </a:custGeom>
        <a:noFill/>
        <a:ln w="19050" cap="flat" cmpd="sng" algn="ctr">
          <a:solidFill>
            <a:scrgbClr r="0" g="0" b="0">
              <a:shade val="95000"/>
              <a:satMod val="105000"/>
            </a:scrgb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B6C005D-F7C7-484C-BCD5-6DEF4A9801AB}">
      <dsp:nvSpPr>
        <dsp:cNvPr id="0" name=""/>
        <dsp:cNvSpPr/>
      </dsp:nvSpPr>
      <dsp:spPr>
        <a:xfrm>
          <a:off x="258577" y="3525423"/>
          <a:ext cx="3613085" cy="1562514"/>
        </a:xfrm>
        <a:prstGeom prst="roundRect">
          <a:avLst/>
        </a:prstGeom>
        <a:solidFill>
          <a:schemeClr val="accent4">
            <a:hueOff val="-4464770"/>
            <a:satOff val="26899"/>
            <a:lumOff val="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SER INTERSUBJETIVO:</a:t>
          </a:r>
        </a:p>
        <a:p>
          <a:pPr lvl="0" algn="ctr" defTabSz="533400">
            <a:lnSpc>
              <a:spcPct val="90000"/>
            </a:lnSpc>
            <a:spcBef>
              <a:spcPct val="0"/>
            </a:spcBef>
            <a:spcAft>
              <a:spcPct val="35000"/>
            </a:spcAft>
          </a:pPr>
          <a:r>
            <a:rPr lang="es-EC" sz="1200" kern="1200" dirty="0" smtClean="0">
              <a:solidFill>
                <a:schemeClr val="tx1"/>
              </a:solidFill>
            </a:rPr>
            <a:t>ACTOR COMUNICATIVO</a:t>
          </a:r>
        </a:p>
        <a:p>
          <a:pPr lvl="0" algn="ctr" defTabSz="533400">
            <a:lnSpc>
              <a:spcPct val="90000"/>
            </a:lnSpc>
            <a:spcBef>
              <a:spcPct val="0"/>
            </a:spcBef>
            <a:spcAft>
              <a:spcPct val="35000"/>
            </a:spcAft>
          </a:pPr>
          <a:r>
            <a:rPr lang="es-EC" sz="1200" kern="1200" dirty="0" smtClean="0">
              <a:solidFill>
                <a:schemeClr val="tx1"/>
              </a:solidFill>
            </a:rPr>
            <a:t>DOMINIO DE PROCESOS SOCIALIZADORES</a:t>
          </a:r>
        </a:p>
        <a:p>
          <a:pPr lvl="0" algn="ctr" defTabSz="533400">
            <a:lnSpc>
              <a:spcPct val="90000"/>
            </a:lnSpc>
            <a:spcBef>
              <a:spcPct val="0"/>
            </a:spcBef>
            <a:spcAft>
              <a:spcPct val="35000"/>
            </a:spcAft>
          </a:pPr>
          <a:r>
            <a:rPr lang="es-EC" sz="1200" b="1" kern="1200" dirty="0" smtClean="0">
              <a:solidFill>
                <a:schemeClr val="tx1"/>
              </a:solidFill>
            </a:rPr>
            <a:t>HABILIDADES COMUNICACIONALES</a:t>
          </a:r>
        </a:p>
        <a:p>
          <a:pPr lvl="0" algn="ctr" defTabSz="533400">
            <a:lnSpc>
              <a:spcPct val="90000"/>
            </a:lnSpc>
            <a:spcBef>
              <a:spcPct val="0"/>
            </a:spcBef>
            <a:spcAft>
              <a:spcPct val="35000"/>
            </a:spcAft>
          </a:pPr>
          <a:r>
            <a:rPr lang="es-EC" sz="1200" kern="1200" dirty="0" smtClean="0">
              <a:solidFill>
                <a:schemeClr val="tx1"/>
              </a:solidFill>
            </a:rPr>
            <a:t>GENERADOR DE CONEXIONES SOCIALES</a:t>
          </a:r>
        </a:p>
        <a:p>
          <a:pPr lvl="0" algn="ctr" defTabSz="533400">
            <a:lnSpc>
              <a:spcPct val="90000"/>
            </a:lnSpc>
            <a:spcBef>
              <a:spcPct val="0"/>
            </a:spcBef>
            <a:spcAft>
              <a:spcPct val="35000"/>
            </a:spcAft>
          </a:pPr>
          <a:r>
            <a:rPr lang="es-EC" sz="1200" kern="1200" dirty="0" smtClean="0">
              <a:solidFill>
                <a:schemeClr val="tx1"/>
              </a:solidFill>
            </a:rPr>
            <a:t>CREA AMBIENTES DEMOCRÁTICOS, CREATIVOS, JUSTOS, SINCEROS, MOTIVADORES</a:t>
          </a:r>
          <a:endParaRPr lang="es-EC" sz="1200" kern="1200" dirty="0">
            <a:solidFill>
              <a:schemeClr val="tx1"/>
            </a:solidFill>
          </a:endParaRPr>
        </a:p>
      </dsp:txBody>
      <dsp:txXfrm>
        <a:off x="334853" y="3601699"/>
        <a:ext cx="3460533" cy="1409962"/>
      </dsp:txXfrm>
    </dsp:sp>
    <dsp:sp modelId="{4196524E-8E6D-45F2-A61E-D5EA93FEFF54}">
      <dsp:nvSpPr>
        <dsp:cNvPr id="0" name=""/>
        <dsp:cNvSpPr/>
      </dsp:nvSpPr>
      <dsp:spPr>
        <a:xfrm>
          <a:off x="2539016" y="1303060"/>
          <a:ext cx="4165427" cy="4165427"/>
        </a:xfrm>
        <a:custGeom>
          <a:avLst/>
          <a:gdLst/>
          <a:ahLst/>
          <a:cxnLst/>
          <a:rect l="0" t="0" r="0" b="0"/>
          <a:pathLst>
            <a:path>
              <a:moveTo>
                <a:pt x="28028" y="1742177"/>
              </a:moveTo>
              <a:arcTo wR="2082713" hR="2082713" stAng="11364627" swAng="2649651"/>
            </a:path>
          </a:pathLst>
        </a:custGeom>
        <a:noFill/>
        <a:ln w="28575" cap="flat" cmpd="sng" algn="ctr">
          <a:solidFill>
            <a:scrgbClr r="0" g="0" b="0">
              <a:shade val="95000"/>
              <a:satMod val="105000"/>
            </a:scrgb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9A15A-024E-417F-9250-9CCACD0DCBC1}" type="datetimeFigureOut">
              <a:rPr lang="es-EC" smtClean="0"/>
              <a:pPr/>
              <a:t>13/07/2016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38815-E10F-4B2D-ACC9-7CF15694B723}" type="slidenum">
              <a:rPr lang="es-EC" smtClean="0"/>
              <a:pPr/>
              <a:t>‹Nº›</a:t>
            </a:fld>
            <a:endParaRPr lang="es-EC"/>
          </a:p>
        </p:txBody>
      </p:sp>
    </p:spTree>
    <p:extLst>
      <p:ext uri="{BB962C8B-B14F-4D97-AF65-F5344CB8AC3E}">
        <p14:creationId xmlns:p14="http://schemas.microsoft.com/office/powerpoint/2010/main" val="214932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C69479F-1568-410A-A7F4-E6D6A54B8997}" type="slidenum">
              <a:rPr lang="es-EC" smtClean="0"/>
              <a:pPr/>
              <a:t>2</a:t>
            </a:fld>
            <a:endParaRPr lang="es-EC"/>
          </a:p>
        </p:txBody>
      </p:sp>
    </p:spTree>
    <p:extLst>
      <p:ext uri="{BB962C8B-B14F-4D97-AF65-F5344CB8AC3E}">
        <p14:creationId xmlns:p14="http://schemas.microsoft.com/office/powerpoint/2010/main" val="412099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02FCBA9-F96F-4EC0-B689-E93F99E3E4EA}" type="datetime1">
              <a:rPr lang="es-EC" smtClean="0"/>
              <a:pPr/>
              <a:t>13/07/2016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54232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0B5F24-E87E-4870-99CC-025726162DDC}" type="datetime1">
              <a:rPr lang="es-EC" smtClean="0"/>
              <a:pPr/>
              <a:t>13/07/2016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274971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A5FB265-CA8B-45C6-B7C3-86AE8BF23085}" type="datetime1">
              <a:rPr lang="es-EC" smtClean="0"/>
              <a:pPr/>
              <a:t>13/07/2016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163819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DFCBA43-CC37-41F8-8268-9D4702EBCA3C}" type="datetime1">
              <a:rPr lang="es-EC" smtClean="0"/>
              <a:pPr/>
              <a:t>13/07/2016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281642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4F1D5CF-08A7-4C61-A80C-5E9F85F228BC}" type="datetime1">
              <a:rPr lang="es-EC" smtClean="0"/>
              <a:pPr/>
              <a:t>13/07/2016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91235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01544166-AD59-4EB7-B6A4-D1913DE088D3}" type="datetime1">
              <a:rPr lang="es-EC" smtClean="0"/>
              <a:pPr/>
              <a:t>13/07/2016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399505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1CC0676-EB23-4B87-8616-1C3409C677D0}" type="datetime1">
              <a:rPr lang="es-EC" smtClean="0"/>
              <a:pPr/>
              <a:t>13/07/2016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341908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51B27AC-7AC8-4913-B5B1-4ECB3B72B567}" type="datetime1">
              <a:rPr lang="es-EC" smtClean="0"/>
              <a:pPr/>
              <a:t>13/07/2016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90954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11A864B-F888-4D2E-A7F1-260646520BC7}" type="datetime1">
              <a:rPr lang="es-EC" smtClean="0"/>
              <a:pPr/>
              <a:t>13/07/2016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185855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1BC4B6-8C54-4336-83B4-690C94E60078}" type="datetime1">
              <a:rPr lang="es-EC" smtClean="0"/>
              <a:pPr/>
              <a:t>13/07/2016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238513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7D62CF-A19E-43F1-8AFC-B6FA46F652E3}" type="datetime1">
              <a:rPr lang="es-EC" smtClean="0"/>
              <a:pPr/>
              <a:t>13/07/2016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91499FA-3E11-47B7-B1C1-4FF27ECB6A48}" type="slidenum">
              <a:rPr lang="es-EC" smtClean="0"/>
              <a:pPr/>
              <a:t>‹Nº›</a:t>
            </a:fld>
            <a:endParaRPr lang="es-EC"/>
          </a:p>
        </p:txBody>
      </p:sp>
    </p:spTree>
    <p:extLst>
      <p:ext uri="{BB962C8B-B14F-4D97-AF65-F5344CB8AC3E}">
        <p14:creationId xmlns:p14="http://schemas.microsoft.com/office/powerpoint/2010/main" val="344922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8197F-8FAB-4573-8D91-04FC8653D6D2}" type="datetime1">
              <a:rPr lang="es-EC" smtClean="0"/>
              <a:pPr/>
              <a:t>13/07/2016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499FA-3E11-47B7-B1C1-4FF27ECB6A48}" type="slidenum">
              <a:rPr lang="es-EC" smtClean="0"/>
              <a:pPr/>
              <a:t>‹Nº›</a:t>
            </a:fld>
            <a:endParaRPr lang="es-EC"/>
          </a:p>
        </p:txBody>
      </p:sp>
    </p:spTree>
    <p:extLst>
      <p:ext uri="{BB962C8B-B14F-4D97-AF65-F5344CB8AC3E}">
        <p14:creationId xmlns:p14="http://schemas.microsoft.com/office/powerpoint/2010/main" val="1257295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diagramLayout" Target="../diagrams/layout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microsoft.com/office/2007/relationships/hdphoto" Target="../media/hdphoto1.wdp"/><Relationship Id="rId10" Type="http://schemas.microsoft.com/office/2007/relationships/diagramDrawing" Target="../diagrams/drawing4.xml"/><Relationship Id="rId4" Type="http://schemas.openxmlformats.org/officeDocument/2006/relationships/image" Target="../media/image28.png"/><Relationship Id="rId9" Type="http://schemas.openxmlformats.org/officeDocument/2006/relationships/diagramColors" Target="../diagrams/colors4.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9.jpeg"/><Relationship Id="rId5" Type="http://schemas.microsoft.com/office/2007/relationships/hdphoto" Target="../media/hdphoto1.wdp"/><Relationship Id="rId4" Type="http://schemas.openxmlformats.org/officeDocument/2006/relationships/image" Target="../media/image28.png"/><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png"/><Relationship Id="rId7" Type="http://schemas.openxmlformats.org/officeDocument/2006/relationships/diagramData" Target="../diagrams/data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3.jpeg"/><Relationship Id="rId11" Type="http://schemas.microsoft.com/office/2007/relationships/diagramDrawing" Target="../diagrams/drawing5.xml"/><Relationship Id="rId5" Type="http://schemas.microsoft.com/office/2007/relationships/hdphoto" Target="../media/hdphoto1.wdp"/><Relationship Id="rId10" Type="http://schemas.openxmlformats.org/officeDocument/2006/relationships/diagramColors" Target="../diagrams/colors5.xml"/><Relationship Id="rId4" Type="http://schemas.openxmlformats.org/officeDocument/2006/relationships/image" Target="../media/image28.png"/><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5.jpeg"/><Relationship Id="rId5" Type="http://schemas.microsoft.com/office/2007/relationships/hdphoto" Target="../media/hdphoto2.wdp"/><Relationship Id="rId4" Type="http://schemas.openxmlformats.org/officeDocument/2006/relationships/image" Target="../media/image34.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gif"/><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www.tribalshapes.com/es/categories/kanji/kanji-independence-autonomy-independent-autonomous.html"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7.png"/><Relationship Id="rId5" Type="http://schemas.openxmlformats.org/officeDocument/2006/relationships/image" Target="../media/image18.jpeg"/><Relationship Id="rId10" Type="http://schemas.microsoft.com/office/2007/relationships/diagramDrawing" Target="../diagrams/drawing2.xml"/><Relationship Id="rId4" Type="http://schemas.openxmlformats.org/officeDocument/2006/relationships/image" Target="../media/image17.jpe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0.png"/><Relationship Id="rId7" Type="http://schemas.openxmlformats.org/officeDocument/2006/relationships/diagramQuickStyle" Target="../diagrams/quickStyle3.xm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flipV="1">
            <a:off x="12159" y="921783"/>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8" name="17 Conector recto"/>
          <p:cNvCxnSpPr/>
          <p:nvPr/>
        </p:nvCxnSpPr>
        <p:spPr>
          <a:xfrm flipV="1">
            <a:off x="24319" y="980728"/>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sp>
        <p:nvSpPr>
          <p:cNvPr id="2" name="1 Marcador de número de diapositiva"/>
          <p:cNvSpPr>
            <a:spLocks noGrp="1"/>
          </p:cNvSpPr>
          <p:nvPr>
            <p:ph type="sldNum" sz="quarter" idx="12"/>
          </p:nvPr>
        </p:nvSpPr>
        <p:spPr/>
        <p:txBody>
          <a:bodyPr/>
          <a:lstStyle/>
          <a:p>
            <a:fld id="{B6371E95-C4FA-474D-920D-A6AA887F97AC}" type="slidenum">
              <a:rPr lang="es-EC" sz="1600" smtClean="0">
                <a:solidFill>
                  <a:schemeClr val="tx1"/>
                </a:solidFill>
              </a:rPr>
              <a:pPr/>
              <a:t>1</a:t>
            </a:fld>
            <a:endParaRPr lang="es-EC" sz="1600" dirty="0">
              <a:solidFill>
                <a:schemeClr val="tx1"/>
              </a:solidFill>
            </a:endParaRPr>
          </a:p>
        </p:txBody>
      </p:sp>
      <p:sp>
        <p:nvSpPr>
          <p:cNvPr id="3" name="2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09"/>
          <a:stretch/>
        </p:blipFill>
        <p:spPr bwMode="auto">
          <a:xfrm>
            <a:off x="-108519" y="0"/>
            <a:ext cx="923315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7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1"/>
          <p:cNvSpPr>
            <a:spLocks noChangeArrowheads="1"/>
          </p:cNvSpPr>
          <p:nvPr/>
        </p:nvSpPr>
        <p:spPr bwMode="auto">
          <a:xfrm rot="-1239223">
            <a:off x="-612775" y="5157788"/>
            <a:ext cx="2287588" cy="2276475"/>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4" name="Rectangle 22"/>
          <p:cNvSpPr>
            <a:spLocks noChangeArrowheads="1"/>
          </p:cNvSpPr>
          <p:nvPr/>
        </p:nvSpPr>
        <p:spPr bwMode="auto">
          <a:xfrm rot="2573815">
            <a:off x="2268538" y="5734050"/>
            <a:ext cx="1668462" cy="168592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5" name="Rectangle 23"/>
          <p:cNvSpPr>
            <a:spLocks noChangeArrowheads="1"/>
          </p:cNvSpPr>
          <p:nvPr/>
        </p:nvSpPr>
        <p:spPr bwMode="auto">
          <a:xfrm rot="2573815">
            <a:off x="4356100" y="5516563"/>
            <a:ext cx="1008063" cy="993775"/>
          </a:xfrm>
          <a:prstGeom prst="rect">
            <a:avLst/>
          </a:prstGeom>
          <a:solidFill>
            <a:srgbClr val="99336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7" name="Rectangle 25"/>
          <p:cNvSpPr>
            <a:spLocks noChangeArrowheads="1"/>
          </p:cNvSpPr>
          <p:nvPr/>
        </p:nvSpPr>
        <p:spPr bwMode="auto">
          <a:xfrm rot="-863433">
            <a:off x="5721350" y="6237288"/>
            <a:ext cx="1511300" cy="1441450"/>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22"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24 Conector recto"/>
          <p:cNvCxnSpPr/>
          <p:nvPr/>
        </p:nvCxnSpPr>
        <p:spPr>
          <a:xfrm flipV="1">
            <a:off x="12159" y="921783"/>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6" name="25 Conector recto"/>
          <p:cNvCxnSpPr/>
          <p:nvPr/>
        </p:nvCxnSpPr>
        <p:spPr>
          <a:xfrm flipV="1">
            <a:off x="24319" y="980728"/>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7" name="26 Conector recto"/>
          <p:cNvCxnSpPr/>
          <p:nvPr/>
        </p:nvCxnSpPr>
        <p:spPr>
          <a:xfrm flipV="1">
            <a:off x="-119950"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sp>
        <p:nvSpPr>
          <p:cNvPr id="2" name="1 Marcador de número de diapositiva"/>
          <p:cNvSpPr>
            <a:spLocks noGrp="1"/>
          </p:cNvSpPr>
          <p:nvPr>
            <p:ph type="sldNum" sz="quarter" idx="12"/>
          </p:nvPr>
        </p:nvSpPr>
        <p:spPr/>
        <p:txBody>
          <a:bodyPr/>
          <a:lstStyle/>
          <a:p>
            <a:fld id="{B6371E95-C4FA-474D-920D-A6AA887F97AC}" type="slidenum">
              <a:rPr lang="es-EC" smtClean="0"/>
              <a:pPr/>
              <a:t>10</a:t>
            </a:fld>
            <a:endParaRPr lang="es-EC"/>
          </a:p>
        </p:txBody>
      </p:sp>
      <p:sp>
        <p:nvSpPr>
          <p:cNvPr id="23" name="22 Rectángulo"/>
          <p:cNvSpPr/>
          <p:nvPr/>
        </p:nvSpPr>
        <p:spPr>
          <a:xfrm>
            <a:off x="1643063" y="333375"/>
            <a:ext cx="5643562" cy="630942"/>
          </a:xfrm>
          <a:prstGeom prst="rect">
            <a:avLst/>
          </a:prstGeom>
        </p:spPr>
        <p:txBody>
          <a:bodyPr>
            <a:spAutoFit/>
          </a:bodyPr>
          <a:lstStyle/>
          <a:p>
            <a:pPr algn="ctr" fontAlgn="auto">
              <a:spcBef>
                <a:spcPts val="0"/>
              </a:spcBef>
              <a:spcAft>
                <a:spcPts val="0"/>
              </a:spcAft>
              <a:defRPr/>
            </a:pPr>
            <a:r>
              <a:rPr lang="es-ES" sz="1050" dirty="0"/>
              <a:t>Intersubjetividad educativa. </a:t>
            </a:r>
            <a:r>
              <a:rPr lang="es-ES" sz="1050" dirty="0" smtClean="0"/>
              <a:t>Una mirada desde la acción social de la Orientación en el contexto de la Educación universitaria</a:t>
            </a:r>
            <a:endParaRPr lang="es-VE" sz="1050" dirty="0"/>
          </a:p>
          <a:p>
            <a:pPr algn="ctr" fontAlgn="auto">
              <a:spcBef>
                <a:spcPts val="0"/>
              </a:spcBef>
              <a:spcAft>
                <a:spcPts val="0"/>
              </a:spcAft>
              <a:defRPr/>
            </a:pPr>
            <a:r>
              <a:rPr lang="es-ES" sz="1400" b="1" dirty="0">
                <a:solidFill>
                  <a:schemeClr val="accent4">
                    <a:lumMod val="75000"/>
                  </a:schemeClr>
                </a:solidFill>
                <a:latin typeface="Franklin Gothic Book" pitchFamily="34" charset="0"/>
                <a:ea typeface="Times New Roman" pitchFamily="18" charset="0"/>
                <a:cs typeface="Arial" pitchFamily="34" charset="0"/>
              </a:rPr>
              <a:t>.</a:t>
            </a:r>
          </a:p>
        </p:txBody>
      </p:sp>
      <p:sp>
        <p:nvSpPr>
          <p:cNvPr id="24" name="23 CuadroTexto"/>
          <p:cNvSpPr txBox="1"/>
          <p:nvPr/>
        </p:nvSpPr>
        <p:spPr>
          <a:xfrm>
            <a:off x="2738944" y="12192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sp>
        <p:nvSpPr>
          <p:cNvPr id="14" name="13 CuadroTexto"/>
          <p:cNvSpPr txBox="1"/>
          <p:nvPr/>
        </p:nvSpPr>
        <p:spPr>
          <a:xfrm>
            <a:off x="1000124" y="296743"/>
            <a:ext cx="7072313" cy="523875"/>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txBody>
          <a:bodyPr>
            <a:spAutoFit/>
          </a:bodyPr>
          <a:lstStyle/>
          <a:p>
            <a:pPr algn="ctr" fontAlgn="auto">
              <a:spcBef>
                <a:spcPts val="0"/>
              </a:spcBef>
              <a:spcAft>
                <a:spcPts val="0"/>
              </a:spcAft>
              <a:defRPr/>
            </a:pPr>
            <a:r>
              <a:rPr lang="es-ES_tradnl" sz="2800" dirty="0">
                <a:solidFill>
                  <a:schemeClr val="accent4">
                    <a:lumMod val="75000"/>
                  </a:schemeClr>
                </a:solidFill>
                <a:effectLst>
                  <a:outerShdw blurRad="60007" dist="310007" dir="7680000" sy="30000" kx="1300200" algn="ctr" rotWithShape="0">
                    <a:prstClr val="black">
                      <a:alpha val="32000"/>
                    </a:prstClr>
                  </a:outerShdw>
                </a:effectLst>
                <a:latin typeface="Berlin Sans FB Demi" pitchFamily="34" charset="0"/>
                <a:cs typeface="+mn-cs"/>
              </a:rPr>
              <a:t>SUJETOS CLAVES </a:t>
            </a:r>
            <a:endParaRPr lang="es-ES_tradnl" dirty="0">
              <a:solidFill>
                <a:schemeClr val="accent4">
                  <a:lumMod val="75000"/>
                </a:schemeClr>
              </a:solidFill>
              <a:effectLst>
                <a:outerShdw blurRad="60007" dist="310007" dir="7680000" sy="30000" kx="1300200" algn="ctr" rotWithShape="0">
                  <a:prstClr val="black">
                    <a:alpha val="32000"/>
                  </a:prstClr>
                </a:outerShdw>
              </a:effectLst>
              <a:latin typeface="Berlin Sans FB Demi" pitchFamily="34" charset="0"/>
              <a:cs typeface="+mn-cs"/>
            </a:endParaRPr>
          </a:p>
        </p:txBody>
      </p:sp>
      <p:pic>
        <p:nvPicPr>
          <p:cNvPr id="8196" name="Picture 4" descr="https://fbcdn-sphotos-e-a.akamaihd.net/hphotos-ak-ash3/45226_4645353270853_1541700877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0780" y="3161295"/>
            <a:ext cx="1869496" cy="16049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descr="https://fbcdn-sphotos-d-a.akamaihd.net/hphotos-ak-frc3/321266_286568911370678_1320504484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019" y="5108174"/>
            <a:ext cx="1979523" cy="15918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2185286" y="1219201"/>
            <a:ext cx="6203138" cy="1481562"/>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smtClean="0"/>
          </a:p>
          <a:p>
            <a:pPr algn="ctr"/>
            <a:r>
              <a:rPr lang="es-EC" b="1" dirty="0" smtClean="0"/>
              <a:t>“</a:t>
            </a:r>
            <a:r>
              <a:rPr lang="es-EC" b="1" dirty="0" smtClean="0"/>
              <a:t>OFELIA</a:t>
            </a:r>
            <a:r>
              <a:rPr lang="es-EC" b="1" dirty="0" smtClean="0"/>
              <a:t>”</a:t>
            </a:r>
            <a:endParaRPr lang="es-EC" b="1" dirty="0" smtClean="0"/>
          </a:p>
          <a:p>
            <a:pPr algn="ctr"/>
            <a:r>
              <a:rPr lang="es-EC" dirty="0" smtClean="0"/>
              <a:t>Edad: 70 años</a:t>
            </a:r>
          </a:p>
          <a:p>
            <a:pPr algn="ctr"/>
            <a:r>
              <a:rPr lang="es-EC" dirty="0" smtClean="0"/>
              <a:t>Experiencia docente: 50 años</a:t>
            </a:r>
          </a:p>
          <a:p>
            <a:pPr algn="ctr"/>
            <a:r>
              <a:rPr lang="es-EC" dirty="0" smtClean="0"/>
              <a:t>Docente, investigadora, escritora, promotora social, gerente educativa</a:t>
            </a:r>
          </a:p>
          <a:p>
            <a:pPr algn="ctr"/>
            <a:endParaRPr lang="es-EC" dirty="0"/>
          </a:p>
        </p:txBody>
      </p:sp>
      <p:sp>
        <p:nvSpPr>
          <p:cNvPr id="33" name="32 Rectángulo redondeado"/>
          <p:cNvSpPr/>
          <p:nvPr/>
        </p:nvSpPr>
        <p:spPr>
          <a:xfrm>
            <a:off x="3438837" y="3161295"/>
            <a:ext cx="5463241" cy="1485515"/>
          </a:xfrm>
          <a:prstGeom prst="roundRect">
            <a:avLst/>
          </a:prstGeom>
          <a:solidFill>
            <a:schemeClr val="accent5">
              <a:lumMod val="40000"/>
              <a:lumOff val="60000"/>
            </a:schemeClr>
          </a:solidFill>
          <a:ln>
            <a:solidFill>
              <a:schemeClr val="tx2">
                <a:lumMod val="75000"/>
              </a:schemeClr>
            </a:solidFill>
          </a:ln>
          <a:effectLst>
            <a:glow rad="1016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smtClean="0"/>
          </a:p>
          <a:p>
            <a:pPr algn="ctr"/>
            <a:r>
              <a:rPr lang="es-EC" b="1" dirty="0" smtClean="0"/>
              <a:t>“</a:t>
            </a:r>
            <a:r>
              <a:rPr lang="es-EC" b="1" dirty="0" smtClean="0"/>
              <a:t>FRANKLIN</a:t>
            </a:r>
            <a:r>
              <a:rPr lang="es-EC" b="1" dirty="0" smtClean="0"/>
              <a:t>”</a:t>
            </a:r>
            <a:endParaRPr lang="es-EC" b="1" dirty="0" smtClean="0"/>
          </a:p>
          <a:p>
            <a:pPr algn="ctr"/>
            <a:r>
              <a:rPr lang="es-EC" dirty="0" smtClean="0"/>
              <a:t>Edad: 34 años</a:t>
            </a:r>
          </a:p>
          <a:p>
            <a:pPr algn="ctr"/>
            <a:r>
              <a:rPr lang="es-EC" dirty="0" smtClean="0"/>
              <a:t>Experiencia socio-preventiva: 17años Docente: 18</a:t>
            </a:r>
          </a:p>
          <a:p>
            <a:pPr algn="ctr"/>
            <a:r>
              <a:rPr lang="es-EC" dirty="0" smtClean="0"/>
              <a:t>Docente, promotor social, gestor preventivo, líder comunitario</a:t>
            </a:r>
          </a:p>
          <a:p>
            <a:pPr algn="ctr"/>
            <a:endParaRPr lang="es-EC" dirty="0"/>
          </a:p>
        </p:txBody>
      </p:sp>
      <p:sp>
        <p:nvSpPr>
          <p:cNvPr id="34" name="33 Rectángulo redondeado"/>
          <p:cNvSpPr/>
          <p:nvPr/>
        </p:nvSpPr>
        <p:spPr>
          <a:xfrm>
            <a:off x="2627784" y="5391629"/>
            <a:ext cx="6274294" cy="1185383"/>
          </a:xfrm>
          <a:prstGeom prst="roundRect">
            <a:avLst/>
          </a:prstGeom>
          <a:blipFill>
            <a:blip r:embed="rId6" cstate="print"/>
            <a:tile tx="0" ty="0" sx="100000" sy="100000" flip="none" algn="tl"/>
          </a:blipFill>
          <a:ln>
            <a:solidFill>
              <a:schemeClr val="accent4"/>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smtClean="0"/>
          </a:p>
          <a:p>
            <a:pPr algn="ctr"/>
            <a:r>
              <a:rPr lang="es-EC" dirty="0" smtClean="0"/>
              <a:t>“</a:t>
            </a:r>
            <a:r>
              <a:rPr lang="es-EC" b="1" dirty="0" smtClean="0"/>
              <a:t>LUIS FERNANDO</a:t>
            </a:r>
            <a:r>
              <a:rPr lang="es-EC" b="1" dirty="0" smtClean="0"/>
              <a:t>”</a:t>
            </a:r>
            <a:endParaRPr lang="es-EC" dirty="0" smtClean="0"/>
          </a:p>
          <a:p>
            <a:pPr algn="ctr"/>
            <a:r>
              <a:rPr lang="es-EC" dirty="0" smtClean="0"/>
              <a:t>Edad: 52 años</a:t>
            </a:r>
          </a:p>
          <a:p>
            <a:pPr algn="ctr"/>
            <a:r>
              <a:rPr lang="es-EC" dirty="0" smtClean="0"/>
              <a:t>Experiencia docente: 28 años  Líder indígena 28 años</a:t>
            </a:r>
          </a:p>
          <a:p>
            <a:pPr algn="ctr"/>
            <a:r>
              <a:rPr lang="es-EC" dirty="0" smtClean="0"/>
              <a:t>Docente investigador, líder y representante indígena, promotor y gestor de los derechos indígenas </a:t>
            </a:r>
          </a:p>
          <a:p>
            <a:pPr algn="ctr"/>
            <a:endParaRPr lang="es-EC" dirty="0" smtClean="0"/>
          </a:p>
          <a:p>
            <a:pPr algn="ctr"/>
            <a:endParaRPr lang="es-EC" dirty="0"/>
          </a:p>
        </p:txBody>
      </p:sp>
      <p:pic>
        <p:nvPicPr>
          <p:cNvPr id="3" name="Picture 2" descr="https://fbcdn-sphotos-d-a.akamaihd.net/hphotos-ak-prn1/24722_416392124497_6357622_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70" t="26675" r="6015"/>
          <a:stretch/>
        </p:blipFill>
        <p:spPr bwMode="auto">
          <a:xfrm>
            <a:off x="176165" y="1418704"/>
            <a:ext cx="1978460" cy="14488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5220072" y="6536377"/>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8135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500" fill="hold"/>
                                        <p:tgtEl>
                                          <p:spTgt spid="8196"/>
                                        </p:tgtEl>
                                        <p:attrNameLst>
                                          <p:attrName>ppt_w</p:attrName>
                                        </p:attrNameLst>
                                      </p:cBhvr>
                                      <p:tavLst>
                                        <p:tav tm="0">
                                          <p:val>
                                            <p:fltVal val="0"/>
                                          </p:val>
                                        </p:tav>
                                        <p:tav tm="100000">
                                          <p:val>
                                            <p:strVal val="#ppt_w"/>
                                          </p:val>
                                        </p:tav>
                                      </p:tavLst>
                                    </p:anim>
                                    <p:anim calcmode="lin" valueType="num">
                                      <p:cBhvr>
                                        <p:cTn id="15" dur="500" fill="hold"/>
                                        <p:tgtEl>
                                          <p:spTgt spid="8196"/>
                                        </p:tgtEl>
                                        <p:attrNameLst>
                                          <p:attrName>ppt_h</p:attrName>
                                        </p:attrNameLst>
                                      </p:cBhvr>
                                      <p:tavLst>
                                        <p:tav tm="0">
                                          <p:val>
                                            <p:fltVal val="0"/>
                                          </p:val>
                                        </p:tav>
                                        <p:tav tm="100000">
                                          <p:val>
                                            <p:strVal val="#ppt_h"/>
                                          </p:val>
                                        </p:tav>
                                      </p:tavLst>
                                    </p:anim>
                                    <p:animEffect transition="in" filter="fade">
                                      <p:cBhvr>
                                        <p:cTn id="16" dur="500"/>
                                        <p:tgtEl>
                                          <p:spTgt spid="819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500" fill="hold"/>
                                        <p:tgtEl>
                                          <p:spTgt spid="8198"/>
                                        </p:tgtEl>
                                        <p:attrNameLst>
                                          <p:attrName>ppt_w</p:attrName>
                                        </p:attrNameLst>
                                      </p:cBhvr>
                                      <p:tavLst>
                                        <p:tav tm="0">
                                          <p:val>
                                            <p:fltVal val="0"/>
                                          </p:val>
                                        </p:tav>
                                        <p:tav tm="100000">
                                          <p:val>
                                            <p:strVal val="#ppt_w"/>
                                          </p:val>
                                        </p:tav>
                                      </p:tavLst>
                                    </p:anim>
                                    <p:anim calcmode="lin" valueType="num">
                                      <p:cBhvr>
                                        <p:cTn id="27" dur="500" fill="hold"/>
                                        <p:tgtEl>
                                          <p:spTgt spid="8198"/>
                                        </p:tgtEl>
                                        <p:attrNameLst>
                                          <p:attrName>ppt_h</p:attrName>
                                        </p:attrNameLst>
                                      </p:cBhvr>
                                      <p:tavLst>
                                        <p:tav tm="0">
                                          <p:val>
                                            <p:fltVal val="0"/>
                                          </p:val>
                                        </p:tav>
                                        <p:tav tm="100000">
                                          <p:val>
                                            <p:strVal val="#ppt_h"/>
                                          </p:val>
                                        </p:tav>
                                      </p:tavLst>
                                    </p:anim>
                                    <p:animEffect transition="in" filter="fade">
                                      <p:cBhvr>
                                        <p:cTn id="28" dur="500"/>
                                        <p:tgtEl>
                                          <p:spTgt spid="819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1"/>
          <p:cNvSpPr>
            <a:spLocks noChangeArrowheads="1"/>
          </p:cNvSpPr>
          <p:nvPr/>
        </p:nvSpPr>
        <p:spPr bwMode="auto">
          <a:xfrm rot="-1239223">
            <a:off x="-612775" y="5157788"/>
            <a:ext cx="2287588" cy="2276475"/>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4" name="Rectangle 22"/>
          <p:cNvSpPr>
            <a:spLocks noChangeArrowheads="1"/>
          </p:cNvSpPr>
          <p:nvPr/>
        </p:nvSpPr>
        <p:spPr bwMode="auto">
          <a:xfrm rot="2573815">
            <a:off x="2268538" y="5734050"/>
            <a:ext cx="1668462" cy="168592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5" name="Rectangle 23"/>
          <p:cNvSpPr>
            <a:spLocks noChangeArrowheads="1"/>
          </p:cNvSpPr>
          <p:nvPr/>
        </p:nvSpPr>
        <p:spPr bwMode="auto">
          <a:xfrm rot="2573815">
            <a:off x="4356100" y="5516563"/>
            <a:ext cx="1008063" cy="993775"/>
          </a:xfrm>
          <a:prstGeom prst="rect">
            <a:avLst/>
          </a:prstGeom>
          <a:solidFill>
            <a:srgbClr val="99336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7" name="Rectangle 25"/>
          <p:cNvSpPr>
            <a:spLocks noChangeArrowheads="1"/>
          </p:cNvSpPr>
          <p:nvPr/>
        </p:nvSpPr>
        <p:spPr bwMode="auto">
          <a:xfrm rot="-863433">
            <a:off x="5721350" y="6237288"/>
            <a:ext cx="1511300" cy="1441450"/>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22"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3682" y="155436"/>
            <a:ext cx="708158" cy="76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24 Conector recto"/>
          <p:cNvCxnSpPr/>
          <p:nvPr/>
        </p:nvCxnSpPr>
        <p:spPr>
          <a:xfrm flipV="1">
            <a:off x="12159" y="921783"/>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6" name="25 Conector recto"/>
          <p:cNvCxnSpPr/>
          <p:nvPr/>
        </p:nvCxnSpPr>
        <p:spPr>
          <a:xfrm flipV="1">
            <a:off x="24319" y="980728"/>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7" name="26 Conector recto"/>
          <p:cNvCxnSpPr/>
          <p:nvPr/>
        </p:nvCxnSpPr>
        <p:spPr>
          <a:xfrm flipV="1">
            <a:off x="-119950"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sp>
        <p:nvSpPr>
          <p:cNvPr id="2" name="1 Marcador de número de diapositiva"/>
          <p:cNvSpPr>
            <a:spLocks noGrp="1"/>
          </p:cNvSpPr>
          <p:nvPr>
            <p:ph type="sldNum" sz="quarter" idx="12"/>
          </p:nvPr>
        </p:nvSpPr>
        <p:spPr/>
        <p:txBody>
          <a:bodyPr/>
          <a:lstStyle/>
          <a:p>
            <a:fld id="{B6371E95-C4FA-474D-920D-A6AA887F97AC}" type="slidenum">
              <a:rPr lang="es-EC" smtClean="0"/>
              <a:pPr/>
              <a:t>11</a:t>
            </a:fld>
            <a:endParaRPr lang="es-EC"/>
          </a:p>
        </p:txBody>
      </p:sp>
      <p:sp>
        <p:nvSpPr>
          <p:cNvPr id="24" name="23 CuadroTexto"/>
          <p:cNvSpPr txBox="1"/>
          <p:nvPr/>
        </p:nvSpPr>
        <p:spPr>
          <a:xfrm>
            <a:off x="2738944" y="12192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sp>
        <p:nvSpPr>
          <p:cNvPr id="157" name="14 Cuadro de texto"/>
          <p:cNvSpPr txBox="1"/>
          <p:nvPr/>
        </p:nvSpPr>
        <p:spPr>
          <a:xfrm>
            <a:off x="323528" y="1916832"/>
            <a:ext cx="5222897" cy="672148"/>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_tradnl" sz="1400" b="1" dirty="0">
                <a:effectLst/>
                <a:ea typeface="Times New Roman"/>
                <a:cs typeface="Times New Roman"/>
              </a:rPr>
              <a:t>Determinación de la categoría de definición (criterio de selección) y los niveles de abstracción para las categorías </a:t>
            </a:r>
            <a:r>
              <a:rPr lang="es-ES_tradnl" sz="1400" b="1" dirty="0" smtClean="0">
                <a:effectLst/>
                <a:ea typeface="Times New Roman"/>
                <a:cs typeface="Times New Roman"/>
              </a:rPr>
              <a:t>inductivas.</a:t>
            </a:r>
            <a:endParaRPr lang="es-EC" sz="1400" b="1" dirty="0">
              <a:effectLst/>
              <a:ea typeface="Times New Roman"/>
              <a:cs typeface="Times New Roman"/>
            </a:endParaRPr>
          </a:p>
        </p:txBody>
      </p:sp>
      <p:sp>
        <p:nvSpPr>
          <p:cNvPr id="161" name="18 Cuadro de texto"/>
          <p:cNvSpPr txBox="1"/>
          <p:nvPr/>
        </p:nvSpPr>
        <p:spPr>
          <a:xfrm>
            <a:off x="5724128" y="1988840"/>
            <a:ext cx="3140563" cy="384085"/>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_tradnl" sz="1400" b="1" dirty="0">
                <a:effectLst/>
                <a:ea typeface="Times New Roman"/>
                <a:cs typeface="Times New Roman"/>
              </a:rPr>
              <a:t>Trabajo final a través de los textos</a:t>
            </a:r>
            <a:endParaRPr lang="es-EC" sz="1400" b="1" dirty="0">
              <a:effectLst/>
              <a:ea typeface="Times New Roman"/>
              <a:cs typeface="Times New Roman"/>
            </a:endParaRPr>
          </a:p>
        </p:txBody>
      </p:sp>
      <p:cxnSp>
        <p:nvCxnSpPr>
          <p:cNvPr id="168" name="46 Conector recto de flecha"/>
          <p:cNvCxnSpPr/>
          <p:nvPr/>
        </p:nvCxnSpPr>
        <p:spPr>
          <a:xfrm>
            <a:off x="3131840" y="3068960"/>
            <a:ext cx="494070" cy="101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061" name="2060 Rectángulo"/>
          <p:cNvSpPr/>
          <p:nvPr/>
        </p:nvSpPr>
        <p:spPr>
          <a:xfrm>
            <a:off x="1259633" y="6207695"/>
            <a:ext cx="6938148" cy="461665"/>
          </a:xfrm>
          <a:prstGeom prst="rect">
            <a:avLst/>
          </a:prstGeom>
        </p:spPr>
        <p:txBody>
          <a:bodyPr wrap="square">
            <a:spAutoFit/>
          </a:bodyPr>
          <a:lstStyle/>
          <a:p>
            <a:r>
              <a:rPr lang="es-ES_tradnl" sz="1200" dirty="0"/>
              <a:t>Fuente: Modelo de paso de desarrollo de categorías inductivo (</a:t>
            </a:r>
            <a:r>
              <a:rPr lang="es-ES_tradnl" sz="1200" dirty="0" err="1"/>
              <a:t>Mayring</a:t>
            </a:r>
            <a:r>
              <a:rPr lang="es-ES_tradnl" sz="1200" dirty="0"/>
              <a:t> </a:t>
            </a:r>
            <a:r>
              <a:rPr lang="es-ES_tradnl" sz="1200" dirty="0" smtClean="0"/>
              <a:t>2000)Traducido </a:t>
            </a:r>
            <a:r>
              <a:rPr lang="es-ES_tradnl" sz="1200" dirty="0"/>
              <a:t>por: Valencia, M. (20013)</a:t>
            </a:r>
            <a:endParaRPr lang="es-EC" sz="1200" dirty="0"/>
          </a:p>
        </p:txBody>
      </p:sp>
      <p:sp>
        <p:nvSpPr>
          <p:cNvPr id="175" name="Rectangle 16"/>
          <p:cNvSpPr>
            <a:spLocks noChangeArrowheads="1"/>
          </p:cNvSpPr>
          <p:nvPr/>
        </p:nvSpPr>
        <p:spPr bwMode="auto">
          <a:xfrm>
            <a:off x="878732" y="44624"/>
            <a:ext cx="7544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2400" b="1" dirty="0" smtClean="0">
                <a:latin typeface="Gremlins" pitchFamily="2" charset="0"/>
              </a:rPr>
              <a:t>Tres niveles de análisis </a:t>
            </a:r>
          </a:p>
          <a:p>
            <a:pPr algn="ctr"/>
            <a:r>
              <a:rPr lang="es-VE" sz="2400" b="1" dirty="0" smtClean="0">
                <a:latin typeface="Gremlins" pitchFamily="2" charset="0"/>
              </a:rPr>
              <a:t>de contenido</a:t>
            </a:r>
            <a:endParaRPr lang="es-ES" sz="2400" b="1" dirty="0">
              <a:latin typeface="Gremlins" pitchFamily="2" charset="0"/>
            </a:endParaRPr>
          </a:p>
        </p:txBody>
      </p:sp>
      <p:cxnSp>
        <p:nvCxnSpPr>
          <p:cNvPr id="33" name="46 Conector recto de flecha"/>
          <p:cNvCxnSpPr/>
          <p:nvPr/>
        </p:nvCxnSpPr>
        <p:spPr>
          <a:xfrm>
            <a:off x="5508104" y="2276872"/>
            <a:ext cx="307975" cy="101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 name="34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
        <p:nvSpPr>
          <p:cNvPr id="36" name="35 CuadroTexto"/>
          <p:cNvSpPr txBox="1"/>
          <p:nvPr/>
        </p:nvSpPr>
        <p:spPr>
          <a:xfrm>
            <a:off x="395536" y="1412776"/>
            <a:ext cx="280831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b="1" dirty="0" smtClean="0"/>
              <a:t>1.MODELO: </a:t>
            </a:r>
            <a:r>
              <a:rPr lang="es-ES" b="1" dirty="0" err="1" smtClean="0"/>
              <a:t>Mayring</a:t>
            </a:r>
            <a:r>
              <a:rPr lang="es-ES" b="1" dirty="0" smtClean="0"/>
              <a:t>, 2000</a:t>
            </a:r>
            <a:endParaRPr lang="es-ES" b="1" dirty="0"/>
          </a:p>
        </p:txBody>
      </p:sp>
      <p:sp>
        <p:nvSpPr>
          <p:cNvPr id="37" name="36 CuadroTexto"/>
          <p:cNvSpPr txBox="1"/>
          <p:nvPr/>
        </p:nvSpPr>
        <p:spPr>
          <a:xfrm>
            <a:off x="395536" y="2987660"/>
            <a:ext cx="2808312" cy="369332"/>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smtClean="0"/>
              <a:t>2. MODELO: </a:t>
            </a:r>
            <a:r>
              <a:rPr lang="es-ES" b="1" dirty="0" err="1" smtClean="0"/>
              <a:t>Labov</a:t>
            </a:r>
            <a:r>
              <a:rPr lang="es-ES" b="1" dirty="0" smtClean="0"/>
              <a:t>, 2003 </a:t>
            </a:r>
            <a:endParaRPr lang="es-ES" b="1" dirty="0"/>
          </a:p>
        </p:txBody>
      </p:sp>
      <p:sp>
        <p:nvSpPr>
          <p:cNvPr id="39" name="18 Cuadro de texto"/>
          <p:cNvSpPr txBox="1"/>
          <p:nvPr/>
        </p:nvSpPr>
        <p:spPr>
          <a:xfrm>
            <a:off x="395536" y="3429000"/>
            <a:ext cx="5760640" cy="384085"/>
          </a:xfrm>
          <a:prstGeom prst="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400" b="1" dirty="0" smtClean="0">
                <a:effectLst/>
                <a:ea typeface="Times New Roman"/>
                <a:cs typeface="Times New Roman"/>
              </a:rPr>
              <a:t>Resumen- Orientación – Complicación – Evaluación – Resolución - Coda </a:t>
            </a:r>
            <a:endParaRPr lang="es-EC" sz="1400" b="1" dirty="0">
              <a:effectLst/>
              <a:ea typeface="Times New Roman"/>
              <a:cs typeface="Times New Roman"/>
            </a:endParaRPr>
          </a:p>
        </p:txBody>
      </p:sp>
      <p:sp>
        <p:nvSpPr>
          <p:cNvPr id="40" name="39 CuadroTexto"/>
          <p:cNvSpPr txBox="1"/>
          <p:nvPr/>
        </p:nvSpPr>
        <p:spPr>
          <a:xfrm>
            <a:off x="395536" y="4427820"/>
            <a:ext cx="331236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ES" dirty="0" smtClean="0">
                <a:solidFill>
                  <a:schemeClr val="tx1"/>
                </a:solidFill>
              </a:rPr>
              <a:t>2. </a:t>
            </a:r>
            <a:r>
              <a:rPr lang="es-ES" b="1" dirty="0" smtClean="0">
                <a:solidFill>
                  <a:schemeClr val="tx1"/>
                </a:solidFill>
              </a:rPr>
              <a:t>MODELO</a:t>
            </a:r>
            <a:r>
              <a:rPr lang="es-ES" dirty="0" smtClean="0">
                <a:solidFill>
                  <a:schemeClr val="tx1"/>
                </a:solidFill>
              </a:rPr>
              <a:t>: Valencia, 2014 </a:t>
            </a:r>
            <a:endParaRPr lang="es-ES" dirty="0">
              <a:solidFill>
                <a:schemeClr val="tx1"/>
              </a:solidFill>
            </a:endParaRPr>
          </a:p>
        </p:txBody>
      </p:sp>
      <p:sp>
        <p:nvSpPr>
          <p:cNvPr id="42" name="18 Cuadro de texto"/>
          <p:cNvSpPr txBox="1"/>
          <p:nvPr/>
        </p:nvSpPr>
        <p:spPr>
          <a:xfrm>
            <a:off x="395536" y="4917123"/>
            <a:ext cx="7704856" cy="384085"/>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400" b="1" dirty="0" smtClean="0">
                <a:solidFill>
                  <a:schemeClr val="tx1"/>
                </a:solidFill>
                <a:ea typeface="Times New Roman"/>
                <a:cs typeface="Times New Roman"/>
              </a:rPr>
              <a:t>Dimensiones  Filosóficas: Ontológico- Antropológico – Gnoseológico-Axiológico – Político/Social</a:t>
            </a:r>
            <a:r>
              <a:rPr lang="es-EC" sz="1400" b="1" dirty="0" smtClean="0">
                <a:solidFill>
                  <a:schemeClr val="tx1"/>
                </a:solidFill>
                <a:effectLst/>
                <a:ea typeface="Times New Roman"/>
                <a:cs typeface="Times New Roman"/>
              </a:rPr>
              <a:t> </a:t>
            </a:r>
            <a:endParaRPr lang="es-EC" sz="1400" b="1" dirty="0">
              <a:solidFill>
                <a:schemeClr val="tx1"/>
              </a:solidFill>
              <a:effectLst/>
              <a:ea typeface="Times New Roman"/>
              <a:cs typeface="Times New Roman"/>
            </a:endParaRPr>
          </a:p>
        </p:txBody>
      </p:sp>
      <p:sp>
        <p:nvSpPr>
          <p:cNvPr id="43" name="18 Cuadro de texto"/>
          <p:cNvSpPr txBox="1"/>
          <p:nvPr/>
        </p:nvSpPr>
        <p:spPr>
          <a:xfrm>
            <a:off x="4156540" y="4437112"/>
            <a:ext cx="3140563" cy="38408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_tradnl" sz="1400" b="1" dirty="0" smtClean="0">
                <a:ea typeface="Times New Roman"/>
                <a:cs typeface="Times New Roman"/>
              </a:rPr>
              <a:t>Construcción por  propósito</a:t>
            </a:r>
            <a:endParaRPr lang="es-EC" sz="1400" b="1" dirty="0">
              <a:effectLst/>
              <a:ea typeface="Times New Roman"/>
              <a:cs typeface="Times New Roman"/>
            </a:endParaRPr>
          </a:p>
        </p:txBody>
      </p:sp>
      <p:cxnSp>
        <p:nvCxnSpPr>
          <p:cNvPr id="44" name="46 Conector recto de flecha"/>
          <p:cNvCxnSpPr/>
          <p:nvPr/>
        </p:nvCxnSpPr>
        <p:spPr>
          <a:xfrm>
            <a:off x="3717890" y="4570968"/>
            <a:ext cx="494070" cy="10160"/>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5" name="44 Rectángulo"/>
          <p:cNvSpPr/>
          <p:nvPr/>
        </p:nvSpPr>
        <p:spPr>
          <a:xfrm>
            <a:off x="3630406" y="3010807"/>
            <a:ext cx="4143122"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ctr"/>
            <a:r>
              <a:rPr lang="es-EC" b="1" dirty="0" smtClean="0"/>
              <a:t>“Giro Interpretativo” de Riessman (2003) </a:t>
            </a:r>
            <a:endParaRPr lang="es-EC" b="1" dirty="0"/>
          </a:p>
        </p:txBody>
      </p:sp>
    </p:spTree>
    <p:extLst>
      <p:ext uri="{BB962C8B-B14F-4D97-AF65-F5344CB8AC3E}">
        <p14:creationId xmlns:p14="http://schemas.microsoft.com/office/powerpoint/2010/main" val="28135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box(in)">
                                      <p:cBhvr>
                                        <p:cTn id="10" dur="500"/>
                                        <p:tgtEl>
                                          <p:spTgt spid="15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box(in)">
                                      <p:cBhvr>
                                        <p:cTn id="13" dur="500"/>
                                        <p:tgtEl>
                                          <p:spTgt spid="16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ox(in)">
                                      <p:cBhvr>
                                        <p:cTn id="18" dur="500"/>
                                        <p:tgtEl>
                                          <p:spTgt spid="4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500"/>
                                        <p:tgtEl>
                                          <p:spTgt spid="3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ox(in)">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in)">
                                      <p:cBhvr>
                                        <p:cTn id="29" dur="500"/>
                                        <p:tgtEl>
                                          <p:spTgt spid="4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ox(in)">
                                      <p:cBhvr>
                                        <p:cTn id="32" dur="500"/>
                                        <p:tgtEl>
                                          <p:spTgt spid="4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in)">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61" grpId="0" animBg="1"/>
      <p:bldP spid="36" grpId="0" animBg="1"/>
      <p:bldP spid="37" grpId="0" animBg="1"/>
      <p:bldP spid="39" grpId="0" animBg="1"/>
      <p:bldP spid="40" grpId="0" animBg="1"/>
      <p:bldP spid="42" grpId="0" animBg="1"/>
      <p:bldP spid="43"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flipV="1">
            <a:off x="12159" y="934846"/>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93791"/>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pic>
        <p:nvPicPr>
          <p:cNvPr id="9" name="8 Imagen"/>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677026">
            <a:off x="7741205" y="5375996"/>
            <a:ext cx="2118043" cy="2289777"/>
          </a:xfrm>
          <a:prstGeom prst="rect">
            <a:avLst/>
          </a:prstGeom>
        </p:spPr>
      </p:pic>
      <p:sp>
        <p:nvSpPr>
          <p:cNvPr id="10" name="Rectangle 21"/>
          <p:cNvSpPr>
            <a:spLocks noChangeArrowheads="1"/>
          </p:cNvSpPr>
          <p:nvPr/>
        </p:nvSpPr>
        <p:spPr bwMode="auto">
          <a:xfrm rot="-1239223">
            <a:off x="7731035" y="5335758"/>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1" name="Rectangle 16"/>
          <p:cNvSpPr>
            <a:spLocks noChangeArrowheads="1"/>
          </p:cNvSpPr>
          <p:nvPr/>
        </p:nvSpPr>
        <p:spPr bwMode="auto">
          <a:xfrm>
            <a:off x="1787430" y="127229"/>
            <a:ext cx="5688012" cy="93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3600" b="1" dirty="0" smtClean="0">
                <a:latin typeface="Gremlins" pitchFamily="2" charset="0"/>
              </a:rPr>
              <a:t>UNIDADES DE ANALISIS</a:t>
            </a:r>
            <a:endParaRPr lang="es-ES" sz="3600" b="1" dirty="0">
              <a:latin typeface="Gremlins" pitchFamily="2" charset="0"/>
            </a:endParaRPr>
          </a:p>
        </p:txBody>
      </p:sp>
      <p:sp>
        <p:nvSpPr>
          <p:cNvPr id="3" name="AutoShape 2" descr="data:image/jpeg;base64,/9j/4AAQSkZJRgABAQAAAQABAAD/2wCEAAkGBhISEBQUEhQUFRUUEhUVFRUUFRQUFBQUFRUVFBQYFRQYGyYfFxkjGRUVHy8gIycpLCwsFR4xNTAqNSYrLCkBCQoKDgwOGg8PGikcHhwtLCkpLCwsKSksLCwpKSksKSksKSwpLCkpLC0pLCksLCwpKSwpKSkpLCwsKSkpKSwpLP/AABEIAKAAxgMBIgACEQEDEQH/xAAcAAABBQEBAQAAAAAAAAAAAAAEAAIDBQYHAQj/xAA+EAABAwEFBQUFBgUEAwAAAAABAAIDEQQFEiExQVFhcZEGEzKBsQcUIqHBFTNSgtHwCGKywuEjQnKSJIPx/8QAGgEAAgMBAQAAAAAAAAAAAAAAAAMBAgQFBv/EACYRAAMAAgICAgIBBQAAAAAAAAABAgMRITEEEkFREyIyFEJScaH/2gAMAwEAAhEDEQA/AO4pJJIASSSSAEkkkgBJJLwlAHqSZ3zd46hed63eOoQBIko++bvHUJd6N46hAElUqqLvW7x1C971u8dQgCRKqj71u8dQvDM3eOoQRslqkoPeG7x1C8NpbvHUKQ2EVSqhvem7x1CXvI3jqEBsJqkoPeG7x1C9E7d46hQGyZJRiZu8dQnNeDoUEjkkkkAJJJJACSSSQAkl5VKqAFVMm8J5H0T0ybwnkfRAFUvKr1eEpAsS8TS9MMqnRBNVKqibInYlOgHEqKSWiZPOG6ny2nkEI5xPDnmemxVdzPbJ030TutC8Dyf8qJrQOPEp2NZb8r/EYsf2PL03v+u5MJUUgrzVYz88kuAtk1UTGFVxS+RGqNinW1UqXAnWgwIuwankEA16Ou45nkFK7JQekkkmjBJKrt9ve15AIpQbEP8Aasm8dAqO0ivsi8XlVRm9ZN46Befasm8dAj8iD2ReJKj+1ZN46BL7Vk3joEfkRHsi8TJvCeR9FTfa0m8dAmyXrJQ5jTcEfkQeyJ0x5Vd9oP4dAoZ7Y87fklp7KewVPaQEL71VBSWrf8R/C0ZeZ2eZXlXO8RAG5v1d+ii/Ixx2SpbDm2rOhryGZ6bPNSvtLqa4BwoXH82g8kODhaMIH79VQ3m9+I4jroVm/NWZ6XCG+ilF8LVG3aOJrmeZKY69Y/xBZEynemSTBoq40A1JNAPNT/S77YfkNY6+o96jdfzOK51bu2cDMm4pD/Lk3/sfoho+3kf+6N45FrvUhWXiSHvR02O+sRo1pJ8v2FYtBpnr8lzWx+1KCIUbZ5DvcXsBPkAVcXb7V7I/KQSQneRjb1bn1CzZMNJ/rPAyX9mvkZXmFJZnVOeu1D2G3xTsxwvbI3SrTUV3HceaJDOqnFka4ZWpLOKiPu/U8gqiCRWt3HM8gt8PbFLssEkkk8uUV6/enkPRCEou9fvTyHohCs1diX2eEptV6UxxUEHpemmRDyTUQU1uTFDZGyzM4UMtsGirWue/TTfs6p83dxtxSO4AbzuA1KVeXHHHb+kXnHVc9E7bTuBJ4aDmdi8c0u8Ry/C3IeZ1KFss5kzphbsA181LabfHH43AcBm7osOTLdP1X/BswlyTd2KUpkNgyHTavJpmsFXENHFUNq7ROOUYwjec3f4VVLK5xq4kniifGp/yegeRLo0to7RjDSNtf5nZDyCp57Q55q4k/TkFBHoEW2wPpiIoOOp5BboiMa4KNugC3WxsUbnvNA0dTsA4lc5vS+JbQ74zlX4WDQeW08Ud2mvF8todGc2skLWtGh2VO8pstnYxoGYyOeGgJ20dT4s+a0dDIgpSKJKaY5aHTXI6ctEO0lWA9ST+5NBkaU1KbRAF32U7UyWGbG34o3UEkdcnDeNzhsK7td1tZNG2SM1a4VBXzaur+yO/awyQPP3ZDmb8Lq1HULNmxJ/suydnSmNVldpzPIKrhcToKc1aXaMzyCnGmL+SxSSSWksUd6/enkPRCIu9fvTyHohFmrsS+xpQ1okoiHlAW16EVYHNIXZBeRWcDUVPHT/Kc0IG8b1EeTaF3yHNZcmW7fpI2Ep5YXbr1EQzzOxo/eQWamnMkmORxOeQGg5blDJIXGpNSdqTdRzTMWFQt/IVkbLOW3vIwtOBv8uvVAmEcUZBYXv0GW85BHwXQ0eI14bFR5Ix9FOWU0dkxZCpPBHQXAT4jTgKEq5jjAFAAOSekV5FPrgup+xWKxRxgYWiu85nqoLzkqKcfRGt0Q8tjxnM0VIr9t0Xe9aRyG/7MHW5zADVz2VApV2Jo+u9OfdFoqQ1mEcCSHDY4kn5rbWq4Wm88Tmgx+7Bzf8Ak04DXj8XzV/d9zRh1cyKaHTLRdF5d60b/HxKo2zlDOyFoea4ctpzRreyIA47a5Zrq1oDdgCqLUwGuQzVXko1T48d6MFLcHwGhz3LIWmz4HkHYuoW6ABYG+aB7uJTcVNszeTjmUmiskOi6N7ETW0WkECndNPGuIhc0XSPYgz/AMq0HaIG5c3p76OfR2SqMu7U8ghA1GXfqeQS57FrsOSXqSaMKK9fvTyHogyjL1+9PIeiCc5Zq/kJfZHK9Vs7qlEWmZByNqFTLXpP+yZnZWXjeZHws12n9FURWcuxEnJoqTt4K/msYOoVZedmbHC8k0JAA61ScVyuEaMOL3yKa6Kx8rPho6pPi/lO4q7umyNpUiprqdmWxY5oNKjZkeW0+Wq1/Zy0Ymlp8Tc+Y0BRlp+pr8jxZj9oXHyXKbVPAQtttGDDxcB5VoVjiHXRkjHWTfr8E+NOCHdaWNyGZ3DMqN9rdwbzzd0R6N9Ct6LNpyzTDahsq48ELA0ECtXc/wBEbGz9hap8f7KvJ9FXfNpkaGkNbt1c0UHElRXT2oD/AIHsMbxkQSCObSNRREX/AHUydgje3EPFTiPVUt39lmRPjwtLWtOfx1xGtcwQa+VMk71UrSOv4ir8a+mXdrvaNrfiIFBnwWed2mge6ge3btoh72svfSuaDQVOnPPJDt7MzQ1wThzXA1EkUZ5EV0G8AqEk+zXTqXpIktFpDtDULIdprtw0e3wn5FXsFnfi+INBFa4CcJ/KdOqjvuzGSPA2gNQanTLVWh+tCc0+8MxljsbpHUBaAPE5xo1oOQqV1r2JXPgbaZnAh3eCEbqMzdTfmQslDZe4/wBIBpadtPjLgA412UOxdk7IXX7vYomEUcWl7/8AnIS93r8k/wB97MHkYVihfbLlFXfqeQQqKu/U8gpnsxrsOSSSTS5RXt94eQ9FWzvoFZXt94eQ9FUWkrP/AHMRXYC81K8enlqY4Ln5rdUaZnUjQgr6ga6B+LYKg8diJfO1up8tSoLS8yNc0NyIOZyPDJUxzW0xuG1OSW/sxkTQKccjz/yp7ttjmSEN1Z/SdK8KZJjov9pGpz4EH99ESxgGlPLctLO40nwzSw3i6QfAAN9TmCs79oPlJrpp5g0Pon2e1OjdUcARvH6oKwP8qlxpzJKmZUrgx4cFYqrXT6NUyyv20aNwUBjoVYQTY2NdvGfPahZ25nmmJHApNPTLGxtyCOY1BWPQKwYE1lUB29waWE6Zj6qrktweXUoGsBw1Obj4SRyqVa35Zi6F1Mi3MH5FYe0TRgNilcWYgcGZ+Km0OGh2kJVdnf8AAtPGl9AzLXhdi2VqtdI0FgdqC2vksS+742mrHh4r+Oo9Vb2C3kwloNQKjI1pTUKrNzf2Q3hMBUNACp5XgHM0Fcz8yp556lAGWrwNg1/RCQm6+DV9i7oitcxfUOZE4GQ7S/VreWWezJdSXMfZDfdlY2WAnBO+V73YzRsgbkMFdCBWrfNdKjtDXZNc08iD6LR6+vBxc+WstbfwSIq79TyCFRV36nkFaexK7Dkkkk0uUN7/AHh5D0VXM1Wt7feHkPRAGOqy2ttinwytkJ/2ivE5BQvsrj4j5Ny+auO6Uc7MlT0lckO2yrZYwNBRPFkRlElPtrooYm87DgkyBzNd+iGj1I6LX3pBo4CuYr9Cs/abv2jXaN3JL0ekwZlkhMr7Q2n73L2GH4anVECOtAf/AInWgUCENb4La5XVipucR9fqpLQ34isk/tm2zBzAwvfiqRXC1ooKVOpKz949tLVK6of3Y3MFPmcynzjb5PPZo3kZ1iK1RxtBke1gpq5wHqqC+/ajZ4QWwDvn782xj82rvJctmlc81e4uJ2uJJ+agnhNKp/418lFjSNTaPaTbpg4B7WBwIoxjcgdxNSrVlq7yOKXCJA5rSQTmHjaNzgarBWTw81ouzNqkc4QMa57iXFjW0LjQF7wATmaBxpzVckccG7xMix1p8Jlq6zB7s4ADveA51OpRb7W2NjmtAFRThxQ0tucyoLJWuGrXRva5vMOGSp/ey85b/wB13LKpb7Ojkypdck1omrkFPdF3GWaKNviklY3yLhiPkAT5KOGGmv6rc9mrhNnaZ5RSQtPdtOsbSPic7c5wyA2Cp2q8zt6Qmr9V7M5L2jI99tWHw+8zYabu8NFXNmc0hzSWkaFpLT1CdNJie934nvd1cSoythyjW3F7VbfZyA6Tv2aYZszTg8Zg86rsPs37eNvHvaRGMxBlauDgcWLQ0B2bV83Bdh/h68Vs5Q+r1GkRo7Qkkkgko70+9PIeiEWhksbHGpaCUz7Pj/CPmkvG29lHJQqK0aDmtH9nx/hHzQ9usMYA+Ea8VV43oq4M4krb3Rn4Ql7oz8IS/RlfVlQ5oIoVnr6a5lKioOjvoeK3HujPwhV962eIgNIboSRrUaaHn8lDlo1eLVTel8mFD8qoK0kurQ5BWV+xkEBoo396LP3zae7gfT8OEcXOy+tfJVlbejs3aU7MXI7EXHecXVRKUjP8voUwtXROGNc5TxuyQxBUsB+SAHFtFLZrW+KRkkRpJG9sjDucwhza+Y+ZXtEwj5qQPoSyWiyXlY2Tupgc3MHxwvGT2BwzDg7KmYOWWawN/XDZ7Pae7da7O00DqSv7p7WuzbjZhOZ4c6BEdjpD7vHKw5SxtZaIyaB0kRMQkaaGklBtFCDmsd7QrhZZra9rXOfiDXSOfV2Cd4Lnxl58RwYHbwH02JVQq7HRkqOjodyXBDE1lpc9k2JuKIx/FE3ZjBOb3caADdXND9srzf7rMW1Aw4a6fFIcA5mhJ8lF7Nroay72PdWsz3S4fwsd8MeHcHNbiqNcXBe+0NwFnazQEvkIGVGxsPq4gdVMpLoKp1yzjdP8JUTgF7RWEkbmrr/8PnitnKH1euRldc/h7HxWzlD/AHoA7MkkkoASSSSAEhbw8I5/QopC3h4Rz+hUV0Q+gFJJJJKHhK5ndfa+CS22gSTwgPEeBxJZ4TICxxfSjhUVGmWRK2HbLtF7lZu+Aq4SxhrdrvjDnAflDlle0PszstukZbLLMIYJhilDGY6uOYLWVAYT8QcCaAgGlSVZR7Iditw9ofel72eQHBNEcJoaSMy+ayd8Q99DM9gD4YIi90ozb32OMMax+jnUL8QFaDWlVsrH7Mrus5Bcx1ofqDO7GOBEbA1vUFD+0e3sjsMkYHiY2JjQA0NDntNA0ZNAa05BE40ns0XmdLRyckZbsx10+aY40K8miIrQGh2U04pr6mhocxnzTzKTgZHyP0XgCbATUZHcpC07kAJjl44r0NO4pj67j0QBuPZ1e7WwzMeaCOQShx0DXirgeTmE+ZWU7Q3260yBxNW45MI2/wCo90j3He5xIz3NaNiZdlqc1lqZQ/6tnA82TRu/pL0BMCaGh0GzbWhUIn4OnezC3Vsb2VqYZyANvdyAPoPz944cSVX+0i8ayvZXSzgf93U/pVT7Pbw7ueRhqO9jy18cZDm9Wl6j9oEhdbJNcsA6Mb9UFvgy5XidhO49CvMJ3HopKDV1/wDh+1tn/p/vXIC07iuvfw+1rbK7of71AHZEkkl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5" name="4 Tabla"/>
          <p:cNvGraphicFramePr>
            <a:graphicFrameLocks noGrp="1"/>
          </p:cNvGraphicFramePr>
          <p:nvPr>
            <p:extLst>
              <p:ext uri="{D42A27DB-BD31-4B8C-83A1-F6EECF244321}">
                <p14:modId xmlns:p14="http://schemas.microsoft.com/office/powerpoint/2010/main" val="3441983248"/>
              </p:ext>
            </p:extLst>
          </p:nvPr>
        </p:nvGraphicFramePr>
        <p:xfrm>
          <a:off x="491896" y="1113668"/>
          <a:ext cx="8043359" cy="5722668"/>
        </p:xfrm>
        <a:graphic>
          <a:graphicData uri="http://schemas.openxmlformats.org/drawingml/2006/table">
            <a:tbl>
              <a:tblPr firstRow="1" firstCol="1" bandRow="1">
                <a:tableStyleId>{5C22544A-7EE6-4342-B048-85BDC9FD1C3A}</a:tableStyleId>
              </a:tblPr>
              <a:tblGrid>
                <a:gridCol w="1855824"/>
                <a:gridCol w="6187535"/>
              </a:tblGrid>
              <a:tr h="702612">
                <a:tc gridSpan="2">
                  <a:txBody>
                    <a:bodyPr/>
                    <a:lstStyle/>
                    <a:p>
                      <a:pPr algn="l">
                        <a:lnSpc>
                          <a:spcPct val="115000"/>
                        </a:lnSpc>
                        <a:spcAft>
                          <a:spcPts val="1000"/>
                        </a:spcAft>
                      </a:pPr>
                      <a:r>
                        <a:rPr lang="es-EC" sz="2000" dirty="0" smtClean="0">
                          <a:effectLst/>
                        </a:rPr>
                        <a:t>                                                                                   UNIDADES </a:t>
                      </a:r>
                      <a:r>
                        <a:rPr lang="es-EC" sz="2000" dirty="0">
                          <a:effectLst/>
                        </a:rPr>
                        <a:t>DE </a:t>
                      </a:r>
                      <a:r>
                        <a:rPr lang="es-EC" sz="2000" dirty="0" smtClean="0">
                          <a:effectLst/>
                        </a:rPr>
                        <a:t>ANÁLISIS</a:t>
                      </a:r>
                      <a:r>
                        <a:rPr lang="es-EC" sz="1200" dirty="0">
                          <a:effectLst/>
                        </a:rPr>
                        <a:t>  </a:t>
                      </a:r>
                      <a:br>
                        <a:rPr lang="es-EC" sz="1200" dirty="0">
                          <a:effectLst/>
                        </a:rPr>
                      </a:br>
                      <a:r>
                        <a:rPr lang="es-EC" sz="2000" dirty="0">
                          <a:effectLst/>
                        </a:rPr>
                        <a:t>PROPÓSITOS RELATIVOS A</a:t>
                      </a:r>
                      <a:r>
                        <a:rPr lang="es-EC" sz="2000" dirty="0" smtClean="0">
                          <a:effectLst/>
                        </a:rPr>
                        <a:t>: </a:t>
                      </a:r>
                      <a:r>
                        <a:rPr lang="es-EC" sz="1200" dirty="0" smtClean="0">
                          <a:effectLst/>
                        </a:rPr>
                        <a:t>                                                 </a:t>
                      </a:r>
                      <a:r>
                        <a:rPr lang="es-EC" sz="1800" dirty="0" smtClean="0">
                          <a:effectLst/>
                        </a:rPr>
                        <a:t>                                                                                                                 </a:t>
                      </a:r>
                      <a:endParaRPr lang="es-EC" sz="1800" dirty="0">
                        <a:effectLst/>
                        <a:latin typeface="Calibri"/>
                        <a:ea typeface="Calibri"/>
                        <a:cs typeface="Times New Roman"/>
                      </a:endParaRPr>
                    </a:p>
                  </a:txBody>
                  <a:tcPr marL="62220" marR="62220" marT="0" marB="0"/>
                </a:tc>
                <a:tc hMerge="1">
                  <a:txBody>
                    <a:bodyPr/>
                    <a:lstStyle/>
                    <a:p>
                      <a:endParaRPr lang="es-EC"/>
                    </a:p>
                  </a:txBody>
                  <a:tcPr/>
                </a:tc>
              </a:tr>
              <a:tr h="903757">
                <a:tc>
                  <a:txBody>
                    <a:bodyPr/>
                    <a:lstStyle/>
                    <a:p>
                      <a:pPr algn="ctr">
                        <a:lnSpc>
                          <a:spcPct val="150000"/>
                        </a:lnSpc>
                        <a:spcAft>
                          <a:spcPts val="0"/>
                        </a:spcAft>
                      </a:pPr>
                      <a:r>
                        <a:rPr lang="es-EC" sz="1800">
                          <a:effectLst/>
                        </a:rPr>
                        <a:t>Acción social-acción orientadora</a:t>
                      </a:r>
                      <a:endParaRPr lang="es-EC" sz="1800">
                        <a:effectLst/>
                        <a:latin typeface="Calibri"/>
                        <a:ea typeface="Calibri"/>
                        <a:cs typeface="Times New Roman"/>
                      </a:endParaRPr>
                    </a:p>
                  </a:txBody>
                  <a:tcPr marL="62220" marR="62220" marT="0" marB="0" anchor="ctr"/>
                </a:tc>
                <a:tc>
                  <a:txBody>
                    <a:bodyPr/>
                    <a:lstStyle/>
                    <a:p>
                      <a:pPr indent="-71120" algn="just">
                        <a:lnSpc>
                          <a:spcPct val="115000"/>
                        </a:lnSpc>
                        <a:spcAft>
                          <a:spcPts val="0"/>
                        </a:spcAft>
                      </a:pPr>
                      <a:r>
                        <a:rPr lang="es-EC" sz="1800" dirty="0">
                          <a:effectLst/>
                        </a:rPr>
                        <a:t>  Análisis empírico explicativo de las </a:t>
                      </a:r>
                      <a:r>
                        <a:rPr lang="es-EC" sz="1800" b="1" dirty="0">
                          <a:effectLst/>
                        </a:rPr>
                        <a:t>estructuras sociales existentes </a:t>
                      </a:r>
                      <a:r>
                        <a:rPr lang="es-EC" sz="1800" dirty="0">
                          <a:effectLst/>
                        </a:rPr>
                        <a:t>que permite la estrecha vinculación del nivel macro estructural con el de </a:t>
                      </a:r>
                      <a:r>
                        <a:rPr lang="es-EC" sz="1800" b="1" dirty="0">
                          <a:effectLst/>
                        </a:rPr>
                        <a:t>las acciones directas entre personas</a:t>
                      </a:r>
                      <a:r>
                        <a:rPr lang="es-EC" sz="1800" dirty="0">
                          <a:effectLst/>
                        </a:rPr>
                        <a:t>. </a:t>
                      </a:r>
                      <a:r>
                        <a:rPr lang="es-EC" sz="1800" dirty="0" smtClean="0">
                          <a:effectLst/>
                        </a:rPr>
                        <a:t> </a:t>
                      </a:r>
                      <a:endParaRPr lang="es-EC" sz="1800" dirty="0">
                        <a:effectLst/>
                        <a:latin typeface="Calibri"/>
                        <a:ea typeface="Calibri"/>
                        <a:cs typeface="Times New Roman"/>
                      </a:endParaRPr>
                    </a:p>
                  </a:txBody>
                  <a:tcPr marL="62220" marR="62220" marT="0" marB="0"/>
                </a:tc>
              </a:tr>
              <a:tr h="699635">
                <a:tc>
                  <a:txBody>
                    <a:bodyPr/>
                    <a:lstStyle/>
                    <a:p>
                      <a:pPr algn="ctr">
                        <a:lnSpc>
                          <a:spcPct val="150000"/>
                        </a:lnSpc>
                        <a:spcAft>
                          <a:spcPts val="0"/>
                        </a:spcAft>
                      </a:pPr>
                      <a:r>
                        <a:rPr lang="es-EC" sz="1800">
                          <a:effectLst/>
                        </a:rPr>
                        <a:t>Intersubjetividad</a:t>
                      </a:r>
                      <a:endParaRPr lang="es-EC" sz="1800">
                        <a:effectLst/>
                        <a:latin typeface="Calibri"/>
                        <a:ea typeface="Calibri"/>
                        <a:cs typeface="Times New Roman"/>
                      </a:endParaRPr>
                    </a:p>
                  </a:txBody>
                  <a:tcPr marL="62220" marR="62220" marT="0" marB="0" anchor="ctr"/>
                </a:tc>
                <a:tc>
                  <a:txBody>
                    <a:bodyPr/>
                    <a:lstStyle/>
                    <a:p>
                      <a:pPr indent="19050" algn="just">
                        <a:lnSpc>
                          <a:spcPct val="115000"/>
                        </a:lnSpc>
                        <a:spcAft>
                          <a:spcPts val="0"/>
                        </a:spcAft>
                      </a:pPr>
                      <a:r>
                        <a:rPr lang="es-EC" sz="1800" dirty="0">
                          <a:effectLst/>
                        </a:rPr>
                        <a:t>Refleja una visión de </a:t>
                      </a:r>
                      <a:r>
                        <a:rPr lang="es-EC" sz="1800" dirty="0" err="1">
                          <a:effectLst/>
                        </a:rPr>
                        <a:t>socialidad</a:t>
                      </a:r>
                      <a:r>
                        <a:rPr lang="es-EC" sz="1800" dirty="0">
                          <a:effectLst/>
                        </a:rPr>
                        <a:t> comunicativa, en donde no es la subjetividad personal la que define o “determina” a la subjetividad social, sino a la inversa, esto es, que </a:t>
                      </a:r>
                      <a:r>
                        <a:rPr lang="es-EC" sz="1800" b="1" dirty="0">
                          <a:effectLst/>
                        </a:rPr>
                        <a:t>el ser humano en cuanto habita un mundo social es en esencia un ser-con los otros</a:t>
                      </a:r>
                      <a:r>
                        <a:rPr lang="es-EC" sz="1800" dirty="0">
                          <a:effectLst/>
                        </a:rPr>
                        <a:t>. “El primer hombre es el otro”. Husserl (1988-tomo II:356)</a:t>
                      </a:r>
                      <a:endParaRPr lang="es-EC" sz="1800" dirty="0">
                        <a:effectLst/>
                        <a:latin typeface="Calibri"/>
                        <a:ea typeface="Calibri"/>
                        <a:cs typeface="Times New Roman"/>
                      </a:endParaRPr>
                    </a:p>
                  </a:txBody>
                  <a:tcPr marL="62220" marR="62220" marT="0" marB="0"/>
                </a:tc>
              </a:tr>
              <a:tr h="1049452">
                <a:tc>
                  <a:txBody>
                    <a:bodyPr/>
                    <a:lstStyle/>
                    <a:p>
                      <a:pPr algn="ctr">
                        <a:lnSpc>
                          <a:spcPct val="150000"/>
                        </a:lnSpc>
                        <a:spcAft>
                          <a:spcPts val="0"/>
                        </a:spcAft>
                      </a:pPr>
                      <a:r>
                        <a:rPr lang="es-EC" sz="1800">
                          <a:effectLst/>
                        </a:rPr>
                        <a:t>Actos de habla</a:t>
                      </a:r>
                      <a:endParaRPr lang="es-EC" sz="1800">
                        <a:effectLst/>
                        <a:latin typeface="Calibri"/>
                        <a:ea typeface="Calibri"/>
                        <a:cs typeface="Times New Roman"/>
                      </a:endParaRPr>
                    </a:p>
                  </a:txBody>
                  <a:tcPr marL="62220" marR="62220" marT="0" marB="0" anchor="ctr"/>
                </a:tc>
                <a:tc>
                  <a:txBody>
                    <a:bodyPr/>
                    <a:lstStyle/>
                    <a:p>
                      <a:pPr algn="just">
                        <a:lnSpc>
                          <a:spcPct val="115000"/>
                        </a:lnSpc>
                        <a:spcAft>
                          <a:spcPts val="0"/>
                        </a:spcAft>
                      </a:pPr>
                      <a:r>
                        <a:rPr lang="es-EC" sz="1800" dirty="0">
                          <a:effectLst/>
                        </a:rPr>
                        <a:t>La lengua es el andamiaje mismo de la intersubjetividad y los actos de habla son situaciones interlocutorias que lo hacen aceptables, es decir que, cumple las condiciones necesarias para que un oyente pueda tomar una postura. Son entonces, </a:t>
                      </a:r>
                      <a:r>
                        <a:rPr lang="es-EC" sz="1800" b="1" dirty="0">
                          <a:effectLst/>
                        </a:rPr>
                        <a:t>actitudes comunicacionales de los actores sociales, formas o maneras de accionar con el otro.</a:t>
                      </a:r>
                      <a:r>
                        <a:rPr lang="es-EC" sz="1800" dirty="0">
                          <a:effectLst/>
                        </a:rPr>
                        <a:t> Son condiciones de reconocimiento intersubjetivo de una pretensión lingüística.</a:t>
                      </a:r>
                      <a:endParaRPr lang="es-EC" sz="1800" dirty="0">
                        <a:effectLst/>
                        <a:latin typeface="Calibri"/>
                        <a:ea typeface="Calibri"/>
                        <a:cs typeface="Times New Roman"/>
                      </a:endParaRPr>
                    </a:p>
                  </a:txBody>
                  <a:tcPr marL="62220" marR="62220" marT="0" marB="0"/>
                </a:tc>
              </a:tr>
            </a:tbl>
          </a:graphicData>
        </a:graphic>
      </p:graphicFrame>
    </p:spTree>
    <p:extLst>
      <p:ext uri="{BB962C8B-B14F-4D97-AF65-F5344CB8AC3E}">
        <p14:creationId xmlns:p14="http://schemas.microsoft.com/office/powerpoint/2010/main" val="3294675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flipV="1">
            <a:off x="12159" y="934846"/>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93791"/>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sp>
        <p:nvSpPr>
          <p:cNvPr id="11" name="Rectangle 16"/>
          <p:cNvSpPr>
            <a:spLocks noChangeArrowheads="1"/>
          </p:cNvSpPr>
          <p:nvPr/>
        </p:nvSpPr>
        <p:spPr bwMode="auto">
          <a:xfrm>
            <a:off x="1787430" y="127229"/>
            <a:ext cx="5688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2800" b="1" dirty="0" smtClean="0">
                <a:latin typeface="Gremlins" pitchFamily="2" charset="0"/>
              </a:rPr>
              <a:t>Unidades de análisis- Primer Nivel- Informante N° 1 DOR</a:t>
            </a:r>
            <a:endParaRPr lang="es-ES" sz="2800" b="1" dirty="0">
              <a:latin typeface="Gremlins" pitchFamily="2" charset="0"/>
            </a:endParaRPr>
          </a:p>
        </p:txBody>
      </p:sp>
      <p:sp>
        <p:nvSpPr>
          <p:cNvPr id="3" name="AutoShape 2" descr="data:image/jpeg;base64,/9j/4AAQSkZJRgABAQAAAQABAAD/2wCEAAkGBhISEBQUEhQUFRUUEhUVFRUUFRQUFBQUFRUVFBQYFRQYGyYfFxkjGRUVHy8gIycpLCwsFR4xNTAqNSYrLCkBCQoKDgwOGg8PGikcHhwtLCkpLCwsKSksLCwpKSksKSksKSwpLCkpLC0pLCksLCwpKSwpKSkpLCwsKSkpKSwpLP/AABEIAKAAxgMBIgACEQEDEQH/xAAcAAABBQEBAQAAAAAAAAAAAAAEAAIDBQYHAQj/xAA+EAABAwEFBQUFBgUEAwAAAAABAAIDEQQFEiExQVFhcZEGEzKBsQcUIqHBFTNSgtHwCGKywuEjQnKSJIPx/8QAGgEAAgMBAQAAAAAAAAAAAAAAAAMBAgQFBv/EACYRAAMAAgICAgIBBQAAAAAAAAABAgMRITEEEkFREyIyFEJScaH/2gAMAwEAAhEDEQA/AO4pJJIASSSSAEkkkgBJJLwlAHqSZ3zd46hed63eOoQBIko++bvHUJd6N46hAElUqqLvW7x1C971u8dQgCRKqj71u8dQvDM3eOoQRslqkoPeG7x1C8NpbvHUKQ2EVSqhvem7x1CXvI3jqEBsJqkoPeG7x1C9E7d46hQGyZJRiZu8dQnNeDoUEjkkkkAJJJJACSSSQAkl5VKqAFVMm8J5H0T0ybwnkfRAFUvKr1eEpAsS8TS9MMqnRBNVKqibInYlOgHEqKSWiZPOG6ny2nkEI5xPDnmemxVdzPbJ030TutC8Dyf8qJrQOPEp2NZb8r/EYsf2PL03v+u5MJUUgrzVYz88kuAtk1UTGFVxS+RGqNinW1UqXAnWgwIuwankEA16Ou45nkFK7JQekkkmjBJKrt9ve15AIpQbEP8Aasm8dAqO0ivsi8XlVRm9ZN46Befasm8dAj8iD2ReJKj+1ZN46BL7Vk3joEfkRHsi8TJvCeR9FTfa0m8dAmyXrJQ5jTcEfkQeyJ0x5Vd9oP4dAoZ7Y87fklp7KewVPaQEL71VBSWrf8R/C0ZeZ2eZXlXO8RAG5v1d+ii/Ixx2SpbDm2rOhryGZ6bPNSvtLqa4BwoXH82g8kODhaMIH79VQ3m9+I4jroVm/NWZ6XCG+ilF8LVG3aOJrmeZKY69Y/xBZEynemSTBoq40A1JNAPNT/S77YfkNY6+o96jdfzOK51bu2cDMm4pD/Lk3/sfoho+3kf+6N45FrvUhWXiSHvR02O+sRo1pJ8v2FYtBpnr8lzWx+1KCIUbZ5DvcXsBPkAVcXb7V7I/KQSQneRjb1bn1CzZMNJ/rPAyX9mvkZXmFJZnVOeu1D2G3xTsxwvbI3SrTUV3HceaJDOqnFka4ZWpLOKiPu/U8gqiCRWt3HM8gt8PbFLssEkkk8uUV6/enkPRCEou9fvTyHohCs1diX2eEptV6UxxUEHpemmRDyTUQU1uTFDZGyzM4UMtsGirWue/TTfs6p83dxtxSO4AbzuA1KVeXHHHb+kXnHVc9E7bTuBJ4aDmdi8c0u8Ry/C3IeZ1KFss5kzphbsA181LabfHH43AcBm7osOTLdP1X/BswlyTd2KUpkNgyHTavJpmsFXENHFUNq7ROOUYwjec3f4VVLK5xq4kniifGp/yegeRLo0to7RjDSNtf5nZDyCp57Q55q4k/TkFBHoEW2wPpiIoOOp5BboiMa4KNugC3WxsUbnvNA0dTsA4lc5vS+JbQ74zlX4WDQeW08Ud2mvF8todGc2skLWtGh2VO8pstnYxoGYyOeGgJ20dT4s+a0dDIgpSKJKaY5aHTXI6ctEO0lWA9ST+5NBkaU1KbRAF32U7UyWGbG34o3UEkdcnDeNzhsK7td1tZNG2SM1a4VBXzaur+yO/awyQPP3ZDmb8Lq1HULNmxJ/suydnSmNVldpzPIKrhcToKc1aXaMzyCnGmL+SxSSSWksUd6/enkPRCIu9fvTyHohFmrsS+xpQ1okoiHlAW16EVYHNIXZBeRWcDUVPHT/Kc0IG8b1EeTaF3yHNZcmW7fpI2Ep5YXbr1EQzzOxo/eQWamnMkmORxOeQGg5blDJIXGpNSdqTdRzTMWFQt/IVkbLOW3vIwtOBv8uvVAmEcUZBYXv0GW85BHwXQ0eI14bFR5Ix9FOWU0dkxZCpPBHQXAT4jTgKEq5jjAFAAOSekV5FPrgup+xWKxRxgYWiu85nqoLzkqKcfRGt0Q8tjxnM0VIr9t0Xe9aRyG/7MHW5zADVz2VApV2Jo+u9OfdFoqQ1mEcCSHDY4kn5rbWq4Wm88Tmgx+7Bzf8Ak04DXj8XzV/d9zRh1cyKaHTLRdF5d60b/HxKo2zlDOyFoea4ctpzRreyIA47a5Zrq1oDdgCqLUwGuQzVXko1T48d6MFLcHwGhz3LIWmz4HkHYuoW6ABYG+aB7uJTcVNszeTjmUmiskOi6N7ETW0WkECndNPGuIhc0XSPYgz/AMq0HaIG5c3p76OfR2SqMu7U8ghA1GXfqeQS57FrsOSXqSaMKK9fvTyHogyjL1+9PIeiCc5Zq/kJfZHK9Vs7qlEWmZByNqFTLXpP+yZnZWXjeZHws12n9FURWcuxEnJoqTt4K/msYOoVZedmbHC8k0JAA61ScVyuEaMOL3yKa6Kx8rPho6pPi/lO4q7umyNpUiprqdmWxY5oNKjZkeW0+Wq1/Zy0Ymlp8Tc+Y0BRlp+pr8jxZj9oXHyXKbVPAQtttGDDxcB5VoVjiHXRkjHWTfr8E+NOCHdaWNyGZ3DMqN9rdwbzzd0R6N9Ct6LNpyzTDahsq48ELA0ECtXc/wBEbGz9hap8f7KvJ9FXfNpkaGkNbt1c0UHElRXT2oD/AIHsMbxkQSCObSNRREX/AHUydgje3EPFTiPVUt39lmRPjwtLWtOfx1xGtcwQa+VMk71UrSOv4ir8a+mXdrvaNrfiIFBnwWed2mge6ge3btoh72svfSuaDQVOnPPJDt7MzQ1wThzXA1EkUZ5EV0G8AqEk+zXTqXpIktFpDtDULIdprtw0e3wn5FXsFnfi+INBFa4CcJ/KdOqjvuzGSPA2gNQanTLVWh+tCc0+8MxljsbpHUBaAPE5xo1oOQqV1r2JXPgbaZnAh3eCEbqMzdTfmQslDZe4/wBIBpadtPjLgA412UOxdk7IXX7vYomEUcWl7/8AnIS93r8k/wB97MHkYVihfbLlFXfqeQQqKu/U8gpnsxrsOSSSTS5RXt94eQ9FWzvoFZXt94eQ9FUWkrP/AHMRXYC81K8enlqY4Ln5rdUaZnUjQgr6ga6B+LYKg8diJfO1up8tSoLS8yNc0NyIOZyPDJUxzW0xuG1OSW/sxkTQKccjz/yp7ttjmSEN1Z/SdK8KZJjov9pGpz4EH99ESxgGlPLctLO40nwzSw3i6QfAAN9TmCs79oPlJrpp5g0Pon2e1OjdUcARvH6oKwP8qlxpzJKmZUrgx4cFYqrXT6NUyyv20aNwUBjoVYQTY2NdvGfPahZ25nmmJHApNPTLGxtyCOY1BWPQKwYE1lUB29waWE6Zj6qrktweXUoGsBw1Obj4SRyqVa35Zi6F1Mi3MH5FYe0TRgNilcWYgcGZ+Km0OGh2kJVdnf8AAtPGl9AzLXhdi2VqtdI0FgdqC2vksS+742mrHh4r+Oo9Vb2C3kwloNQKjI1pTUKrNzf2Q3hMBUNACp5XgHM0Fcz8yp556lAGWrwNg1/RCQm6+DV9i7oitcxfUOZE4GQ7S/VreWWezJdSXMfZDfdlY2WAnBO+V73YzRsgbkMFdCBWrfNdKjtDXZNc08iD6LR6+vBxc+WstbfwSIq79TyCFRV36nkFaexK7Dkkkk0uUN7/AHh5D0VXM1Wt7feHkPRAGOqy2ttinwytkJ/2ivE5BQvsrj4j5Ny+auO6Uc7MlT0lckO2yrZYwNBRPFkRlElPtrooYm87DgkyBzNd+iGj1I6LX3pBo4CuYr9Cs/abv2jXaN3JL0ekwZlkhMr7Q2n73L2GH4anVECOtAf/AInWgUCENb4La5XVipucR9fqpLQ34isk/tm2zBzAwvfiqRXC1ooKVOpKz949tLVK6of3Y3MFPmcynzjb5PPZo3kZ1iK1RxtBke1gpq5wHqqC+/ajZ4QWwDvn782xj82rvJctmlc81e4uJ2uJJ+agnhNKp/418lFjSNTaPaTbpg4B7WBwIoxjcgdxNSrVlq7yOKXCJA5rSQTmHjaNzgarBWTw81ouzNqkc4QMa57iXFjW0LjQF7wATmaBxpzVckccG7xMix1p8Jlq6zB7s4ADveA51OpRb7W2NjmtAFRThxQ0tucyoLJWuGrXRva5vMOGSp/ey85b/wB13LKpb7Ojkypdck1omrkFPdF3GWaKNviklY3yLhiPkAT5KOGGmv6rc9mrhNnaZ5RSQtPdtOsbSPic7c5wyA2Cp2q8zt6Qmr9V7M5L2jI99tWHw+8zYabu8NFXNmc0hzSWkaFpLT1CdNJie934nvd1cSoythyjW3F7VbfZyA6Tv2aYZszTg8Zg86rsPs37eNvHvaRGMxBlauDgcWLQ0B2bV83Bdh/h68Vs5Q+r1GkRo7Qkkkgko70+9PIeiEWhksbHGpaCUz7Pj/CPmkvG29lHJQqK0aDmtH9nx/hHzQ9usMYA+Ea8VV43oq4M4krb3Rn4Ql7oz8IS/RlfVlQ5oIoVnr6a5lKioOjvoeK3HujPwhV962eIgNIboSRrUaaHn8lDlo1eLVTel8mFD8qoK0kurQ5BWV+xkEBoo396LP3zae7gfT8OEcXOy+tfJVlbejs3aU7MXI7EXHecXVRKUjP8voUwtXROGNc5TxuyQxBUsB+SAHFtFLZrW+KRkkRpJG9sjDucwhza+Y+ZXtEwj5qQPoSyWiyXlY2Tupgc3MHxwvGT2BwzDg7KmYOWWawN/XDZ7Pae7da7O00DqSv7p7WuzbjZhOZ4c6BEdjpD7vHKw5SxtZaIyaB0kRMQkaaGklBtFCDmsd7QrhZZra9rXOfiDXSOfV2Cd4Lnxl58RwYHbwH02JVQq7HRkqOjodyXBDE1lpc9k2JuKIx/FE3ZjBOb3caADdXND9srzf7rMW1Aw4a6fFIcA5mhJ8lF7Nroay72PdWsz3S4fwsd8MeHcHNbiqNcXBe+0NwFnazQEvkIGVGxsPq4gdVMpLoKp1yzjdP8JUTgF7RWEkbmrr/8PnitnKH1euRldc/h7HxWzlD/AHoA7MkkkoASSSSAEhbw8I5/QopC3h4Rz+hUV0Q+gFJJJJKHhK5ndfa+CS22gSTwgPEeBxJZ4TICxxfSjhUVGmWRK2HbLtF7lZu+Aq4SxhrdrvjDnAflDlle0PszstukZbLLMIYJhilDGY6uOYLWVAYT8QcCaAgGlSVZR7Iditw9ofel72eQHBNEcJoaSMy+ayd8Q99DM9gD4YIi90ozb32OMMax+jnUL8QFaDWlVsrH7Mrus5Bcx1ofqDO7GOBEbA1vUFD+0e3sjsMkYHiY2JjQA0NDntNA0ZNAa05BE40ns0XmdLRyckZbsx10+aY40K8miIrQGh2U04pr6mhocxnzTzKTgZHyP0XgCbATUZHcpC07kAJjl44r0NO4pj67j0QBuPZ1e7WwzMeaCOQShx0DXirgeTmE+ZWU7Q3260yBxNW45MI2/wCo90j3He5xIz3NaNiZdlqc1lqZQ/6tnA82TRu/pL0BMCaGh0GzbWhUIn4OnezC3Vsb2VqYZyANvdyAPoPz944cSVX+0i8ayvZXSzgf93U/pVT7Pbw7ueRhqO9jy18cZDm9Wl6j9oEhdbJNcsA6Mb9UFvgy5XidhO49CvMJ3HopKDV1/wDh+1tn/p/vXIC07iuvfw+1rbK7of71AHZEkkl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 name="1 Tabla"/>
          <p:cNvGraphicFramePr>
            <a:graphicFrameLocks noGrp="1"/>
          </p:cNvGraphicFramePr>
          <p:nvPr>
            <p:extLst>
              <p:ext uri="{D42A27DB-BD31-4B8C-83A1-F6EECF244321}">
                <p14:modId xmlns:p14="http://schemas.microsoft.com/office/powerpoint/2010/main" val="1704843283"/>
              </p:ext>
            </p:extLst>
          </p:nvPr>
        </p:nvGraphicFramePr>
        <p:xfrm>
          <a:off x="183306" y="1265847"/>
          <a:ext cx="8830712" cy="5543417"/>
        </p:xfrm>
        <a:graphic>
          <a:graphicData uri="http://schemas.openxmlformats.org/drawingml/2006/table">
            <a:tbl>
              <a:tblPr firstRow="1" firstCol="1" bandRow="1">
                <a:tableStyleId>{16D9F66E-5EB9-4882-86FB-DCBF35E3C3E4}</a:tableStyleId>
              </a:tblPr>
              <a:tblGrid>
                <a:gridCol w="3212755"/>
                <a:gridCol w="2668345"/>
                <a:gridCol w="2949612"/>
              </a:tblGrid>
              <a:tr h="281108">
                <a:tc gridSpan="2">
                  <a:txBody>
                    <a:bodyPr/>
                    <a:lstStyle/>
                    <a:p>
                      <a:pPr algn="ctr">
                        <a:lnSpc>
                          <a:spcPct val="115000"/>
                        </a:lnSpc>
                        <a:spcAft>
                          <a:spcPts val="0"/>
                        </a:spcAft>
                      </a:pPr>
                      <a:r>
                        <a:rPr lang="es-EC" sz="1600" dirty="0">
                          <a:effectLst/>
                        </a:rPr>
                        <a:t>UNIDAD DE ANALISIS: acción social –acción orientadora</a:t>
                      </a:r>
                      <a:endParaRPr lang="es-EC" sz="1600" dirty="0">
                        <a:effectLst/>
                        <a:latin typeface="Calibri"/>
                        <a:ea typeface="Calibri"/>
                        <a:cs typeface="Times New Roman"/>
                      </a:endParaRPr>
                    </a:p>
                  </a:txBody>
                  <a:tcPr marL="59631" marR="59631" marT="0" marB="0"/>
                </a:tc>
                <a:tc hMerge="1">
                  <a:txBody>
                    <a:bodyPr/>
                    <a:lstStyle/>
                    <a:p>
                      <a:endParaRPr lang="es-EC"/>
                    </a:p>
                  </a:txBody>
                  <a:tcPr/>
                </a:tc>
                <a:tc>
                  <a:txBody>
                    <a:bodyPr/>
                    <a:lstStyle/>
                    <a:p>
                      <a:pPr>
                        <a:lnSpc>
                          <a:spcPct val="115000"/>
                        </a:lnSpc>
                        <a:spcAft>
                          <a:spcPts val="0"/>
                        </a:spcAft>
                      </a:pPr>
                      <a:r>
                        <a:rPr lang="es-EC" sz="1100">
                          <a:effectLst/>
                        </a:rPr>
                        <a:t>CATEGORÍA : Experiencia laboral</a:t>
                      </a:r>
                      <a:endParaRPr lang="es-EC" sz="1100">
                        <a:effectLst/>
                        <a:latin typeface="Calibri"/>
                        <a:ea typeface="Calibri"/>
                        <a:cs typeface="Times New Roman"/>
                      </a:endParaRPr>
                    </a:p>
                  </a:txBody>
                  <a:tcPr marL="59631" marR="59631" marT="0" marB="0"/>
                </a:tc>
              </a:tr>
              <a:tr h="249873">
                <a:tc>
                  <a:txBody>
                    <a:bodyPr/>
                    <a:lstStyle/>
                    <a:p>
                      <a:pPr algn="ctr">
                        <a:lnSpc>
                          <a:spcPct val="115000"/>
                        </a:lnSpc>
                        <a:spcAft>
                          <a:spcPts val="0"/>
                        </a:spcAft>
                      </a:pPr>
                      <a:r>
                        <a:rPr lang="es-EC" sz="1400" dirty="0">
                          <a:effectLst/>
                        </a:rPr>
                        <a:t>UNIDAD DE CODIFICACION</a:t>
                      </a:r>
                      <a:endParaRPr lang="es-EC" sz="1400" dirty="0">
                        <a:effectLst/>
                        <a:latin typeface="Calibri"/>
                        <a:ea typeface="Calibri"/>
                        <a:cs typeface="Times New Roman"/>
                      </a:endParaRPr>
                    </a:p>
                  </a:txBody>
                  <a:tcPr marL="59631" marR="59631" marT="0" marB="0"/>
                </a:tc>
                <a:tc>
                  <a:txBody>
                    <a:bodyPr/>
                    <a:lstStyle/>
                    <a:p>
                      <a:pPr algn="ctr">
                        <a:lnSpc>
                          <a:spcPct val="115000"/>
                        </a:lnSpc>
                        <a:spcAft>
                          <a:spcPts val="0"/>
                        </a:spcAft>
                      </a:pPr>
                      <a:r>
                        <a:rPr lang="es-EC" sz="1400" b="1" dirty="0">
                          <a:effectLst/>
                        </a:rPr>
                        <a:t>UNIDAD CONTEXTUAL</a:t>
                      </a:r>
                      <a:endParaRPr lang="es-EC" sz="1400" b="1" dirty="0">
                        <a:effectLst/>
                        <a:latin typeface="Calibri"/>
                        <a:ea typeface="Calibri"/>
                        <a:cs typeface="Times New Roman"/>
                      </a:endParaRPr>
                    </a:p>
                  </a:txBody>
                  <a:tcPr marL="59631" marR="59631" marT="0" marB="0"/>
                </a:tc>
                <a:tc>
                  <a:txBody>
                    <a:bodyPr/>
                    <a:lstStyle/>
                    <a:p>
                      <a:pPr algn="ctr">
                        <a:lnSpc>
                          <a:spcPct val="115000"/>
                        </a:lnSpc>
                        <a:spcAft>
                          <a:spcPts val="0"/>
                        </a:spcAft>
                      </a:pPr>
                      <a:r>
                        <a:rPr lang="es-EC" sz="1400" b="1" dirty="0">
                          <a:effectLst/>
                        </a:rPr>
                        <a:t>UNIDAD ANALÍTICA</a:t>
                      </a:r>
                      <a:endParaRPr lang="es-EC" sz="1400" b="1" dirty="0">
                        <a:effectLst/>
                        <a:latin typeface="Calibri"/>
                        <a:ea typeface="Calibri"/>
                        <a:cs typeface="Times New Roman"/>
                      </a:endParaRPr>
                    </a:p>
                  </a:txBody>
                  <a:tcPr marL="59631" marR="59631" marT="0" marB="0"/>
                </a:tc>
              </a:tr>
              <a:tr h="3748102">
                <a:tc>
                  <a:txBody>
                    <a:bodyPr/>
                    <a:lstStyle/>
                    <a:p>
                      <a:pPr marL="342900" lvl="0" indent="-342900">
                        <a:lnSpc>
                          <a:spcPct val="115000"/>
                        </a:lnSpc>
                        <a:spcAft>
                          <a:spcPts val="0"/>
                        </a:spcAft>
                        <a:buFont typeface="+mj-lt"/>
                        <a:buAutoNum type="arabicPeriod"/>
                      </a:pPr>
                      <a:r>
                        <a:rPr lang="es-VE" sz="1100" b="0" dirty="0">
                          <a:effectLst/>
                        </a:rPr>
                        <a:t>Para mí es un don poder compartir mis experiencias</a:t>
                      </a:r>
                      <a:endParaRPr lang="es-EC" sz="1100" b="0" dirty="0">
                        <a:effectLst/>
                      </a:endParaRPr>
                    </a:p>
                    <a:p>
                      <a:pPr marL="342900" lvl="0" indent="-342900">
                        <a:lnSpc>
                          <a:spcPct val="115000"/>
                        </a:lnSpc>
                        <a:spcAft>
                          <a:spcPts val="0"/>
                        </a:spcAft>
                        <a:buFont typeface="+mj-lt"/>
                        <a:buAutoNum type="arabicPeriod"/>
                      </a:pPr>
                      <a:r>
                        <a:rPr lang="es-VE" sz="1100" b="0" dirty="0">
                          <a:effectLst/>
                        </a:rPr>
                        <a:t>me encanta hablar de mi </a:t>
                      </a:r>
                      <a:r>
                        <a:rPr lang="es-VE" sz="1100" b="0" dirty="0" smtClean="0">
                          <a:effectLst/>
                        </a:rPr>
                        <a:t>experiencia en</a:t>
                      </a:r>
                      <a:r>
                        <a:rPr lang="es-VE" sz="1100" b="0" baseline="0" dirty="0" smtClean="0">
                          <a:effectLst/>
                        </a:rPr>
                        <a:t> </a:t>
                      </a:r>
                      <a:r>
                        <a:rPr lang="es-VE" sz="1100" b="0" baseline="0" dirty="0" err="1" smtClean="0">
                          <a:effectLst/>
                        </a:rPr>
                        <a:t>Orietación</a:t>
                      </a:r>
                      <a:endParaRPr lang="es-EC" sz="1100" b="0" dirty="0">
                        <a:effectLst/>
                      </a:endParaRPr>
                    </a:p>
                    <a:p>
                      <a:pPr marL="342900" lvl="0" indent="-342900">
                        <a:lnSpc>
                          <a:spcPct val="115000"/>
                        </a:lnSpc>
                        <a:spcAft>
                          <a:spcPts val="0"/>
                        </a:spcAft>
                        <a:buFont typeface="+mj-lt"/>
                        <a:buAutoNum type="arabicPeriod"/>
                      </a:pPr>
                      <a:r>
                        <a:rPr lang="es-VE" sz="1100" b="0" dirty="0">
                          <a:effectLst/>
                        </a:rPr>
                        <a:t>antes de orientadora fui educadora</a:t>
                      </a:r>
                      <a:endParaRPr lang="es-EC" sz="1100" b="0" dirty="0">
                        <a:effectLst/>
                      </a:endParaRPr>
                    </a:p>
                    <a:p>
                      <a:pPr marL="342900" lvl="0" indent="-342900">
                        <a:lnSpc>
                          <a:spcPct val="115000"/>
                        </a:lnSpc>
                        <a:spcAft>
                          <a:spcPts val="0"/>
                        </a:spcAft>
                        <a:buFont typeface="+mj-lt"/>
                        <a:buAutoNum type="arabicPeriod"/>
                      </a:pPr>
                      <a:r>
                        <a:rPr lang="es-VE" sz="1100" b="0" dirty="0">
                          <a:effectLst/>
                        </a:rPr>
                        <a:t>mi experiencia en la educación con  niños de problemas de conducta, y con niños especiales,  como con Síndrome de Down y fue lo que me dio….</a:t>
                      </a:r>
                      <a:endParaRPr lang="es-EC" sz="1100" b="0" dirty="0">
                        <a:effectLst/>
                      </a:endParaRPr>
                    </a:p>
                    <a:p>
                      <a:pPr marL="342900" lvl="0" indent="-342900">
                        <a:lnSpc>
                          <a:spcPct val="115000"/>
                        </a:lnSpc>
                        <a:spcAft>
                          <a:spcPts val="0"/>
                        </a:spcAft>
                        <a:buFont typeface="+mj-lt"/>
                        <a:buAutoNum type="arabicPeriod"/>
                      </a:pPr>
                      <a:r>
                        <a:rPr lang="es-VE" sz="1100" b="0" dirty="0">
                          <a:effectLst/>
                        </a:rPr>
                        <a:t>aprendí mucho ahí porque teníamos equipos de psicólogos,  de psiquiatras,  trabajadores sociales,</a:t>
                      </a:r>
                      <a:endParaRPr lang="es-EC" sz="1100" b="0" dirty="0">
                        <a:effectLst/>
                      </a:endParaRPr>
                    </a:p>
                    <a:p>
                      <a:pPr marL="342900" lvl="0" indent="-342900">
                        <a:lnSpc>
                          <a:spcPct val="115000"/>
                        </a:lnSpc>
                        <a:spcAft>
                          <a:spcPts val="0"/>
                        </a:spcAft>
                        <a:buFont typeface="+mj-lt"/>
                        <a:buAutoNum type="arabicPeriod"/>
                      </a:pPr>
                      <a:r>
                        <a:rPr lang="es-VE" sz="1100" b="0" dirty="0">
                          <a:effectLst/>
                        </a:rPr>
                        <a:t>me llamaron a </a:t>
                      </a:r>
                      <a:r>
                        <a:rPr lang="es-VE" sz="1100" b="0" dirty="0" err="1">
                          <a:effectLst/>
                        </a:rPr>
                        <a:t>Acapam</a:t>
                      </a:r>
                      <a:endParaRPr lang="es-EC" sz="1100" b="0" dirty="0">
                        <a:effectLst/>
                      </a:endParaRPr>
                    </a:p>
                    <a:p>
                      <a:pPr marL="342900" lvl="0" indent="-342900">
                        <a:lnSpc>
                          <a:spcPct val="115000"/>
                        </a:lnSpc>
                        <a:spcAft>
                          <a:spcPts val="0"/>
                        </a:spcAft>
                        <a:buFont typeface="+mj-lt"/>
                        <a:buAutoNum type="arabicPeriod"/>
                      </a:pPr>
                      <a:r>
                        <a:rPr lang="es-VE" sz="1100" b="0" dirty="0">
                          <a:effectLst/>
                        </a:rPr>
                        <a:t>aprendí que los padres no sabían cómo brindarles  la atención a esos niños….</a:t>
                      </a:r>
                      <a:endParaRPr lang="es-EC" sz="1100" b="0" dirty="0">
                        <a:effectLst/>
                      </a:endParaRPr>
                    </a:p>
                    <a:p>
                      <a:pPr marL="342900" lvl="0" indent="-342900" algn="just">
                        <a:lnSpc>
                          <a:spcPct val="115000"/>
                        </a:lnSpc>
                        <a:spcAft>
                          <a:spcPts val="0"/>
                        </a:spcAft>
                        <a:buFont typeface="+mj-lt"/>
                        <a:buAutoNum type="arabicPeriod"/>
                      </a:pPr>
                      <a:r>
                        <a:rPr lang="es-VE" sz="1100" b="0" dirty="0">
                          <a:effectLst/>
                        </a:rPr>
                        <a:t>porque los seres más cariñosos del mundo son esos niños….</a:t>
                      </a:r>
                      <a:endParaRPr lang="es-EC" sz="1100" b="0" dirty="0">
                        <a:effectLst/>
                      </a:endParaRPr>
                    </a:p>
                    <a:p>
                      <a:pPr marL="342900" lvl="0" indent="-342900">
                        <a:lnSpc>
                          <a:spcPct val="115000"/>
                        </a:lnSpc>
                        <a:spcAft>
                          <a:spcPts val="0"/>
                        </a:spcAft>
                        <a:buFont typeface="+mj-lt"/>
                        <a:buAutoNum type="arabicPeriod"/>
                      </a:pPr>
                      <a:r>
                        <a:rPr lang="es-VE" sz="1100" b="0" dirty="0">
                          <a:effectLst/>
                        </a:rPr>
                        <a:t>Ellos me agarraban la cabeza,  y me tocaban la melena y me…. montaba en el transporte con ellos,  </a:t>
                      </a:r>
                      <a:endParaRPr lang="es-EC" sz="1100" b="0" dirty="0">
                        <a:effectLst/>
                        <a:latin typeface="Calibri"/>
                        <a:ea typeface="Times New Roman"/>
                        <a:cs typeface="Times New Roman"/>
                      </a:endParaRPr>
                    </a:p>
                  </a:txBody>
                  <a:tcPr marL="59631" marR="59631" marT="0" marB="0"/>
                </a:tc>
                <a:tc>
                  <a:txBody>
                    <a:bodyPr/>
                    <a:lstStyle/>
                    <a:p>
                      <a:pPr marL="342900" lvl="0" indent="-342900">
                        <a:lnSpc>
                          <a:spcPct val="115000"/>
                        </a:lnSpc>
                        <a:spcAft>
                          <a:spcPts val="0"/>
                        </a:spcAft>
                        <a:buFont typeface="+mj-lt"/>
                        <a:buAutoNum type="arabicPeriod"/>
                      </a:pPr>
                      <a:r>
                        <a:rPr lang="es-VE" sz="1100" dirty="0">
                          <a:effectLst/>
                        </a:rPr>
                        <a:t>Su profesión es un don</a:t>
                      </a:r>
                      <a:endParaRPr lang="es-EC" sz="1100" dirty="0">
                        <a:effectLst/>
                      </a:endParaRPr>
                    </a:p>
                    <a:p>
                      <a:pPr marL="457200">
                        <a:lnSpc>
                          <a:spcPct val="115000"/>
                        </a:lnSpc>
                        <a:spcAft>
                          <a:spcPts val="0"/>
                        </a:spcAft>
                      </a:pPr>
                      <a:r>
                        <a:rPr lang="es-VE" sz="1100" dirty="0">
                          <a:effectLst/>
                        </a:rPr>
                        <a:t> </a:t>
                      </a:r>
                      <a:endParaRPr lang="es-EC" sz="1100" dirty="0">
                        <a:effectLst/>
                      </a:endParaRPr>
                    </a:p>
                    <a:p>
                      <a:pPr marL="0" lvl="0" indent="0">
                        <a:lnSpc>
                          <a:spcPct val="115000"/>
                        </a:lnSpc>
                        <a:spcAft>
                          <a:spcPts val="0"/>
                        </a:spcAft>
                        <a:buFont typeface="+mj-lt"/>
                        <a:buNone/>
                      </a:pPr>
                      <a:r>
                        <a:rPr lang="es-VE" sz="1100" dirty="0" smtClean="0">
                          <a:effectLst/>
                        </a:rPr>
                        <a:t>2. Ama </a:t>
                      </a:r>
                      <a:r>
                        <a:rPr lang="es-VE" sz="1100" dirty="0">
                          <a:effectLst/>
                        </a:rPr>
                        <a:t>su profesión</a:t>
                      </a:r>
                      <a:endParaRPr lang="es-EC" sz="1100" dirty="0">
                        <a:effectLst/>
                      </a:endParaRPr>
                    </a:p>
                    <a:p>
                      <a:pPr marL="0" lvl="0" indent="0">
                        <a:lnSpc>
                          <a:spcPct val="115000"/>
                        </a:lnSpc>
                        <a:spcAft>
                          <a:spcPts val="0"/>
                        </a:spcAft>
                        <a:buFont typeface="+mj-lt"/>
                        <a:buNone/>
                      </a:pPr>
                      <a:r>
                        <a:rPr lang="es-VE" sz="1100" dirty="0" smtClean="0">
                          <a:effectLst/>
                        </a:rPr>
                        <a:t>3. Dos </a:t>
                      </a:r>
                      <a:r>
                        <a:rPr lang="es-VE" sz="1100" dirty="0">
                          <a:effectLst/>
                        </a:rPr>
                        <a:t>profesiones</a:t>
                      </a:r>
                      <a:endParaRPr lang="es-EC" sz="1100" dirty="0">
                        <a:effectLst/>
                      </a:endParaRPr>
                    </a:p>
                    <a:p>
                      <a:pPr marL="0" lvl="0" indent="0">
                        <a:lnSpc>
                          <a:spcPct val="115000"/>
                        </a:lnSpc>
                        <a:spcAft>
                          <a:spcPts val="0"/>
                        </a:spcAft>
                        <a:buFont typeface="+mj-lt"/>
                        <a:buNone/>
                      </a:pPr>
                      <a:r>
                        <a:rPr lang="es-VE" sz="1100" dirty="0" smtClean="0">
                          <a:effectLst/>
                        </a:rPr>
                        <a:t>4. Adquisición </a:t>
                      </a:r>
                      <a:r>
                        <a:rPr lang="es-VE" sz="1100" dirty="0">
                          <a:effectLst/>
                        </a:rPr>
                        <a:t>de experiencias previas</a:t>
                      </a:r>
                      <a:endParaRPr lang="es-EC" sz="1100" dirty="0">
                        <a:effectLst/>
                      </a:endParaRPr>
                    </a:p>
                    <a:p>
                      <a:pPr>
                        <a:lnSpc>
                          <a:spcPct val="115000"/>
                        </a:lnSpc>
                        <a:spcAft>
                          <a:spcPts val="0"/>
                        </a:spcAft>
                      </a:pPr>
                      <a:r>
                        <a:rPr lang="es-EC" sz="1100" dirty="0">
                          <a:effectLst/>
                        </a:rPr>
                        <a:t> </a:t>
                      </a:r>
                    </a:p>
                    <a:p>
                      <a:pPr>
                        <a:lnSpc>
                          <a:spcPct val="115000"/>
                        </a:lnSpc>
                        <a:spcAft>
                          <a:spcPts val="0"/>
                        </a:spcAft>
                      </a:pPr>
                      <a:r>
                        <a:rPr lang="es-EC" sz="1100" dirty="0">
                          <a:effectLst/>
                        </a:rPr>
                        <a:t> </a:t>
                      </a:r>
                    </a:p>
                    <a:p>
                      <a:pPr marL="0" lvl="0" indent="0">
                        <a:lnSpc>
                          <a:spcPct val="115000"/>
                        </a:lnSpc>
                        <a:spcAft>
                          <a:spcPts val="0"/>
                        </a:spcAft>
                        <a:buFont typeface="+mj-lt"/>
                        <a:buNone/>
                      </a:pPr>
                      <a:r>
                        <a:rPr lang="es-VE" sz="1100" dirty="0" smtClean="0">
                          <a:effectLst/>
                        </a:rPr>
                        <a:t>5. Trabajo </a:t>
                      </a:r>
                      <a:r>
                        <a:rPr lang="es-VE" sz="1100" dirty="0">
                          <a:effectLst/>
                        </a:rPr>
                        <a:t>compartido con otros especialistas</a:t>
                      </a:r>
                      <a:endParaRPr lang="es-EC" sz="1100" dirty="0">
                        <a:effectLst/>
                      </a:endParaRPr>
                    </a:p>
                    <a:p>
                      <a:pPr>
                        <a:lnSpc>
                          <a:spcPct val="115000"/>
                        </a:lnSpc>
                        <a:spcAft>
                          <a:spcPts val="0"/>
                        </a:spcAft>
                      </a:pPr>
                      <a:r>
                        <a:rPr lang="es-EC" sz="1100" dirty="0">
                          <a:effectLst/>
                        </a:rPr>
                        <a:t> </a:t>
                      </a:r>
                    </a:p>
                    <a:p>
                      <a:pPr marL="0" lvl="0" indent="0">
                        <a:lnSpc>
                          <a:spcPct val="115000"/>
                        </a:lnSpc>
                        <a:spcAft>
                          <a:spcPts val="0"/>
                        </a:spcAft>
                        <a:buFont typeface="+mj-lt"/>
                        <a:buNone/>
                      </a:pPr>
                      <a:r>
                        <a:rPr lang="es-VE" sz="1100" dirty="0" smtClean="0">
                          <a:effectLst/>
                        </a:rPr>
                        <a:t>6. Segunda </a:t>
                      </a:r>
                      <a:r>
                        <a:rPr lang="es-VE" sz="1100" dirty="0">
                          <a:effectLst/>
                        </a:rPr>
                        <a:t>institución donde adquiere más experiencia</a:t>
                      </a:r>
                      <a:endParaRPr lang="es-EC" sz="1100" dirty="0">
                        <a:effectLst/>
                      </a:endParaRPr>
                    </a:p>
                    <a:p>
                      <a:pPr marL="457200">
                        <a:lnSpc>
                          <a:spcPct val="115000"/>
                        </a:lnSpc>
                        <a:spcAft>
                          <a:spcPts val="0"/>
                        </a:spcAft>
                      </a:pPr>
                      <a:r>
                        <a:rPr lang="es-VE" sz="1100" dirty="0">
                          <a:effectLst/>
                        </a:rPr>
                        <a:t> </a:t>
                      </a:r>
                      <a:endParaRPr lang="es-EC" sz="1100" dirty="0">
                        <a:effectLst/>
                      </a:endParaRPr>
                    </a:p>
                    <a:p>
                      <a:pPr marL="0" lvl="0" indent="0">
                        <a:lnSpc>
                          <a:spcPct val="115000"/>
                        </a:lnSpc>
                        <a:spcAft>
                          <a:spcPts val="0"/>
                        </a:spcAft>
                        <a:buFont typeface="+mj-lt"/>
                        <a:buNone/>
                      </a:pPr>
                      <a:r>
                        <a:rPr lang="es-VE" sz="1100" dirty="0" smtClean="0">
                          <a:effectLst/>
                        </a:rPr>
                        <a:t>7. Actitud </a:t>
                      </a:r>
                      <a:r>
                        <a:rPr lang="es-VE" sz="1100" dirty="0">
                          <a:effectLst/>
                        </a:rPr>
                        <a:t>abierta a aprendizajes</a:t>
                      </a:r>
                      <a:endParaRPr lang="es-EC" sz="1100" dirty="0">
                        <a:effectLst/>
                      </a:endParaRPr>
                    </a:p>
                    <a:p>
                      <a:pPr marL="0" lvl="0" indent="0">
                        <a:lnSpc>
                          <a:spcPct val="115000"/>
                        </a:lnSpc>
                        <a:spcAft>
                          <a:spcPts val="0"/>
                        </a:spcAft>
                        <a:buFont typeface="+mj-lt"/>
                        <a:buNone/>
                      </a:pPr>
                      <a:r>
                        <a:rPr lang="es-VE" sz="1100" dirty="0" smtClean="0">
                          <a:effectLst/>
                        </a:rPr>
                        <a:t>8. Reconoce </a:t>
                      </a:r>
                      <a:r>
                        <a:rPr lang="es-VE" sz="1100" dirty="0">
                          <a:effectLst/>
                        </a:rPr>
                        <a:t>valor en el otro</a:t>
                      </a:r>
                      <a:endParaRPr lang="es-EC" sz="1100" dirty="0">
                        <a:effectLst/>
                      </a:endParaRPr>
                    </a:p>
                    <a:p>
                      <a:pPr>
                        <a:lnSpc>
                          <a:spcPct val="115000"/>
                        </a:lnSpc>
                        <a:spcAft>
                          <a:spcPts val="0"/>
                        </a:spcAft>
                      </a:pPr>
                      <a:r>
                        <a:rPr lang="es-EC" sz="1100" dirty="0">
                          <a:effectLst/>
                        </a:rPr>
                        <a:t> </a:t>
                      </a:r>
                    </a:p>
                    <a:p>
                      <a:pPr marL="0" lvl="0" indent="0">
                        <a:lnSpc>
                          <a:spcPct val="115000"/>
                        </a:lnSpc>
                        <a:spcAft>
                          <a:spcPts val="0"/>
                        </a:spcAft>
                        <a:buFont typeface="+mj-lt"/>
                        <a:buNone/>
                      </a:pPr>
                      <a:r>
                        <a:rPr lang="es-VE" sz="1100" dirty="0" smtClean="0">
                          <a:effectLst/>
                        </a:rPr>
                        <a:t>9. Comparte </a:t>
                      </a:r>
                      <a:r>
                        <a:rPr lang="es-VE" sz="1100" dirty="0">
                          <a:effectLst/>
                        </a:rPr>
                        <a:t>experiencias con el otro</a:t>
                      </a:r>
                      <a:endParaRPr lang="es-EC" sz="1100" dirty="0">
                        <a:effectLst/>
                      </a:endParaRPr>
                    </a:p>
                    <a:p>
                      <a:pPr>
                        <a:lnSpc>
                          <a:spcPct val="115000"/>
                        </a:lnSpc>
                        <a:spcAft>
                          <a:spcPts val="0"/>
                        </a:spcAft>
                      </a:pPr>
                      <a:r>
                        <a:rPr lang="es-EC" sz="1100" dirty="0">
                          <a:effectLst/>
                        </a:rPr>
                        <a:t> </a:t>
                      </a:r>
                    </a:p>
                    <a:p>
                      <a:pPr>
                        <a:lnSpc>
                          <a:spcPct val="115000"/>
                        </a:lnSpc>
                        <a:spcAft>
                          <a:spcPts val="0"/>
                        </a:spcAft>
                      </a:pPr>
                      <a:r>
                        <a:rPr lang="es-EC" sz="1100" dirty="0">
                          <a:effectLst/>
                        </a:rPr>
                        <a:t> </a:t>
                      </a:r>
                      <a:endParaRPr lang="es-EC" sz="1100" dirty="0">
                        <a:effectLst/>
                        <a:latin typeface="Calibri"/>
                        <a:ea typeface="Calibri"/>
                        <a:cs typeface="Times New Roman"/>
                      </a:endParaRPr>
                    </a:p>
                  </a:txBody>
                  <a:tcPr marL="59631" marR="59631" marT="0" marB="0"/>
                </a:tc>
                <a:tc>
                  <a:txBody>
                    <a:bodyPr/>
                    <a:lstStyle/>
                    <a:p>
                      <a:pPr algn="just">
                        <a:lnSpc>
                          <a:spcPct val="115000"/>
                        </a:lnSpc>
                        <a:spcAft>
                          <a:spcPts val="0"/>
                        </a:spcAft>
                      </a:pPr>
                      <a:r>
                        <a:rPr lang="es-EC" sz="1100" dirty="0">
                          <a:effectLst/>
                        </a:rPr>
                        <a:t> </a:t>
                      </a:r>
                    </a:p>
                    <a:p>
                      <a:pPr algn="just">
                        <a:lnSpc>
                          <a:spcPct val="115000"/>
                        </a:lnSpc>
                        <a:spcAft>
                          <a:spcPts val="0"/>
                        </a:spcAft>
                      </a:pPr>
                      <a:r>
                        <a:rPr lang="es-EC" sz="1100" dirty="0">
                          <a:effectLst/>
                        </a:rPr>
                        <a:t>Su profesión constituye algo valioso, importante y digno de amar. Mantiene una actitud de permanente aprendizaje, como de innovación al demostrar competencias de cambio de contextos.</a:t>
                      </a:r>
                    </a:p>
                    <a:p>
                      <a:pPr>
                        <a:lnSpc>
                          <a:spcPct val="115000"/>
                        </a:lnSpc>
                        <a:spcAft>
                          <a:spcPts val="0"/>
                        </a:spcAft>
                      </a:pPr>
                      <a:r>
                        <a:rPr lang="es-EC" sz="1100" dirty="0">
                          <a:effectLst/>
                        </a:rPr>
                        <a:t>Reconoce el valor en personas especiales, se sensibiliza y aprovecha las oportunidades para desarrollar competencias orientadoras.</a:t>
                      </a:r>
                    </a:p>
                    <a:p>
                      <a:pPr algn="just">
                        <a:lnSpc>
                          <a:spcPct val="115000"/>
                        </a:lnSpc>
                        <a:spcAft>
                          <a:spcPts val="0"/>
                        </a:spcAft>
                      </a:pPr>
                      <a:r>
                        <a:rPr lang="es-EC" sz="1100" dirty="0">
                          <a:effectLst/>
                        </a:rPr>
                        <a:t>Expresa sensibilidad social, acercamiento al otro con actitudes de aprendizajes.</a:t>
                      </a:r>
                    </a:p>
                    <a:p>
                      <a:pPr algn="just">
                        <a:lnSpc>
                          <a:spcPct val="115000"/>
                        </a:lnSpc>
                        <a:spcAft>
                          <a:spcPts val="0"/>
                        </a:spcAft>
                      </a:pPr>
                      <a:r>
                        <a:rPr lang="es-EC" sz="1100" dirty="0">
                          <a:effectLst/>
                        </a:rPr>
                        <a:t>Experimenta procesos de darse cuenta en acontecimientos claves.</a:t>
                      </a:r>
                    </a:p>
                    <a:p>
                      <a:pPr algn="just">
                        <a:lnSpc>
                          <a:spcPct val="115000"/>
                        </a:lnSpc>
                        <a:spcAft>
                          <a:spcPts val="0"/>
                        </a:spcAft>
                      </a:pPr>
                      <a:r>
                        <a:rPr lang="es-EC" sz="1100" dirty="0">
                          <a:effectLst/>
                        </a:rPr>
                        <a:t>La narrativa expresa una acción comunicativa íntimamente vinculada al  mundo de la vida social, con acontecimientos pedagógicos importantes y determinantes.</a:t>
                      </a:r>
                      <a:endParaRPr lang="es-EC" sz="1100" dirty="0">
                        <a:effectLst/>
                        <a:latin typeface="Calibri"/>
                        <a:ea typeface="Calibri"/>
                        <a:cs typeface="Times New Roman"/>
                      </a:endParaRPr>
                    </a:p>
                  </a:txBody>
                  <a:tcPr marL="59631" marR="59631" marT="0" marB="0"/>
                </a:tc>
              </a:tr>
              <a:tr h="187405">
                <a:tc gridSpan="3">
                  <a:txBody>
                    <a:bodyPr/>
                    <a:lstStyle/>
                    <a:p>
                      <a:pPr>
                        <a:lnSpc>
                          <a:spcPct val="115000"/>
                        </a:lnSpc>
                        <a:spcAft>
                          <a:spcPts val="0"/>
                        </a:spcAft>
                      </a:pPr>
                      <a:r>
                        <a:rPr lang="es-EC" sz="1100">
                          <a:effectLst/>
                        </a:rPr>
                        <a:t>PISTAS Y SIGNIFICADOS:</a:t>
                      </a:r>
                      <a:endParaRPr lang="es-EC" sz="1100">
                        <a:effectLst/>
                        <a:latin typeface="Calibri"/>
                        <a:ea typeface="Calibri"/>
                        <a:cs typeface="Times New Roman"/>
                      </a:endParaRPr>
                    </a:p>
                  </a:txBody>
                  <a:tcPr marL="59631" marR="59631" marT="0" marB="0"/>
                </a:tc>
                <a:tc hMerge="1">
                  <a:txBody>
                    <a:bodyPr/>
                    <a:lstStyle/>
                    <a:p>
                      <a:endParaRPr lang="es-EC"/>
                    </a:p>
                  </a:txBody>
                  <a:tcPr/>
                </a:tc>
                <a:tc hMerge="1">
                  <a:txBody>
                    <a:bodyPr/>
                    <a:lstStyle/>
                    <a:p>
                      <a:endParaRPr lang="es-EC"/>
                    </a:p>
                  </a:txBody>
                  <a:tcPr/>
                </a:tc>
              </a:tr>
              <a:tr h="937025">
                <a:tc gridSpan="3">
                  <a:txBody>
                    <a:bodyPr/>
                    <a:lstStyle/>
                    <a:p>
                      <a:pPr marL="342900" lvl="0" indent="-342900">
                        <a:lnSpc>
                          <a:spcPct val="115000"/>
                        </a:lnSpc>
                        <a:spcAft>
                          <a:spcPts val="0"/>
                        </a:spcAft>
                        <a:buFont typeface="Times New Roman"/>
                        <a:buChar char="-"/>
                      </a:pPr>
                      <a:r>
                        <a:rPr lang="es-VE" sz="1100" dirty="0">
                          <a:effectLst/>
                        </a:rPr>
                        <a:t>Atribución a su carrera como elemento divino</a:t>
                      </a:r>
                      <a:endParaRPr lang="es-EC" sz="1100" dirty="0">
                        <a:effectLst/>
                      </a:endParaRPr>
                    </a:p>
                    <a:p>
                      <a:pPr marL="342900" lvl="0" indent="-342900">
                        <a:lnSpc>
                          <a:spcPct val="115000"/>
                        </a:lnSpc>
                        <a:spcAft>
                          <a:spcPts val="0"/>
                        </a:spcAft>
                        <a:buFont typeface="Times New Roman"/>
                        <a:buChar char="-"/>
                      </a:pPr>
                      <a:r>
                        <a:rPr lang="es-VE" sz="1100" dirty="0">
                          <a:effectLst/>
                        </a:rPr>
                        <a:t>Dos perfiles, docente y orientadora</a:t>
                      </a:r>
                      <a:endParaRPr lang="es-EC" sz="1100" dirty="0">
                        <a:effectLst/>
                      </a:endParaRPr>
                    </a:p>
                    <a:p>
                      <a:pPr marL="342900" lvl="0" indent="-342900">
                        <a:lnSpc>
                          <a:spcPct val="115000"/>
                        </a:lnSpc>
                        <a:spcAft>
                          <a:spcPts val="0"/>
                        </a:spcAft>
                        <a:buFont typeface="Times New Roman"/>
                        <a:buChar char="-"/>
                      </a:pPr>
                      <a:r>
                        <a:rPr lang="es-VE" sz="1100" dirty="0">
                          <a:effectLst/>
                        </a:rPr>
                        <a:t>Se enriquece con experiencias en la educación especial</a:t>
                      </a:r>
                      <a:endParaRPr lang="es-EC" sz="1100" dirty="0">
                        <a:effectLst/>
                      </a:endParaRPr>
                    </a:p>
                    <a:p>
                      <a:pPr marL="342900" lvl="0" indent="-342900">
                        <a:lnSpc>
                          <a:spcPct val="115000"/>
                        </a:lnSpc>
                        <a:spcAft>
                          <a:spcPts val="0"/>
                        </a:spcAft>
                        <a:buFont typeface="Times New Roman"/>
                        <a:buChar char="-"/>
                      </a:pPr>
                      <a:r>
                        <a:rPr lang="es-VE" sz="1100" dirty="0">
                          <a:effectLst/>
                        </a:rPr>
                        <a:t>Formación y consolidación de competencias humanistas </a:t>
                      </a:r>
                      <a:endParaRPr lang="es-EC" sz="1100" dirty="0">
                        <a:effectLst/>
                      </a:endParaRPr>
                    </a:p>
                    <a:p>
                      <a:pPr marL="342900" lvl="0" indent="-342900">
                        <a:lnSpc>
                          <a:spcPct val="115000"/>
                        </a:lnSpc>
                        <a:spcAft>
                          <a:spcPts val="0"/>
                        </a:spcAft>
                        <a:buFont typeface="Times New Roman"/>
                        <a:buChar char="-"/>
                      </a:pPr>
                      <a:r>
                        <a:rPr lang="es-VE" sz="1100" dirty="0">
                          <a:effectLst/>
                        </a:rPr>
                        <a:t>Disposición al aprendizaje cooperativo y al trabajo en equipo.</a:t>
                      </a:r>
                      <a:endParaRPr lang="es-EC" sz="1100" dirty="0">
                        <a:effectLst/>
                        <a:latin typeface="Calibri"/>
                        <a:ea typeface="Calibri"/>
                        <a:cs typeface="Times New Roman"/>
                      </a:endParaRPr>
                    </a:p>
                  </a:txBody>
                  <a:tcPr marL="59631" marR="59631" marT="0" marB="0"/>
                </a:tc>
                <a:tc hMerge="1">
                  <a:txBody>
                    <a:bodyPr/>
                    <a:lstStyle/>
                    <a:p>
                      <a:endParaRPr lang="es-EC"/>
                    </a:p>
                  </a:txBody>
                  <a:tcPr/>
                </a:tc>
                <a:tc hMerge="1">
                  <a:txBody>
                    <a:bodyPr/>
                    <a:lstStyle/>
                    <a:p>
                      <a:endParaRPr lang="es-EC"/>
                    </a:p>
                  </a:txBody>
                  <a:tcPr/>
                </a:tc>
              </a:tr>
            </a:tbl>
          </a:graphicData>
        </a:graphic>
      </p:graphicFrame>
      <p:pic>
        <p:nvPicPr>
          <p:cNvPr id="9" name="8 Imagen"/>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677026">
            <a:off x="8065609" y="4455123"/>
            <a:ext cx="2118043" cy="2289777"/>
          </a:xfrm>
          <a:prstGeom prst="rect">
            <a:avLst/>
          </a:prstGeom>
        </p:spPr>
      </p:pic>
      <p:sp>
        <p:nvSpPr>
          <p:cNvPr id="10" name="Rectangle 21"/>
          <p:cNvSpPr>
            <a:spLocks noChangeArrowheads="1"/>
          </p:cNvSpPr>
          <p:nvPr/>
        </p:nvSpPr>
        <p:spPr bwMode="auto">
          <a:xfrm rot="-1239223">
            <a:off x="8140290" y="4714661"/>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2" name="11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201155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flipV="1">
            <a:off x="12159" y="934846"/>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93791"/>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pic>
        <p:nvPicPr>
          <p:cNvPr id="9" name="8 Imagen"/>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677026">
            <a:off x="7656354" y="3841313"/>
            <a:ext cx="2118043" cy="2289777"/>
          </a:xfrm>
          <a:prstGeom prst="rect">
            <a:avLst/>
          </a:prstGeom>
        </p:spPr>
      </p:pic>
      <p:sp>
        <p:nvSpPr>
          <p:cNvPr id="10" name="Rectangle 21"/>
          <p:cNvSpPr>
            <a:spLocks noChangeArrowheads="1"/>
          </p:cNvSpPr>
          <p:nvPr/>
        </p:nvSpPr>
        <p:spPr bwMode="auto">
          <a:xfrm rot="-1239223">
            <a:off x="7398915" y="3801074"/>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1" name="Rectangle 16"/>
          <p:cNvSpPr>
            <a:spLocks noChangeArrowheads="1"/>
          </p:cNvSpPr>
          <p:nvPr/>
        </p:nvSpPr>
        <p:spPr bwMode="auto">
          <a:xfrm>
            <a:off x="1115616" y="127229"/>
            <a:ext cx="69847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2400" b="1" dirty="0" smtClean="0">
                <a:latin typeface="Gremlins" pitchFamily="2" charset="0"/>
              </a:rPr>
              <a:t>Reducción de evidencias fenomenológicas</a:t>
            </a:r>
            <a:endParaRPr lang="es-ES" sz="2400" b="1" dirty="0">
              <a:latin typeface="Gremlins" pitchFamily="2" charset="0"/>
            </a:endParaRPr>
          </a:p>
        </p:txBody>
      </p:sp>
      <p:sp>
        <p:nvSpPr>
          <p:cNvPr id="3" name="AutoShape 2" descr="data:image/jpeg;base64,/9j/4AAQSkZJRgABAQAAAQABAAD/2wCEAAkGBhISEBQUEhQUFRUUEhUVFRUUFRQUFBQUFRUVFBQYFRQYGyYfFxkjGRUVHy8gIycpLCwsFR4xNTAqNSYrLCkBCQoKDgwOGg8PGikcHhwtLCkpLCwsKSksLCwpKSksKSksKSwpLCkpLC0pLCksLCwpKSwpKSkpLCwsKSkpKSwpLP/AABEIAKAAxgMBIgACEQEDEQH/xAAcAAABBQEBAQAAAAAAAAAAAAAEAAIDBQYHAQj/xAA+EAABAwEFBQUFBgUEAwAAAAABAAIDEQQFEiExQVFhcZEGEzKBsQcUIqHBFTNSgtHwCGKywuEjQnKSJIPx/8QAGgEAAgMBAQAAAAAAAAAAAAAAAAMBAgQFBv/EACYRAAMAAgICAgIBBQAAAAAAAAABAgMRITEEEkFREyIyFEJScaH/2gAMAwEAAhEDEQA/AO4pJJIASSSSAEkkkgBJJLwlAHqSZ3zd46hed63eOoQBIko++bvHUJd6N46hAElUqqLvW7x1C971u8dQgCRKqj71u8dQvDM3eOoQRslqkoPeG7x1C8NpbvHUKQ2EVSqhvem7x1CXvI3jqEBsJqkoPeG7x1C9E7d46hQGyZJRiZu8dQnNeDoUEjkkkkAJJJJACSSSQAkl5VKqAFVMm8J5H0T0ybwnkfRAFUvKr1eEpAsS8TS9MMqnRBNVKqibInYlOgHEqKSWiZPOG6ny2nkEI5xPDnmemxVdzPbJ030TutC8Dyf8qJrQOPEp2NZb8r/EYsf2PL03v+u5MJUUgrzVYz88kuAtk1UTGFVxS+RGqNinW1UqXAnWgwIuwankEA16Ou45nkFK7JQekkkmjBJKrt9ve15AIpQbEP8Aasm8dAqO0ivsi8XlVRm9ZN46Befasm8dAj8iD2ReJKj+1ZN46BL7Vk3joEfkRHsi8TJvCeR9FTfa0m8dAmyXrJQ5jTcEfkQeyJ0x5Vd9oP4dAoZ7Y87fklp7KewVPaQEL71VBSWrf8R/C0ZeZ2eZXlXO8RAG5v1d+ii/Ixx2SpbDm2rOhryGZ6bPNSvtLqa4BwoXH82g8kODhaMIH79VQ3m9+I4jroVm/NWZ6XCG+ilF8LVG3aOJrmeZKY69Y/xBZEynemSTBoq40A1JNAPNT/S77YfkNY6+o96jdfzOK51bu2cDMm4pD/Lk3/sfoho+3kf+6N45FrvUhWXiSHvR02O+sRo1pJ8v2FYtBpnr8lzWx+1KCIUbZ5DvcXsBPkAVcXb7V7I/KQSQneRjb1bn1CzZMNJ/rPAyX9mvkZXmFJZnVOeu1D2G3xTsxwvbI3SrTUV3HceaJDOqnFka4ZWpLOKiPu/U8gqiCRWt3HM8gt8PbFLssEkkk8uUV6/enkPRCEou9fvTyHohCs1diX2eEptV6UxxUEHpemmRDyTUQU1uTFDZGyzM4UMtsGirWue/TTfs6p83dxtxSO4AbzuA1KVeXHHHb+kXnHVc9E7bTuBJ4aDmdi8c0u8Ry/C3IeZ1KFss5kzphbsA181LabfHH43AcBm7osOTLdP1X/BswlyTd2KUpkNgyHTavJpmsFXENHFUNq7ROOUYwjec3f4VVLK5xq4kniifGp/yegeRLo0to7RjDSNtf5nZDyCp57Q55q4k/TkFBHoEW2wPpiIoOOp5BboiMa4KNugC3WxsUbnvNA0dTsA4lc5vS+JbQ74zlX4WDQeW08Ud2mvF8todGc2skLWtGh2VO8pstnYxoGYyOeGgJ20dT4s+a0dDIgpSKJKaY5aHTXI6ctEO0lWA9ST+5NBkaU1KbRAF32U7UyWGbG34o3UEkdcnDeNzhsK7td1tZNG2SM1a4VBXzaur+yO/awyQPP3ZDmb8Lq1HULNmxJ/suydnSmNVldpzPIKrhcToKc1aXaMzyCnGmL+SxSSSWksUd6/enkPRCIu9fvTyHohFmrsS+xpQ1okoiHlAW16EVYHNIXZBeRWcDUVPHT/Kc0IG8b1EeTaF3yHNZcmW7fpI2Ep5YXbr1EQzzOxo/eQWamnMkmORxOeQGg5blDJIXGpNSdqTdRzTMWFQt/IVkbLOW3vIwtOBv8uvVAmEcUZBYXv0GW85BHwXQ0eI14bFR5Ix9FOWU0dkxZCpPBHQXAT4jTgKEq5jjAFAAOSekV5FPrgup+xWKxRxgYWiu85nqoLzkqKcfRGt0Q8tjxnM0VIr9t0Xe9aRyG/7MHW5zADVz2VApV2Jo+u9OfdFoqQ1mEcCSHDY4kn5rbWq4Wm88Tmgx+7Bzf8Ak04DXj8XzV/d9zRh1cyKaHTLRdF5d60b/HxKo2zlDOyFoea4ctpzRreyIA47a5Zrq1oDdgCqLUwGuQzVXko1T48d6MFLcHwGhz3LIWmz4HkHYuoW6ABYG+aB7uJTcVNszeTjmUmiskOi6N7ETW0WkECndNPGuIhc0XSPYgz/AMq0HaIG5c3p76OfR2SqMu7U8ghA1GXfqeQS57FrsOSXqSaMKK9fvTyHogyjL1+9PIeiCc5Zq/kJfZHK9Vs7qlEWmZByNqFTLXpP+yZnZWXjeZHws12n9FURWcuxEnJoqTt4K/msYOoVZedmbHC8k0JAA61ScVyuEaMOL3yKa6Kx8rPho6pPi/lO4q7umyNpUiprqdmWxY5oNKjZkeW0+Wq1/Zy0Ymlp8Tc+Y0BRlp+pr8jxZj9oXHyXKbVPAQtttGDDxcB5VoVjiHXRkjHWTfr8E+NOCHdaWNyGZ3DMqN9rdwbzzd0R6N9Ct6LNpyzTDahsq48ELA0ECtXc/wBEbGz9hap8f7KvJ9FXfNpkaGkNbt1c0UHElRXT2oD/AIHsMbxkQSCObSNRREX/AHUydgje3EPFTiPVUt39lmRPjwtLWtOfx1xGtcwQa+VMk71UrSOv4ir8a+mXdrvaNrfiIFBnwWed2mge6ge3btoh72svfSuaDQVOnPPJDt7MzQ1wThzXA1EkUZ5EV0G8AqEk+zXTqXpIktFpDtDULIdprtw0e3wn5FXsFnfi+INBFa4CcJ/KdOqjvuzGSPA2gNQanTLVWh+tCc0+8MxljsbpHUBaAPE5xo1oOQqV1r2JXPgbaZnAh3eCEbqMzdTfmQslDZe4/wBIBpadtPjLgA412UOxdk7IXX7vYomEUcWl7/8AnIS93r8k/wB97MHkYVihfbLlFXfqeQQqKu/U8gpnsxrsOSSSTS5RXt94eQ9FWzvoFZXt94eQ9FUWkrP/AHMRXYC81K8enlqY4Ln5rdUaZnUjQgr6ga6B+LYKg8diJfO1up8tSoLS8yNc0NyIOZyPDJUxzW0xuG1OSW/sxkTQKccjz/yp7ttjmSEN1Z/SdK8KZJjov9pGpz4EH99ESxgGlPLctLO40nwzSw3i6QfAAN9TmCs79oPlJrpp5g0Pon2e1OjdUcARvH6oKwP8qlxpzJKmZUrgx4cFYqrXT6NUyyv20aNwUBjoVYQTY2NdvGfPahZ25nmmJHApNPTLGxtyCOY1BWPQKwYE1lUB29waWE6Zj6qrktweXUoGsBw1Obj4SRyqVa35Zi6F1Mi3MH5FYe0TRgNilcWYgcGZ+Km0OGh2kJVdnf8AAtPGl9AzLXhdi2VqtdI0FgdqC2vksS+742mrHh4r+Oo9Vb2C3kwloNQKjI1pTUKrNzf2Q3hMBUNACp5XgHM0Fcz8yp556lAGWrwNg1/RCQm6+DV9i7oitcxfUOZE4GQ7S/VreWWezJdSXMfZDfdlY2WAnBO+V73YzRsgbkMFdCBWrfNdKjtDXZNc08iD6LR6+vBxc+WstbfwSIq79TyCFRV36nkFaexK7Dkkkk0uUN7/AHh5D0VXM1Wt7feHkPRAGOqy2ttinwytkJ/2ivE5BQvsrj4j5Ny+auO6Uc7MlT0lckO2yrZYwNBRPFkRlElPtrooYm87DgkyBzNd+iGj1I6LX3pBo4CuYr9Cs/abv2jXaN3JL0ekwZlkhMr7Q2n73L2GH4anVECOtAf/AInWgUCENb4La5XVipucR9fqpLQ34isk/tm2zBzAwvfiqRXC1ooKVOpKz949tLVK6of3Y3MFPmcynzjb5PPZo3kZ1iK1RxtBke1gpq5wHqqC+/ajZ4QWwDvn782xj82rvJctmlc81e4uJ2uJJ+agnhNKp/418lFjSNTaPaTbpg4B7WBwIoxjcgdxNSrVlq7yOKXCJA5rSQTmHjaNzgarBWTw81ouzNqkc4QMa57iXFjW0LjQF7wATmaBxpzVckccG7xMix1p8Jlq6zB7s4ADveA51OpRb7W2NjmtAFRThxQ0tucyoLJWuGrXRva5vMOGSp/ey85b/wB13LKpb7Ojkypdck1omrkFPdF3GWaKNviklY3yLhiPkAT5KOGGmv6rc9mrhNnaZ5RSQtPdtOsbSPic7c5wyA2Cp2q8zt6Qmr9V7M5L2jI99tWHw+8zYabu8NFXNmc0hzSWkaFpLT1CdNJie934nvd1cSoythyjW3F7VbfZyA6Tv2aYZszTg8Zg86rsPs37eNvHvaRGMxBlauDgcWLQ0B2bV83Bdh/h68Vs5Q+r1GkRo7Qkkkgko70+9PIeiEWhksbHGpaCUz7Pj/CPmkvG29lHJQqK0aDmtH9nx/hHzQ9usMYA+Ea8VV43oq4M4krb3Rn4Ql7oz8IS/RlfVlQ5oIoVnr6a5lKioOjvoeK3HujPwhV962eIgNIboSRrUaaHn8lDlo1eLVTel8mFD8qoK0kurQ5BWV+xkEBoo396LP3zae7gfT8OEcXOy+tfJVlbejs3aU7MXI7EXHecXVRKUjP8voUwtXROGNc5TxuyQxBUsB+SAHFtFLZrW+KRkkRpJG9sjDucwhza+Y+ZXtEwj5qQPoSyWiyXlY2Tupgc3MHxwvGT2BwzDg7KmYOWWawN/XDZ7Pae7da7O00DqSv7p7WuzbjZhOZ4c6BEdjpD7vHKw5SxtZaIyaB0kRMQkaaGklBtFCDmsd7QrhZZra9rXOfiDXSOfV2Cd4Lnxl58RwYHbwH02JVQq7HRkqOjodyXBDE1lpc9k2JuKIx/FE3ZjBOb3caADdXND9srzf7rMW1Aw4a6fFIcA5mhJ8lF7Nroay72PdWsz3S4fwsd8MeHcHNbiqNcXBe+0NwFnazQEvkIGVGxsPq4gdVMpLoKp1yzjdP8JUTgF7RWEkbmrr/8PnitnKH1euRldc/h7HxWzlD/AHoA7MkkkoASSSSAEhbw8I5/QopC3h4Rz+hUV0Q+gFJJJJKHhK5ndfa+CS22gSTwgPEeBxJZ4TICxxfSjhUVGmWRK2HbLtF7lZu+Aq4SxhrdrvjDnAflDlle0PszstukZbLLMIYJhilDGY6uOYLWVAYT8QcCaAgGlSVZR7Iditw9ofel72eQHBNEcJoaSMy+ayd8Q99DM9gD4YIi90ozb32OMMax+jnUL8QFaDWlVsrH7Mrus5Bcx1ofqDO7GOBEbA1vUFD+0e3sjsMkYHiY2JjQA0NDntNA0ZNAa05BE40ns0XmdLRyckZbsx10+aY40K8miIrQGh2U04pr6mhocxnzTzKTgZHyP0XgCbATUZHcpC07kAJjl44r0NO4pj67j0QBuPZ1e7WwzMeaCOQShx0DXirgeTmE+ZWU7Q3260yBxNW45MI2/wCo90j3He5xIz3NaNiZdlqc1lqZQ/6tnA82TRu/pL0BMCaGh0GzbWhUIn4OnezC3Vsb2VqYZyANvdyAPoPz944cSVX+0i8ayvZXSzgf93U/pVT7Pbw7ueRhqO9jy18cZDm9Wl6j9oEhdbJNcsA6Mb9UFvgy5XidhO49CvMJ3HopKDV1/wDh+1tn/p/vXIC07iuvfw+1rbK7of71AHZEkkl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 name="1 Tabla"/>
          <p:cNvGraphicFramePr>
            <a:graphicFrameLocks noGrp="1"/>
          </p:cNvGraphicFramePr>
          <p:nvPr>
            <p:extLst>
              <p:ext uri="{D42A27DB-BD31-4B8C-83A1-F6EECF244321}">
                <p14:modId xmlns:p14="http://schemas.microsoft.com/office/powerpoint/2010/main" val="1460309036"/>
              </p:ext>
            </p:extLst>
          </p:nvPr>
        </p:nvGraphicFramePr>
        <p:xfrm>
          <a:off x="305742" y="908720"/>
          <a:ext cx="8586737" cy="5966460"/>
        </p:xfrm>
        <a:graphic>
          <a:graphicData uri="http://schemas.openxmlformats.org/drawingml/2006/table">
            <a:tbl>
              <a:tblPr firstRow="1" firstCol="1" bandRow="1">
                <a:tableStyleId>{C4B1156A-380E-4F78-BDF5-A606A8083BF9}</a:tableStyleId>
              </a:tblPr>
              <a:tblGrid>
                <a:gridCol w="4454684"/>
                <a:gridCol w="151832"/>
                <a:gridCol w="3980221"/>
              </a:tblGrid>
              <a:tr h="141142">
                <a:tc gridSpan="3">
                  <a:txBody>
                    <a:bodyPr/>
                    <a:lstStyle/>
                    <a:p>
                      <a:pPr algn="ctr">
                        <a:lnSpc>
                          <a:spcPct val="150000"/>
                        </a:lnSpc>
                        <a:spcAft>
                          <a:spcPts val="0"/>
                        </a:spcAft>
                      </a:pPr>
                      <a:r>
                        <a:rPr lang="es-EC" sz="900" dirty="0">
                          <a:effectLst/>
                        </a:rPr>
                        <a:t>                            Unidad de análisis: ACCIÓN SOCIAL-ACCIÓN ORIENTADORA</a:t>
                      </a:r>
                      <a:endParaRPr lang="es-EC" sz="1000" dirty="0">
                        <a:effectLst/>
                        <a:latin typeface="Calibri"/>
                        <a:ea typeface="Calibri"/>
                        <a:cs typeface="Times New Roman"/>
                      </a:endParaRPr>
                    </a:p>
                  </a:txBody>
                  <a:tcPr marL="42343" marR="42343" marT="0" marB="0"/>
                </a:tc>
                <a:tc hMerge="1">
                  <a:txBody>
                    <a:bodyPr/>
                    <a:lstStyle/>
                    <a:p>
                      <a:endParaRPr lang="es-EC"/>
                    </a:p>
                  </a:txBody>
                  <a:tcPr/>
                </a:tc>
                <a:tc hMerge="1">
                  <a:txBody>
                    <a:bodyPr/>
                    <a:lstStyle/>
                    <a:p>
                      <a:endParaRPr lang="es-EC"/>
                    </a:p>
                  </a:txBody>
                  <a:tcPr/>
                </a:tc>
              </a:tr>
              <a:tr h="141142">
                <a:tc gridSpan="2">
                  <a:txBody>
                    <a:bodyPr/>
                    <a:lstStyle/>
                    <a:p>
                      <a:pPr algn="just">
                        <a:lnSpc>
                          <a:spcPct val="150000"/>
                        </a:lnSpc>
                        <a:spcAft>
                          <a:spcPts val="0"/>
                        </a:spcAft>
                      </a:pPr>
                      <a:r>
                        <a:rPr lang="es-EC" sz="900">
                          <a:effectLst/>
                        </a:rPr>
                        <a:t>                               CATEGORÍAS</a:t>
                      </a:r>
                      <a:endParaRPr lang="es-EC" sz="1000">
                        <a:effectLst/>
                        <a:latin typeface="Calibri"/>
                        <a:ea typeface="Calibri"/>
                        <a:cs typeface="Times New Roman"/>
                      </a:endParaRPr>
                    </a:p>
                  </a:txBody>
                  <a:tcPr marL="42343" marR="42343" marT="0" marB="0"/>
                </a:tc>
                <a:tc hMerge="1">
                  <a:txBody>
                    <a:bodyPr/>
                    <a:lstStyle/>
                    <a:p>
                      <a:endParaRPr lang="es-EC"/>
                    </a:p>
                  </a:txBody>
                  <a:tcPr/>
                </a:tc>
                <a:tc>
                  <a:txBody>
                    <a:bodyPr/>
                    <a:lstStyle/>
                    <a:p>
                      <a:pPr algn="just">
                        <a:lnSpc>
                          <a:spcPct val="150000"/>
                        </a:lnSpc>
                        <a:spcAft>
                          <a:spcPts val="0"/>
                        </a:spcAft>
                      </a:pPr>
                      <a:r>
                        <a:rPr lang="es-EC" sz="900">
                          <a:effectLst/>
                        </a:rPr>
                        <a:t>            IDEAS-GUÍAS EXEGÉTICAS</a:t>
                      </a:r>
                      <a:endParaRPr lang="es-EC" sz="1000">
                        <a:effectLst/>
                        <a:latin typeface="Calibri"/>
                        <a:ea typeface="Calibri"/>
                        <a:cs typeface="Times New Roman"/>
                      </a:endParaRPr>
                    </a:p>
                  </a:txBody>
                  <a:tcPr marL="42343" marR="42343" marT="0" marB="0"/>
                </a:tc>
              </a:tr>
              <a:tr h="1406718">
                <a:tc gridSpan="2">
                  <a:txBody>
                    <a:bodyPr/>
                    <a:lstStyle/>
                    <a:p>
                      <a:pPr marL="342900" lvl="0" indent="-342900" algn="just">
                        <a:lnSpc>
                          <a:spcPct val="115000"/>
                        </a:lnSpc>
                        <a:spcAft>
                          <a:spcPts val="0"/>
                        </a:spcAft>
                        <a:buFont typeface="Times New Roman"/>
                        <a:buChar char="-"/>
                      </a:pPr>
                      <a:r>
                        <a:rPr lang="es-VE" sz="900">
                          <a:effectLst/>
                        </a:rPr>
                        <a:t>Experiencia laboral</a:t>
                      </a:r>
                      <a:endParaRPr lang="es-EC" sz="1000">
                        <a:effectLst/>
                      </a:endParaRPr>
                    </a:p>
                    <a:p>
                      <a:pPr marL="342900" lvl="0" indent="-342900" algn="just">
                        <a:lnSpc>
                          <a:spcPct val="115000"/>
                        </a:lnSpc>
                        <a:spcAft>
                          <a:spcPts val="0"/>
                        </a:spcAft>
                        <a:buFont typeface="Times New Roman"/>
                        <a:buChar char="-"/>
                      </a:pPr>
                      <a:r>
                        <a:rPr lang="es-VE" sz="900">
                          <a:effectLst/>
                        </a:rPr>
                        <a:t>Valor que da a su profesión</a:t>
                      </a:r>
                      <a:endParaRPr lang="es-EC" sz="1000">
                        <a:effectLst/>
                      </a:endParaRPr>
                    </a:p>
                    <a:p>
                      <a:pPr marL="342900" lvl="0" indent="-342900" algn="just">
                        <a:lnSpc>
                          <a:spcPct val="115000"/>
                        </a:lnSpc>
                        <a:spcAft>
                          <a:spcPts val="0"/>
                        </a:spcAft>
                        <a:buFont typeface="Times New Roman"/>
                        <a:buChar char="-"/>
                      </a:pPr>
                      <a:r>
                        <a:rPr lang="es-VE" sz="900">
                          <a:effectLst/>
                        </a:rPr>
                        <a:t>Actualización académica permanente</a:t>
                      </a:r>
                      <a:endParaRPr lang="es-EC" sz="1000">
                        <a:effectLst/>
                      </a:endParaRPr>
                    </a:p>
                    <a:p>
                      <a:pPr marL="342900" lvl="0" indent="-342900" algn="just">
                        <a:lnSpc>
                          <a:spcPct val="115000"/>
                        </a:lnSpc>
                        <a:spcAft>
                          <a:spcPts val="0"/>
                        </a:spcAft>
                        <a:buFont typeface="Times New Roman"/>
                        <a:buChar char="-"/>
                      </a:pPr>
                      <a:r>
                        <a:rPr lang="es-VE" sz="900">
                          <a:effectLst/>
                        </a:rPr>
                        <a:t>Empatía académica y social</a:t>
                      </a:r>
                      <a:endParaRPr lang="es-EC" sz="1000">
                        <a:effectLst/>
                      </a:endParaRPr>
                    </a:p>
                    <a:p>
                      <a:pPr marL="342900" lvl="0" indent="-342900" algn="just">
                        <a:lnSpc>
                          <a:spcPct val="115000"/>
                        </a:lnSpc>
                        <a:spcAft>
                          <a:spcPts val="0"/>
                        </a:spcAft>
                        <a:buFont typeface="Times New Roman"/>
                        <a:buChar char="-"/>
                      </a:pPr>
                      <a:r>
                        <a:rPr lang="es-VE" sz="900">
                          <a:effectLst/>
                        </a:rPr>
                        <a:t>Diversidad laboral</a:t>
                      </a:r>
                      <a:endParaRPr lang="es-EC" sz="1000">
                        <a:effectLst/>
                      </a:endParaRPr>
                    </a:p>
                    <a:p>
                      <a:pPr marL="342900" lvl="0" indent="-342900" algn="just">
                        <a:lnSpc>
                          <a:spcPct val="115000"/>
                        </a:lnSpc>
                        <a:spcAft>
                          <a:spcPts val="0"/>
                        </a:spcAft>
                        <a:buFont typeface="Times New Roman"/>
                        <a:buChar char="-"/>
                      </a:pPr>
                      <a:r>
                        <a:rPr lang="es-VE" sz="900">
                          <a:effectLst/>
                        </a:rPr>
                        <a:t>Cargos gerenciales numerosos</a:t>
                      </a:r>
                      <a:endParaRPr lang="es-EC" sz="1000">
                        <a:effectLst/>
                      </a:endParaRPr>
                    </a:p>
                    <a:p>
                      <a:pPr marL="342900" lvl="0" indent="-342900" algn="just">
                        <a:lnSpc>
                          <a:spcPct val="115000"/>
                        </a:lnSpc>
                        <a:spcAft>
                          <a:spcPts val="0"/>
                        </a:spcAft>
                        <a:buFont typeface="Times New Roman"/>
                        <a:buChar char="-"/>
                      </a:pPr>
                      <a:r>
                        <a:rPr lang="es-VE" sz="900">
                          <a:effectLst/>
                        </a:rPr>
                        <a:t>Combina la docencia con gerencia</a:t>
                      </a:r>
                      <a:endParaRPr lang="es-EC" sz="1000">
                        <a:effectLst/>
                      </a:endParaRPr>
                    </a:p>
                    <a:p>
                      <a:pPr marL="342900" lvl="0" indent="-342900" algn="just">
                        <a:lnSpc>
                          <a:spcPct val="115000"/>
                        </a:lnSpc>
                        <a:spcAft>
                          <a:spcPts val="0"/>
                        </a:spcAft>
                        <a:buFont typeface="Times New Roman"/>
                        <a:buChar char="-"/>
                      </a:pPr>
                      <a:r>
                        <a:rPr lang="es-VE" sz="900">
                          <a:effectLst/>
                        </a:rPr>
                        <a:t>Vivencias educativas significativas</a:t>
                      </a:r>
                      <a:endParaRPr lang="es-EC" sz="1000">
                        <a:effectLst/>
                      </a:endParaRPr>
                    </a:p>
                    <a:p>
                      <a:pPr marL="342900" lvl="0" indent="-342900" algn="just">
                        <a:lnSpc>
                          <a:spcPct val="115000"/>
                        </a:lnSpc>
                        <a:spcAft>
                          <a:spcPts val="0"/>
                        </a:spcAft>
                        <a:buFont typeface="Times New Roman"/>
                        <a:buChar char="-"/>
                      </a:pPr>
                      <a:r>
                        <a:rPr lang="es-VE" sz="900">
                          <a:effectLst/>
                        </a:rPr>
                        <a:t>Experiencias clave con estudiantes con diversidad funcional y procesos de reeducación.</a:t>
                      </a:r>
                      <a:endParaRPr lang="es-EC" sz="1000">
                        <a:effectLst/>
                      </a:endParaRPr>
                    </a:p>
                    <a:p>
                      <a:pPr marL="342900" lvl="0" indent="-342900" algn="just">
                        <a:lnSpc>
                          <a:spcPct val="115000"/>
                        </a:lnSpc>
                        <a:spcAft>
                          <a:spcPts val="0"/>
                        </a:spcAft>
                        <a:buFont typeface="Times New Roman"/>
                        <a:buChar char="-"/>
                      </a:pPr>
                      <a:r>
                        <a:rPr lang="es-VE" sz="900">
                          <a:effectLst/>
                        </a:rPr>
                        <a:t>Práctica contínua de docencia, orientación, mediación, curación, trasformación social.</a:t>
                      </a:r>
                      <a:endParaRPr lang="es-EC" sz="1000">
                        <a:effectLst/>
                      </a:endParaRPr>
                    </a:p>
                    <a:p>
                      <a:pPr marL="342900" lvl="0" indent="-342900" algn="just">
                        <a:lnSpc>
                          <a:spcPct val="115000"/>
                        </a:lnSpc>
                        <a:spcAft>
                          <a:spcPts val="0"/>
                        </a:spcAft>
                        <a:buFont typeface="Times New Roman"/>
                        <a:buChar char="-"/>
                      </a:pPr>
                      <a:r>
                        <a:rPr lang="es-VE" sz="900">
                          <a:effectLst/>
                        </a:rPr>
                        <a:t>Producción de textos</a:t>
                      </a:r>
                      <a:endParaRPr lang="es-EC" sz="1000">
                        <a:effectLst/>
                        <a:latin typeface="Calibri"/>
                        <a:ea typeface="Times New Roman"/>
                        <a:cs typeface="Times New Roman"/>
                      </a:endParaRPr>
                    </a:p>
                  </a:txBody>
                  <a:tcPr marL="42343" marR="42343" marT="0" marB="0"/>
                </a:tc>
                <a:tc hMerge="1">
                  <a:txBody>
                    <a:bodyPr/>
                    <a:lstStyle/>
                    <a:p>
                      <a:endParaRPr lang="es-EC"/>
                    </a:p>
                  </a:txBody>
                  <a:tcPr/>
                </a:tc>
                <a:tc>
                  <a:txBody>
                    <a:bodyPr/>
                    <a:lstStyle/>
                    <a:p>
                      <a:pPr algn="just">
                        <a:lnSpc>
                          <a:spcPct val="115000"/>
                        </a:lnSpc>
                        <a:spcAft>
                          <a:spcPts val="0"/>
                        </a:spcAft>
                      </a:pPr>
                      <a:r>
                        <a:rPr lang="es-EC" sz="900" dirty="0">
                          <a:effectLst/>
                        </a:rPr>
                        <a:t>Vida docente intensa, con una dinámica marcada por la productividad, asertividad, y efectividad personal y profesional.</a:t>
                      </a:r>
                      <a:endParaRPr lang="es-EC" sz="1000" dirty="0">
                        <a:effectLst/>
                      </a:endParaRPr>
                    </a:p>
                    <a:p>
                      <a:pPr algn="just">
                        <a:lnSpc>
                          <a:spcPct val="115000"/>
                        </a:lnSpc>
                        <a:spcAft>
                          <a:spcPts val="0"/>
                        </a:spcAft>
                      </a:pPr>
                      <a:r>
                        <a:rPr lang="es-EC" sz="900" dirty="0">
                          <a:effectLst/>
                        </a:rPr>
                        <a:t> </a:t>
                      </a:r>
                      <a:endParaRPr lang="es-EC" sz="1000" dirty="0">
                        <a:effectLst/>
                      </a:endParaRPr>
                    </a:p>
                    <a:p>
                      <a:pPr algn="just">
                        <a:lnSpc>
                          <a:spcPct val="115000"/>
                        </a:lnSpc>
                        <a:spcAft>
                          <a:spcPts val="0"/>
                        </a:spcAft>
                      </a:pPr>
                      <a:r>
                        <a:rPr lang="es-EC" sz="900" dirty="0">
                          <a:effectLst/>
                        </a:rPr>
                        <a:t>Mundo de vida con correspondencia de la norma, lo objetivo y lo subjetivo, ya que se evidencia en la larga y pertinente metamorfosis personal y  profesional en el capo de la orientación y su legado en la educación universitaria principalmente. </a:t>
                      </a:r>
                      <a:endParaRPr lang="es-EC" sz="1000" dirty="0">
                        <a:effectLst/>
                      </a:endParaRPr>
                    </a:p>
                    <a:p>
                      <a:pPr marL="457200" algn="just">
                        <a:lnSpc>
                          <a:spcPct val="115000"/>
                        </a:lnSpc>
                        <a:spcAft>
                          <a:spcPts val="0"/>
                        </a:spcAft>
                      </a:pPr>
                      <a:r>
                        <a:rPr lang="es-VE" sz="900" dirty="0">
                          <a:effectLst/>
                        </a:rPr>
                        <a:t> </a:t>
                      </a:r>
                      <a:endParaRPr lang="es-EC" sz="1000" dirty="0">
                        <a:effectLst/>
                        <a:latin typeface="Calibri"/>
                        <a:ea typeface="Times New Roman"/>
                        <a:cs typeface="Times New Roman"/>
                      </a:endParaRPr>
                    </a:p>
                  </a:txBody>
                  <a:tcPr marL="42343" marR="42343" marT="0" marB="0"/>
                </a:tc>
              </a:tr>
              <a:tr h="141142">
                <a:tc gridSpan="3">
                  <a:txBody>
                    <a:bodyPr/>
                    <a:lstStyle/>
                    <a:p>
                      <a:pPr algn="ctr">
                        <a:lnSpc>
                          <a:spcPct val="150000"/>
                        </a:lnSpc>
                        <a:spcAft>
                          <a:spcPts val="0"/>
                        </a:spcAft>
                      </a:pPr>
                      <a:r>
                        <a:rPr lang="es-EC" sz="900" dirty="0">
                          <a:effectLst/>
                        </a:rPr>
                        <a:t>                                            Unidad de análisis: INTERSUBJETIVIDAD</a:t>
                      </a:r>
                      <a:endParaRPr lang="es-EC" sz="1000" dirty="0">
                        <a:effectLst/>
                        <a:latin typeface="Calibri"/>
                        <a:ea typeface="Calibri"/>
                        <a:cs typeface="Times New Roman"/>
                      </a:endParaRPr>
                    </a:p>
                  </a:txBody>
                  <a:tcPr marL="42343" marR="42343" marT="0" marB="0"/>
                </a:tc>
                <a:tc hMerge="1">
                  <a:txBody>
                    <a:bodyPr/>
                    <a:lstStyle/>
                    <a:p>
                      <a:endParaRPr lang="es-EC"/>
                    </a:p>
                  </a:txBody>
                  <a:tcPr/>
                </a:tc>
                <a:tc hMerge="1">
                  <a:txBody>
                    <a:bodyPr/>
                    <a:lstStyle/>
                    <a:p>
                      <a:endParaRPr lang="es-EC"/>
                    </a:p>
                  </a:txBody>
                  <a:tcPr/>
                </a:tc>
              </a:tr>
              <a:tr h="141142">
                <a:tc>
                  <a:txBody>
                    <a:bodyPr/>
                    <a:lstStyle/>
                    <a:p>
                      <a:pPr algn="just">
                        <a:lnSpc>
                          <a:spcPct val="150000"/>
                        </a:lnSpc>
                        <a:spcAft>
                          <a:spcPts val="0"/>
                        </a:spcAft>
                      </a:pPr>
                      <a:r>
                        <a:rPr lang="es-EC" sz="900">
                          <a:effectLst/>
                        </a:rPr>
                        <a:t>                                 CATEGORÍAS</a:t>
                      </a:r>
                      <a:endParaRPr lang="es-EC" sz="1000">
                        <a:effectLst/>
                        <a:latin typeface="Calibri"/>
                        <a:ea typeface="Calibri"/>
                        <a:cs typeface="Times New Roman"/>
                      </a:endParaRPr>
                    </a:p>
                  </a:txBody>
                  <a:tcPr marL="42343" marR="42343" marT="0" marB="0"/>
                </a:tc>
                <a:tc gridSpan="2">
                  <a:txBody>
                    <a:bodyPr/>
                    <a:lstStyle/>
                    <a:p>
                      <a:pPr algn="just">
                        <a:lnSpc>
                          <a:spcPct val="150000"/>
                        </a:lnSpc>
                        <a:spcAft>
                          <a:spcPts val="0"/>
                        </a:spcAft>
                      </a:pPr>
                      <a:r>
                        <a:rPr lang="es-EC" sz="900">
                          <a:effectLst/>
                        </a:rPr>
                        <a:t>         IDEAS-GUIAS EXEGETICAS</a:t>
                      </a:r>
                      <a:endParaRPr lang="es-EC" sz="1000">
                        <a:effectLst/>
                        <a:latin typeface="Calibri"/>
                        <a:ea typeface="Calibri"/>
                        <a:cs typeface="Times New Roman"/>
                      </a:endParaRPr>
                    </a:p>
                  </a:txBody>
                  <a:tcPr marL="42343" marR="42343" marT="0" marB="0"/>
                </a:tc>
                <a:tc hMerge="1">
                  <a:txBody>
                    <a:bodyPr/>
                    <a:lstStyle/>
                    <a:p>
                      <a:endParaRPr lang="es-EC"/>
                    </a:p>
                  </a:txBody>
                  <a:tcPr/>
                </a:tc>
              </a:tr>
              <a:tr h="1082091">
                <a:tc>
                  <a:txBody>
                    <a:bodyPr/>
                    <a:lstStyle/>
                    <a:p>
                      <a:pPr marL="342900" lvl="0" indent="-342900" algn="just">
                        <a:lnSpc>
                          <a:spcPct val="115000"/>
                        </a:lnSpc>
                        <a:spcAft>
                          <a:spcPts val="0"/>
                        </a:spcAft>
                        <a:buFont typeface="Times New Roman"/>
                        <a:buChar char="-"/>
                      </a:pPr>
                      <a:r>
                        <a:rPr lang="es-VE" sz="900">
                          <a:effectLst/>
                        </a:rPr>
                        <a:t>Emprendedurismo</a:t>
                      </a:r>
                      <a:endParaRPr lang="es-EC" sz="1000">
                        <a:effectLst/>
                      </a:endParaRPr>
                    </a:p>
                    <a:p>
                      <a:pPr marL="342900" lvl="0" indent="-342900" algn="just">
                        <a:lnSpc>
                          <a:spcPct val="115000"/>
                        </a:lnSpc>
                        <a:spcAft>
                          <a:spcPts val="0"/>
                        </a:spcAft>
                        <a:buFont typeface="Times New Roman"/>
                        <a:buChar char="-"/>
                      </a:pPr>
                      <a:r>
                        <a:rPr lang="es-VE" sz="900">
                          <a:effectLst/>
                        </a:rPr>
                        <a:t>Creación/mejoramiento de contextos</a:t>
                      </a:r>
                      <a:endParaRPr lang="es-EC" sz="1000">
                        <a:effectLst/>
                      </a:endParaRPr>
                    </a:p>
                    <a:p>
                      <a:pPr marL="342900" lvl="0" indent="-342900" algn="just">
                        <a:lnSpc>
                          <a:spcPct val="115000"/>
                        </a:lnSpc>
                        <a:spcAft>
                          <a:spcPts val="0"/>
                        </a:spcAft>
                        <a:buFont typeface="Times New Roman"/>
                        <a:buChar char="-"/>
                      </a:pPr>
                      <a:r>
                        <a:rPr lang="es-VE" sz="900">
                          <a:effectLst/>
                        </a:rPr>
                        <a:t>Trascendencia de lo laboral</a:t>
                      </a:r>
                      <a:endParaRPr lang="es-EC" sz="1000">
                        <a:effectLst/>
                      </a:endParaRPr>
                    </a:p>
                    <a:p>
                      <a:pPr marL="342900" lvl="0" indent="-342900" algn="just">
                        <a:lnSpc>
                          <a:spcPct val="115000"/>
                        </a:lnSpc>
                        <a:spcAft>
                          <a:spcPts val="0"/>
                        </a:spcAft>
                        <a:buFont typeface="Times New Roman"/>
                        <a:buChar char="-"/>
                      </a:pPr>
                      <a:r>
                        <a:rPr lang="es-VE" sz="900">
                          <a:effectLst/>
                        </a:rPr>
                        <a:t>Autorrealización, humildad, afectividad</a:t>
                      </a:r>
                      <a:endParaRPr lang="es-EC" sz="1000">
                        <a:effectLst/>
                      </a:endParaRPr>
                    </a:p>
                    <a:p>
                      <a:pPr marL="342900" lvl="0" indent="-342900" algn="just">
                        <a:lnSpc>
                          <a:spcPct val="115000"/>
                        </a:lnSpc>
                        <a:spcAft>
                          <a:spcPts val="0"/>
                        </a:spcAft>
                        <a:buFont typeface="Times New Roman"/>
                        <a:buChar char="-"/>
                      </a:pPr>
                      <a:r>
                        <a:rPr lang="es-VE" sz="900">
                          <a:effectLst/>
                        </a:rPr>
                        <a:t>Legado institucional</a:t>
                      </a:r>
                      <a:endParaRPr lang="es-EC" sz="1000">
                        <a:effectLst/>
                      </a:endParaRPr>
                    </a:p>
                    <a:p>
                      <a:pPr marL="342900" lvl="0" indent="-342900" algn="just">
                        <a:lnSpc>
                          <a:spcPct val="115000"/>
                        </a:lnSpc>
                        <a:spcAft>
                          <a:spcPts val="0"/>
                        </a:spcAft>
                        <a:buFont typeface="Times New Roman"/>
                        <a:buChar char="-"/>
                      </a:pPr>
                      <a:r>
                        <a:rPr lang="es-VE" sz="900">
                          <a:effectLst/>
                        </a:rPr>
                        <a:t>Ruptura de paradigmas</a:t>
                      </a:r>
                      <a:endParaRPr lang="es-EC" sz="1000">
                        <a:effectLst/>
                      </a:endParaRPr>
                    </a:p>
                    <a:p>
                      <a:pPr marL="342900" lvl="0" indent="-342900" algn="just">
                        <a:lnSpc>
                          <a:spcPct val="115000"/>
                        </a:lnSpc>
                        <a:spcAft>
                          <a:spcPts val="0"/>
                        </a:spcAft>
                        <a:buFont typeface="Times New Roman"/>
                        <a:buChar char="-"/>
                      </a:pPr>
                      <a:r>
                        <a:rPr lang="es-VE" sz="900">
                          <a:effectLst/>
                        </a:rPr>
                        <a:t>Valores humanos: fe en Dios, gratitud, reciprocidad, empatía, amistad, respeto, colaboración, fidelidad.</a:t>
                      </a:r>
                      <a:endParaRPr lang="es-EC" sz="1000">
                        <a:effectLst/>
                      </a:endParaRPr>
                    </a:p>
                    <a:p>
                      <a:pPr marL="342900" lvl="0" indent="-342900" algn="just">
                        <a:lnSpc>
                          <a:spcPct val="115000"/>
                        </a:lnSpc>
                        <a:spcAft>
                          <a:spcPts val="0"/>
                        </a:spcAft>
                        <a:buFont typeface="Times New Roman"/>
                        <a:buChar char="-"/>
                      </a:pPr>
                      <a:r>
                        <a:rPr lang="es-VE" sz="900">
                          <a:effectLst/>
                        </a:rPr>
                        <a:t>Metas personales bien definidas  desde temprana edad. (adolescencia)</a:t>
                      </a:r>
                      <a:endParaRPr lang="es-EC" sz="1000">
                        <a:effectLst/>
                        <a:latin typeface="Calibri"/>
                        <a:ea typeface="Times New Roman"/>
                        <a:cs typeface="Times New Roman"/>
                      </a:endParaRPr>
                    </a:p>
                  </a:txBody>
                  <a:tcPr marL="42343" marR="42343" marT="0" marB="0"/>
                </a:tc>
                <a:tc gridSpan="2">
                  <a:txBody>
                    <a:bodyPr/>
                    <a:lstStyle/>
                    <a:p>
                      <a:pPr algn="just">
                        <a:lnSpc>
                          <a:spcPct val="115000"/>
                        </a:lnSpc>
                        <a:spcAft>
                          <a:spcPts val="0"/>
                        </a:spcAft>
                      </a:pPr>
                      <a:r>
                        <a:rPr lang="es-EC" sz="900">
                          <a:effectLst/>
                        </a:rPr>
                        <a:t>La relación con el otro es privilegiada, mantiene desde sus años de primera infancia características específicas de relacionamiento, empatía y sensibilidad social.</a:t>
                      </a:r>
                      <a:endParaRPr lang="es-EC" sz="1000">
                        <a:effectLst/>
                      </a:endParaRPr>
                    </a:p>
                    <a:p>
                      <a:pPr algn="just">
                        <a:lnSpc>
                          <a:spcPct val="115000"/>
                        </a:lnSpc>
                        <a:spcAft>
                          <a:spcPts val="0"/>
                        </a:spcAft>
                      </a:pPr>
                      <a:r>
                        <a:rPr lang="es-EC" sz="900">
                          <a:effectLst/>
                        </a:rPr>
                        <a:t>En la juventud y adultez, toma decisiones determinantes para su vida. Como columnas permanentes está su formación axiológica, primando una fe religiosa de mucho convencimiento, acompañada de un gran amor por sus semejantes. Se observa la constante de tener de forma clara sus metas de vida personal y profesional.</a:t>
                      </a:r>
                      <a:endParaRPr lang="es-EC" sz="1000">
                        <a:effectLst/>
                        <a:latin typeface="Calibri"/>
                        <a:ea typeface="Calibri"/>
                        <a:cs typeface="Times New Roman"/>
                      </a:endParaRPr>
                    </a:p>
                  </a:txBody>
                  <a:tcPr marL="42343" marR="42343" marT="0" marB="0"/>
                </a:tc>
                <a:tc hMerge="1">
                  <a:txBody>
                    <a:bodyPr/>
                    <a:lstStyle/>
                    <a:p>
                      <a:endParaRPr lang="es-EC"/>
                    </a:p>
                  </a:txBody>
                  <a:tcPr/>
                </a:tc>
              </a:tr>
              <a:tr h="141142">
                <a:tc gridSpan="3">
                  <a:txBody>
                    <a:bodyPr/>
                    <a:lstStyle/>
                    <a:p>
                      <a:pPr algn="ctr">
                        <a:lnSpc>
                          <a:spcPct val="150000"/>
                        </a:lnSpc>
                        <a:spcAft>
                          <a:spcPts val="0"/>
                        </a:spcAft>
                      </a:pPr>
                      <a:r>
                        <a:rPr lang="es-EC" sz="900" dirty="0">
                          <a:effectLst/>
                        </a:rPr>
                        <a:t>                                            Unidad de análisis: ACTOS DE HABLA</a:t>
                      </a:r>
                      <a:endParaRPr lang="es-EC" sz="1000" dirty="0">
                        <a:effectLst/>
                        <a:latin typeface="Calibri"/>
                        <a:ea typeface="Calibri"/>
                        <a:cs typeface="Times New Roman"/>
                      </a:endParaRPr>
                    </a:p>
                  </a:txBody>
                  <a:tcPr marL="42343" marR="42343" marT="0" marB="0"/>
                </a:tc>
                <a:tc hMerge="1">
                  <a:txBody>
                    <a:bodyPr/>
                    <a:lstStyle/>
                    <a:p>
                      <a:endParaRPr lang="es-EC"/>
                    </a:p>
                  </a:txBody>
                  <a:tcPr/>
                </a:tc>
                <a:tc hMerge="1">
                  <a:txBody>
                    <a:bodyPr/>
                    <a:lstStyle/>
                    <a:p>
                      <a:endParaRPr lang="es-EC"/>
                    </a:p>
                  </a:txBody>
                  <a:tcPr/>
                </a:tc>
              </a:tr>
              <a:tr h="141142">
                <a:tc>
                  <a:txBody>
                    <a:bodyPr/>
                    <a:lstStyle/>
                    <a:p>
                      <a:pPr algn="just">
                        <a:lnSpc>
                          <a:spcPct val="150000"/>
                        </a:lnSpc>
                        <a:spcAft>
                          <a:spcPts val="0"/>
                        </a:spcAft>
                      </a:pPr>
                      <a:r>
                        <a:rPr lang="es-EC" sz="900">
                          <a:effectLst/>
                        </a:rPr>
                        <a:t>                                 CATEGORÍAS</a:t>
                      </a:r>
                      <a:endParaRPr lang="es-EC" sz="1000">
                        <a:effectLst/>
                        <a:latin typeface="Calibri"/>
                        <a:ea typeface="Calibri"/>
                        <a:cs typeface="Times New Roman"/>
                      </a:endParaRPr>
                    </a:p>
                  </a:txBody>
                  <a:tcPr marL="42343" marR="42343" marT="0" marB="0"/>
                </a:tc>
                <a:tc gridSpan="2">
                  <a:txBody>
                    <a:bodyPr/>
                    <a:lstStyle/>
                    <a:p>
                      <a:pPr algn="just">
                        <a:lnSpc>
                          <a:spcPct val="150000"/>
                        </a:lnSpc>
                        <a:spcAft>
                          <a:spcPts val="0"/>
                        </a:spcAft>
                      </a:pPr>
                      <a:r>
                        <a:rPr lang="es-EC" sz="900">
                          <a:effectLst/>
                        </a:rPr>
                        <a:t>         IDEAS-GUIAS EXEGÉTICAS</a:t>
                      </a:r>
                      <a:endParaRPr lang="es-EC" sz="1000">
                        <a:effectLst/>
                        <a:latin typeface="Calibri"/>
                        <a:ea typeface="Calibri"/>
                        <a:cs typeface="Times New Roman"/>
                      </a:endParaRPr>
                    </a:p>
                  </a:txBody>
                  <a:tcPr marL="42343" marR="42343" marT="0" marB="0"/>
                </a:tc>
                <a:tc hMerge="1">
                  <a:txBody>
                    <a:bodyPr/>
                    <a:lstStyle/>
                    <a:p>
                      <a:endParaRPr lang="es-EC"/>
                    </a:p>
                  </a:txBody>
                  <a:tcPr/>
                </a:tc>
              </a:tr>
              <a:tr h="1190300">
                <a:tc>
                  <a:txBody>
                    <a:bodyPr/>
                    <a:lstStyle/>
                    <a:p>
                      <a:pPr marL="342900" lvl="0" indent="-342900" algn="just">
                        <a:lnSpc>
                          <a:spcPct val="115000"/>
                        </a:lnSpc>
                        <a:spcAft>
                          <a:spcPts val="0"/>
                        </a:spcAft>
                        <a:buFont typeface="Times New Roman"/>
                        <a:buChar char="-"/>
                      </a:pPr>
                      <a:r>
                        <a:rPr lang="es-VE" sz="900">
                          <a:effectLst/>
                        </a:rPr>
                        <a:t>Acontecimientos de vida personal clave</a:t>
                      </a:r>
                      <a:endParaRPr lang="es-EC" sz="1000">
                        <a:effectLst/>
                      </a:endParaRPr>
                    </a:p>
                    <a:p>
                      <a:pPr marL="342900" lvl="0" indent="-342900" algn="just">
                        <a:lnSpc>
                          <a:spcPct val="115000"/>
                        </a:lnSpc>
                        <a:spcAft>
                          <a:spcPts val="0"/>
                        </a:spcAft>
                        <a:buFont typeface="Times New Roman"/>
                        <a:buChar char="-"/>
                      </a:pPr>
                      <a:r>
                        <a:rPr lang="es-VE" sz="900">
                          <a:effectLst/>
                        </a:rPr>
                        <a:t>Responsabilidad del otro</a:t>
                      </a:r>
                      <a:endParaRPr lang="es-EC" sz="1000">
                        <a:effectLst/>
                      </a:endParaRPr>
                    </a:p>
                    <a:p>
                      <a:pPr marL="342900" lvl="0" indent="-342900" algn="just">
                        <a:lnSpc>
                          <a:spcPct val="115000"/>
                        </a:lnSpc>
                        <a:spcAft>
                          <a:spcPts val="0"/>
                        </a:spcAft>
                        <a:buFont typeface="Times New Roman"/>
                        <a:buChar char="-"/>
                      </a:pPr>
                      <a:r>
                        <a:rPr lang="es-VE" sz="900">
                          <a:effectLst/>
                        </a:rPr>
                        <a:t>Habilidades sociales particulares desde la infancia</a:t>
                      </a:r>
                      <a:endParaRPr lang="es-EC" sz="1000">
                        <a:effectLst/>
                      </a:endParaRPr>
                    </a:p>
                    <a:p>
                      <a:pPr marL="342900" lvl="0" indent="-342900" algn="just">
                        <a:lnSpc>
                          <a:spcPct val="115000"/>
                        </a:lnSpc>
                        <a:spcAft>
                          <a:spcPts val="0"/>
                        </a:spcAft>
                        <a:buFont typeface="Times New Roman"/>
                        <a:buChar char="-"/>
                      </a:pPr>
                      <a:r>
                        <a:rPr lang="es-VE" sz="900">
                          <a:effectLst/>
                        </a:rPr>
                        <a:t>Comprensión empática</a:t>
                      </a:r>
                      <a:endParaRPr lang="es-EC" sz="1000">
                        <a:effectLst/>
                      </a:endParaRPr>
                    </a:p>
                    <a:p>
                      <a:pPr marL="342900" lvl="0" indent="-342900" algn="just">
                        <a:lnSpc>
                          <a:spcPct val="115000"/>
                        </a:lnSpc>
                        <a:spcAft>
                          <a:spcPts val="0"/>
                        </a:spcAft>
                        <a:buFont typeface="Times New Roman"/>
                        <a:buChar char="-"/>
                      </a:pPr>
                      <a:r>
                        <a:rPr lang="es-VE" sz="900">
                          <a:effectLst/>
                        </a:rPr>
                        <a:t>Valores familiares conservadores</a:t>
                      </a:r>
                      <a:endParaRPr lang="es-EC" sz="1000">
                        <a:effectLst/>
                      </a:endParaRPr>
                    </a:p>
                    <a:p>
                      <a:pPr marL="342900" lvl="0" indent="-342900" algn="just">
                        <a:lnSpc>
                          <a:spcPct val="115000"/>
                        </a:lnSpc>
                        <a:spcAft>
                          <a:spcPts val="0"/>
                        </a:spcAft>
                        <a:buFont typeface="Times New Roman"/>
                        <a:buChar char="-"/>
                      </a:pPr>
                      <a:r>
                        <a:rPr lang="es-VE" sz="900">
                          <a:effectLst/>
                        </a:rPr>
                        <a:t>Familia de escasos recursos económicos</a:t>
                      </a:r>
                      <a:endParaRPr lang="es-EC" sz="1000">
                        <a:effectLst/>
                      </a:endParaRPr>
                    </a:p>
                    <a:p>
                      <a:pPr marL="342900" lvl="0" indent="-342900" algn="just">
                        <a:lnSpc>
                          <a:spcPct val="115000"/>
                        </a:lnSpc>
                        <a:spcAft>
                          <a:spcPts val="0"/>
                        </a:spcAft>
                        <a:buFont typeface="Times New Roman"/>
                        <a:buChar char="-"/>
                      </a:pPr>
                      <a:r>
                        <a:rPr lang="es-VE" sz="900">
                          <a:effectLst/>
                        </a:rPr>
                        <a:t>Familia típica industrializada</a:t>
                      </a:r>
                      <a:endParaRPr lang="es-EC" sz="1000">
                        <a:effectLst/>
                      </a:endParaRPr>
                    </a:p>
                    <a:p>
                      <a:pPr marL="342900" lvl="0" indent="-342900" algn="just">
                        <a:lnSpc>
                          <a:spcPct val="115000"/>
                        </a:lnSpc>
                        <a:spcAft>
                          <a:spcPts val="0"/>
                        </a:spcAft>
                        <a:buFont typeface="Times New Roman"/>
                        <a:buChar char="-"/>
                      </a:pPr>
                      <a:r>
                        <a:rPr lang="es-VE" sz="900">
                          <a:effectLst/>
                        </a:rPr>
                        <a:t>Estructura familiar convencional</a:t>
                      </a:r>
                      <a:endParaRPr lang="es-EC" sz="1000">
                        <a:effectLst/>
                      </a:endParaRPr>
                    </a:p>
                    <a:p>
                      <a:pPr marL="342900" lvl="0" indent="-342900" algn="just">
                        <a:lnSpc>
                          <a:spcPct val="115000"/>
                        </a:lnSpc>
                        <a:spcAft>
                          <a:spcPts val="0"/>
                        </a:spcAft>
                        <a:buFont typeface="Times New Roman"/>
                        <a:buChar char="-"/>
                      </a:pPr>
                      <a:r>
                        <a:rPr lang="es-VE" sz="900">
                          <a:effectLst/>
                        </a:rPr>
                        <a:t>Actuar comunicativo afectivo</a:t>
                      </a:r>
                      <a:endParaRPr lang="es-EC" sz="1000">
                        <a:effectLst/>
                      </a:endParaRPr>
                    </a:p>
                    <a:p>
                      <a:pPr marL="342900" lvl="0" indent="-342900" algn="just">
                        <a:lnSpc>
                          <a:spcPct val="115000"/>
                        </a:lnSpc>
                        <a:spcAft>
                          <a:spcPts val="0"/>
                        </a:spcAft>
                        <a:buFont typeface="Times New Roman"/>
                        <a:buChar char="-"/>
                      </a:pPr>
                      <a:r>
                        <a:rPr lang="es-VE" sz="900">
                          <a:effectLst/>
                        </a:rPr>
                        <a:t>Uso del diálogo al entendimiento</a:t>
                      </a:r>
                      <a:endParaRPr lang="es-EC" sz="1000">
                        <a:effectLst/>
                        <a:latin typeface="Calibri"/>
                        <a:ea typeface="Times New Roman"/>
                        <a:cs typeface="Times New Roman"/>
                      </a:endParaRPr>
                    </a:p>
                  </a:txBody>
                  <a:tcPr marL="42343" marR="42343" marT="0" marB="0"/>
                </a:tc>
                <a:tc gridSpan="2">
                  <a:txBody>
                    <a:bodyPr/>
                    <a:lstStyle/>
                    <a:p>
                      <a:pPr algn="just">
                        <a:lnSpc>
                          <a:spcPct val="115000"/>
                        </a:lnSpc>
                        <a:spcAft>
                          <a:spcPts val="0"/>
                        </a:spcAft>
                      </a:pPr>
                      <a:r>
                        <a:rPr lang="es-EC" sz="900" dirty="0">
                          <a:effectLst/>
                        </a:rPr>
                        <a:t>Marco referencial en su formación se fundamenta en la cultura familiar del modelo tradicional, en donde las funciones y los roles de sus miembros son reflejo de un sistema social determinante.</a:t>
                      </a:r>
                      <a:endParaRPr lang="es-EC" sz="1000" dirty="0">
                        <a:effectLst/>
                      </a:endParaRPr>
                    </a:p>
                    <a:p>
                      <a:pPr algn="just">
                        <a:lnSpc>
                          <a:spcPct val="115000"/>
                        </a:lnSpc>
                        <a:spcAft>
                          <a:spcPts val="0"/>
                        </a:spcAft>
                      </a:pPr>
                      <a:r>
                        <a:rPr lang="es-EC" sz="900" dirty="0">
                          <a:effectLst/>
                        </a:rPr>
                        <a:t>Este acervo axiológico principalmente, se mantiene y se reproduce con el accionar comunicativo, ya que rigen su praxis profesional dichos principios. </a:t>
                      </a:r>
                      <a:endParaRPr lang="es-EC" sz="1000" dirty="0">
                        <a:effectLst/>
                      </a:endParaRPr>
                    </a:p>
                    <a:p>
                      <a:pPr algn="just">
                        <a:lnSpc>
                          <a:spcPct val="115000"/>
                        </a:lnSpc>
                        <a:spcAft>
                          <a:spcPts val="0"/>
                        </a:spcAft>
                      </a:pPr>
                      <a:r>
                        <a:rPr lang="es-EC" sz="900" dirty="0">
                          <a:effectLst/>
                        </a:rPr>
                        <a:t>Con una visión comprensiva del otro, sus actos de habla revelen actitudes comunicativas hacia el entendimiento, facilitando procesos de socialización, aproximación y afecto.</a:t>
                      </a:r>
                      <a:endParaRPr lang="es-EC" sz="1000" dirty="0">
                        <a:effectLst/>
                        <a:latin typeface="Calibri"/>
                        <a:ea typeface="Calibri"/>
                        <a:cs typeface="Times New Roman"/>
                      </a:endParaRPr>
                    </a:p>
                  </a:txBody>
                  <a:tcPr marL="42343" marR="42343" marT="0" marB="0"/>
                </a:tc>
                <a:tc hMerge="1">
                  <a:txBody>
                    <a:bodyPr/>
                    <a:lstStyle/>
                    <a:p>
                      <a:endParaRPr lang="es-EC"/>
                    </a:p>
                  </a:txBody>
                  <a:tcPr/>
                </a:tc>
              </a:tr>
            </a:tbl>
          </a:graphicData>
        </a:graphic>
      </p:graphicFrame>
      <p:sp>
        <p:nvSpPr>
          <p:cNvPr id="12" name="11 CuadroTexto"/>
          <p:cNvSpPr txBox="1"/>
          <p:nvPr/>
        </p:nvSpPr>
        <p:spPr>
          <a:xfrm>
            <a:off x="5580112" y="6608385"/>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201155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flipV="1">
            <a:off x="12159" y="934846"/>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93791"/>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pic>
        <p:nvPicPr>
          <p:cNvPr id="9" name="8 Imagen"/>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677026">
            <a:off x="7656354" y="3841313"/>
            <a:ext cx="2118043" cy="2289777"/>
          </a:xfrm>
          <a:prstGeom prst="rect">
            <a:avLst/>
          </a:prstGeom>
        </p:spPr>
      </p:pic>
      <p:sp>
        <p:nvSpPr>
          <p:cNvPr id="10" name="Rectangle 21"/>
          <p:cNvSpPr>
            <a:spLocks noChangeArrowheads="1"/>
          </p:cNvSpPr>
          <p:nvPr/>
        </p:nvSpPr>
        <p:spPr bwMode="auto">
          <a:xfrm rot="-1239223">
            <a:off x="7398915" y="3801074"/>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1" name="Rectangle 16"/>
          <p:cNvSpPr>
            <a:spLocks noChangeArrowheads="1"/>
          </p:cNvSpPr>
          <p:nvPr/>
        </p:nvSpPr>
        <p:spPr bwMode="auto">
          <a:xfrm>
            <a:off x="1787430" y="127229"/>
            <a:ext cx="5688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3600" b="1" dirty="0" smtClean="0">
                <a:latin typeface="Gremlins" pitchFamily="2" charset="0"/>
              </a:rPr>
              <a:t>Aproximación al Telos…</a:t>
            </a:r>
            <a:endParaRPr lang="es-ES" sz="3600" b="1" dirty="0">
              <a:latin typeface="Gremlins" pitchFamily="2" charset="0"/>
            </a:endParaRPr>
          </a:p>
        </p:txBody>
      </p:sp>
      <p:sp>
        <p:nvSpPr>
          <p:cNvPr id="3" name="AutoShape 2" descr="data:image/jpeg;base64,/9j/4AAQSkZJRgABAQAAAQABAAD/2wCEAAkGBhISEBQUEhQUFRUUEhUVFRUUFRQUFBQUFRUVFBQYFRQYGyYfFxkjGRUVHy8gIycpLCwsFR4xNTAqNSYrLCkBCQoKDgwOGg8PGikcHhwtLCkpLCwsKSksLCwpKSksKSksKSwpLCkpLC0pLCksLCwpKSwpKSkpLCwsKSkpKSwpLP/AABEIAKAAxgMBIgACEQEDEQH/xAAcAAABBQEBAQAAAAAAAAAAAAAEAAIDBQYHAQj/xAA+EAABAwEFBQUFBgUEAwAAAAABAAIDEQQFEiExQVFhcZEGEzKBsQcUIqHBFTNSgtHwCGKywuEjQnKSJIPx/8QAGgEAAgMBAQAAAAAAAAAAAAAAAAMBAgQFBv/EACYRAAMAAgICAgIBBQAAAAAAAAABAgMRITEEEkFREyIyFEJScaH/2gAMAwEAAhEDEQA/AO4pJJIASSSSAEkkkgBJJLwlAHqSZ3zd46hed63eOoQBIko++bvHUJd6N46hAElUqqLvW7x1C971u8dQgCRKqj71u8dQvDM3eOoQRslqkoPeG7x1C8NpbvHUKQ2EVSqhvem7x1CXvI3jqEBsJqkoPeG7x1C9E7d46hQGyZJRiZu8dQnNeDoUEjkkkkAJJJJACSSSQAkl5VKqAFVMm8J5H0T0ybwnkfRAFUvKr1eEpAsS8TS9MMqnRBNVKqibInYlOgHEqKSWiZPOG6ny2nkEI5xPDnmemxVdzPbJ030TutC8Dyf8qJrQOPEp2NZb8r/EYsf2PL03v+u5MJUUgrzVYz88kuAtk1UTGFVxS+RGqNinW1UqXAnWgwIuwankEA16Ou45nkFK7JQekkkmjBJKrt9ve15AIpQbEP8Aasm8dAqO0ivsi8XlVRm9ZN46Befasm8dAj8iD2ReJKj+1ZN46BL7Vk3joEfkRHsi8TJvCeR9FTfa0m8dAmyXrJQ5jTcEfkQeyJ0x5Vd9oP4dAoZ7Y87fklp7KewVPaQEL71VBSWrf8R/C0ZeZ2eZXlXO8RAG5v1d+ii/Ixx2SpbDm2rOhryGZ6bPNSvtLqa4BwoXH82g8kODhaMIH79VQ3m9+I4jroVm/NWZ6XCG+ilF8LVG3aOJrmeZKY69Y/xBZEynemSTBoq40A1JNAPNT/S77YfkNY6+o96jdfzOK51bu2cDMm4pD/Lk3/sfoho+3kf+6N45FrvUhWXiSHvR02O+sRo1pJ8v2FYtBpnr8lzWx+1KCIUbZ5DvcXsBPkAVcXb7V7I/KQSQneRjb1bn1CzZMNJ/rPAyX9mvkZXmFJZnVOeu1D2G3xTsxwvbI3SrTUV3HceaJDOqnFka4ZWpLOKiPu/U8gqiCRWt3HM8gt8PbFLssEkkk8uUV6/enkPRCEou9fvTyHohCs1diX2eEptV6UxxUEHpemmRDyTUQU1uTFDZGyzM4UMtsGirWue/TTfs6p83dxtxSO4AbzuA1KVeXHHHb+kXnHVc9E7bTuBJ4aDmdi8c0u8Ry/C3IeZ1KFss5kzphbsA181LabfHH43AcBm7osOTLdP1X/BswlyTd2KUpkNgyHTavJpmsFXENHFUNq7ROOUYwjec3f4VVLK5xq4kniifGp/yegeRLo0to7RjDSNtf5nZDyCp57Q55q4k/TkFBHoEW2wPpiIoOOp5BboiMa4KNugC3WxsUbnvNA0dTsA4lc5vS+JbQ74zlX4WDQeW08Ud2mvF8todGc2skLWtGh2VO8pstnYxoGYyOeGgJ20dT4s+a0dDIgpSKJKaY5aHTXI6ctEO0lWA9ST+5NBkaU1KbRAF32U7UyWGbG34o3UEkdcnDeNzhsK7td1tZNG2SM1a4VBXzaur+yO/awyQPP3ZDmb8Lq1HULNmxJ/suydnSmNVldpzPIKrhcToKc1aXaMzyCnGmL+SxSSSWksUd6/enkPRCIu9fvTyHohFmrsS+xpQ1okoiHlAW16EVYHNIXZBeRWcDUVPHT/Kc0IG8b1EeTaF3yHNZcmW7fpI2Ep5YXbr1EQzzOxo/eQWamnMkmORxOeQGg5blDJIXGpNSdqTdRzTMWFQt/IVkbLOW3vIwtOBv8uvVAmEcUZBYXv0GW85BHwXQ0eI14bFR5Ix9FOWU0dkxZCpPBHQXAT4jTgKEq5jjAFAAOSekV5FPrgup+xWKxRxgYWiu85nqoLzkqKcfRGt0Q8tjxnM0VIr9t0Xe9aRyG/7MHW5zADVz2VApV2Jo+u9OfdFoqQ1mEcCSHDY4kn5rbWq4Wm88Tmgx+7Bzf8Ak04DXj8XzV/d9zRh1cyKaHTLRdF5d60b/HxKo2zlDOyFoea4ctpzRreyIA47a5Zrq1oDdgCqLUwGuQzVXko1T48d6MFLcHwGhz3LIWmz4HkHYuoW6ABYG+aB7uJTcVNszeTjmUmiskOi6N7ETW0WkECndNPGuIhc0XSPYgz/AMq0HaIG5c3p76OfR2SqMu7U8ghA1GXfqeQS57FrsOSXqSaMKK9fvTyHogyjL1+9PIeiCc5Zq/kJfZHK9Vs7qlEWmZByNqFTLXpP+yZnZWXjeZHws12n9FURWcuxEnJoqTt4K/msYOoVZedmbHC8k0JAA61ScVyuEaMOL3yKa6Kx8rPho6pPi/lO4q7umyNpUiprqdmWxY5oNKjZkeW0+Wq1/Zy0Ymlp8Tc+Y0BRlp+pr8jxZj9oXHyXKbVPAQtttGDDxcB5VoVjiHXRkjHWTfr8E+NOCHdaWNyGZ3DMqN9rdwbzzd0R6N9Ct6LNpyzTDahsq48ELA0ECtXc/wBEbGz9hap8f7KvJ9FXfNpkaGkNbt1c0UHElRXT2oD/AIHsMbxkQSCObSNRREX/AHUydgje3EPFTiPVUt39lmRPjwtLWtOfx1xGtcwQa+VMk71UrSOv4ir8a+mXdrvaNrfiIFBnwWed2mge6ge3btoh72svfSuaDQVOnPPJDt7MzQ1wThzXA1EkUZ5EV0G8AqEk+zXTqXpIktFpDtDULIdprtw0e3wn5FXsFnfi+INBFa4CcJ/KdOqjvuzGSPA2gNQanTLVWh+tCc0+8MxljsbpHUBaAPE5xo1oOQqV1r2JXPgbaZnAh3eCEbqMzdTfmQslDZe4/wBIBpadtPjLgA412UOxdk7IXX7vYomEUcWl7/8AnIS93r8k/wB97MHkYVihfbLlFXfqeQQqKu/U8gpnsxrsOSSSTS5RXt94eQ9FWzvoFZXt94eQ9FUWkrP/AHMRXYC81K8enlqY4Ln5rdUaZnUjQgr6ga6B+LYKg8diJfO1up8tSoLS8yNc0NyIOZyPDJUxzW0xuG1OSW/sxkTQKccjz/yp7ttjmSEN1Z/SdK8KZJjov9pGpz4EH99ESxgGlPLctLO40nwzSw3i6QfAAN9TmCs79oPlJrpp5g0Pon2e1OjdUcARvH6oKwP8qlxpzJKmZUrgx4cFYqrXT6NUyyv20aNwUBjoVYQTY2NdvGfPahZ25nmmJHApNPTLGxtyCOY1BWPQKwYE1lUB29waWE6Zj6qrktweXUoGsBw1Obj4SRyqVa35Zi6F1Mi3MH5FYe0TRgNilcWYgcGZ+Km0OGh2kJVdnf8AAtPGl9AzLXhdi2VqtdI0FgdqC2vksS+742mrHh4r+Oo9Vb2C3kwloNQKjI1pTUKrNzf2Q3hMBUNACp5XgHM0Fcz8yp556lAGWrwNg1/RCQm6+DV9i7oitcxfUOZE4GQ7S/VreWWezJdSXMfZDfdlY2WAnBO+V73YzRsgbkMFdCBWrfNdKjtDXZNc08iD6LR6+vBxc+WstbfwSIq79TyCFRV36nkFaexK7Dkkkk0uUN7/AHh5D0VXM1Wt7feHkPRAGOqy2ttinwytkJ/2ivE5BQvsrj4j5Ny+auO6Uc7MlT0lckO2yrZYwNBRPFkRlElPtrooYm87DgkyBzNd+iGj1I6LX3pBo4CuYr9Cs/abv2jXaN3JL0ekwZlkhMr7Q2n73L2GH4anVECOtAf/AInWgUCENb4La5XVipucR9fqpLQ34isk/tm2zBzAwvfiqRXC1ooKVOpKz949tLVK6of3Y3MFPmcynzjb5PPZo3kZ1iK1RxtBke1gpq5wHqqC+/ajZ4QWwDvn782xj82rvJctmlc81e4uJ2uJJ+agnhNKp/418lFjSNTaPaTbpg4B7WBwIoxjcgdxNSrVlq7yOKXCJA5rSQTmHjaNzgarBWTw81ouzNqkc4QMa57iXFjW0LjQF7wATmaBxpzVckccG7xMix1p8Jlq6zB7s4ADveA51OpRb7W2NjmtAFRThxQ0tucyoLJWuGrXRva5vMOGSp/ey85b/wB13LKpb7Ojkypdck1omrkFPdF3GWaKNviklY3yLhiPkAT5KOGGmv6rc9mrhNnaZ5RSQtPdtOsbSPic7c5wyA2Cp2q8zt6Qmr9V7M5L2jI99tWHw+8zYabu8NFXNmc0hzSWkaFpLT1CdNJie934nvd1cSoythyjW3F7VbfZyA6Tv2aYZszTg8Zg86rsPs37eNvHvaRGMxBlauDgcWLQ0B2bV83Bdh/h68Vs5Q+r1GkRo7Qkkkgko70+9PIeiEWhksbHGpaCUz7Pj/CPmkvG29lHJQqK0aDmtH9nx/hHzQ9usMYA+Ea8VV43oq4M4krb3Rn4Ql7oz8IS/RlfVlQ5oIoVnr6a5lKioOjvoeK3HujPwhV962eIgNIboSRrUaaHn8lDlo1eLVTel8mFD8qoK0kurQ5BWV+xkEBoo396LP3zae7gfT8OEcXOy+tfJVlbejs3aU7MXI7EXHecXVRKUjP8voUwtXROGNc5TxuyQxBUsB+SAHFtFLZrW+KRkkRpJG9sjDucwhza+Y+ZXtEwj5qQPoSyWiyXlY2Tupgc3MHxwvGT2BwzDg7KmYOWWawN/XDZ7Pae7da7O00DqSv7p7WuzbjZhOZ4c6BEdjpD7vHKw5SxtZaIyaB0kRMQkaaGklBtFCDmsd7QrhZZra9rXOfiDXSOfV2Cd4Lnxl58RwYHbwH02JVQq7HRkqOjodyXBDE1lpc9k2JuKIx/FE3ZjBOb3caADdXND9srzf7rMW1Aw4a6fFIcA5mhJ8lF7Nroay72PdWsz3S4fwsd8MeHcHNbiqNcXBe+0NwFnazQEvkIGVGxsPq4gdVMpLoKp1yzjdP8JUTgF7RWEkbmrr/8PnitnKH1euRldc/h7HxWzlD/AHoA7MkkkoASSSSAEhbw8I5/QopC3h4Rz+hUV0Q+gFJJJJKHhK5ndfa+CS22gSTwgPEeBxJZ4TICxxfSjhUVGmWRK2HbLtF7lZu+Aq4SxhrdrvjDnAflDlle0PszstukZbLLMIYJhilDGY6uOYLWVAYT8QcCaAgGlSVZR7Iditw9ofel72eQHBNEcJoaSMy+ayd8Q99DM9gD4YIi90ozb32OMMax+jnUL8QFaDWlVsrH7Mrus5Bcx1ofqDO7GOBEbA1vUFD+0e3sjsMkYHiY2JjQA0NDntNA0ZNAa05BE40ns0XmdLRyckZbsx10+aY40K8miIrQGh2U04pr6mhocxnzTzKTgZHyP0XgCbATUZHcpC07kAJjl44r0NO4pj67j0QBuPZ1e7WwzMeaCOQShx0DXirgeTmE+ZWU7Q3260yBxNW45MI2/wCo90j3He5xIz3NaNiZdlqc1lqZQ/6tnA82TRu/pL0BMCaGh0GzbWhUIn4OnezC3Vsb2VqYZyANvdyAPoPz944cSVX+0i8ayvZXSzgf93U/pVT7Pbw7ueRhqO9jy18cZDm9Wl6j9oEhdbJNcsA6Mb9UFvgy5XidhO49CvMJ3HopKDV1/wDh+1tn/p/vXIC07iuvfw+1rbK7of71AHZEkkl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 name="1 Tabla"/>
          <p:cNvGraphicFramePr>
            <a:graphicFrameLocks noGrp="1"/>
          </p:cNvGraphicFramePr>
          <p:nvPr>
            <p:extLst>
              <p:ext uri="{D42A27DB-BD31-4B8C-83A1-F6EECF244321}">
                <p14:modId xmlns:p14="http://schemas.microsoft.com/office/powerpoint/2010/main" val="544533043"/>
              </p:ext>
            </p:extLst>
          </p:nvPr>
        </p:nvGraphicFramePr>
        <p:xfrm>
          <a:off x="183305" y="1339438"/>
          <a:ext cx="8709174" cy="5028998"/>
        </p:xfrm>
        <a:graphic>
          <a:graphicData uri="http://schemas.openxmlformats.org/drawingml/2006/table">
            <a:tbl>
              <a:tblPr firstRow="1" firstCol="1" bandRow="1">
                <a:tableStyleId>{16D9F66E-5EB9-4882-86FB-DCBF35E3C3E4}</a:tableStyleId>
              </a:tblPr>
              <a:tblGrid>
                <a:gridCol w="2903058"/>
                <a:gridCol w="2903058"/>
                <a:gridCol w="2903058"/>
              </a:tblGrid>
              <a:tr h="150865">
                <a:tc gridSpan="3">
                  <a:txBody>
                    <a:bodyPr/>
                    <a:lstStyle/>
                    <a:p>
                      <a:pPr algn="ctr">
                        <a:lnSpc>
                          <a:spcPct val="115000"/>
                        </a:lnSpc>
                        <a:spcAft>
                          <a:spcPts val="0"/>
                        </a:spcAft>
                      </a:pPr>
                      <a:r>
                        <a:rPr lang="es-EC" sz="900" dirty="0">
                          <a:effectLst/>
                        </a:rPr>
                        <a:t> </a:t>
                      </a:r>
                      <a:endParaRPr lang="es-EC" sz="1100" dirty="0">
                        <a:effectLst/>
                        <a:latin typeface="Calibri"/>
                        <a:ea typeface="Calibri"/>
                        <a:cs typeface="Times New Roman"/>
                      </a:endParaRPr>
                    </a:p>
                  </a:txBody>
                  <a:tcPr marL="65594" marR="65594" marT="0" marB="0"/>
                </a:tc>
                <a:tc hMerge="1">
                  <a:txBody>
                    <a:bodyPr/>
                    <a:lstStyle/>
                    <a:p>
                      <a:endParaRPr lang="es-EC"/>
                    </a:p>
                  </a:txBody>
                  <a:tcPr/>
                </a:tc>
                <a:tc hMerge="1">
                  <a:txBody>
                    <a:bodyPr/>
                    <a:lstStyle/>
                    <a:p>
                      <a:endParaRPr lang="es-EC"/>
                    </a:p>
                  </a:txBody>
                  <a:tcPr/>
                </a:tc>
              </a:tr>
              <a:tr h="419660">
                <a:tc>
                  <a:txBody>
                    <a:bodyPr/>
                    <a:lstStyle/>
                    <a:p>
                      <a:pPr algn="l">
                        <a:lnSpc>
                          <a:spcPct val="115000"/>
                        </a:lnSpc>
                        <a:spcAft>
                          <a:spcPts val="0"/>
                        </a:spcAft>
                      </a:pPr>
                      <a:r>
                        <a:rPr lang="es-EC" sz="900">
                          <a:effectLst/>
                        </a:rPr>
                        <a:t>                    1° PROPOSITO: </a:t>
                      </a:r>
                      <a:endParaRPr lang="es-EC" sz="1100">
                        <a:effectLst/>
                      </a:endParaRPr>
                    </a:p>
                    <a:p>
                      <a:pPr algn="l">
                        <a:lnSpc>
                          <a:spcPct val="115000"/>
                        </a:lnSpc>
                        <a:spcAft>
                          <a:spcPts val="0"/>
                        </a:spcAft>
                      </a:pPr>
                      <a:r>
                        <a:rPr lang="es-EC" sz="900">
                          <a:effectLst/>
                        </a:rPr>
                        <a:t>ACCIÓN SOCIAL – ACCION ORIENTADORA</a:t>
                      </a:r>
                      <a:endParaRPr lang="es-EC" sz="1100">
                        <a:effectLst/>
                        <a:latin typeface="Calibri"/>
                        <a:ea typeface="Calibri"/>
                        <a:cs typeface="Times New Roman"/>
                      </a:endParaRPr>
                    </a:p>
                  </a:txBody>
                  <a:tcPr marL="65594" marR="65594" marT="0" marB="0"/>
                </a:tc>
                <a:tc>
                  <a:txBody>
                    <a:bodyPr/>
                    <a:lstStyle/>
                    <a:p>
                      <a:pPr algn="l">
                        <a:lnSpc>
                          <a:spcPct val="115000"/>
                        </a:lnSpc>
                        <a:spcAft>
                          <a:spcPts val="0"/>
                        </a:spcAft>
                      </a:pPr>
                      <a:r>
                        <a:rPr lang="es-EC" sz="900" b="1" dirty="0">
                          <a:effectLst/>
                        </a:rPr>
                        <a:t>                            2° </a:t>
                      </a:r>
                      <a:r>
                        <a:rPr lang="es-EC" sz="900" b="1" dirty="0" smtClean="0">
                          <a:effectLst/>
                        </a:rPr>
                        <a:t>PROPOSITO:</a:t>
                      </a:r>
                      <a:endParaRPr lang="es-EC" sz="1100" b="1" dirty="0">
                        <a:effectLst/>
                      </a:endParaRPr>
                    </a:p>
                    <a:p>
                      <a:pPr algn="l">
                        <a:lnSpc>
                          <a:spcPct val="115000"/>
                        </a:lnSpc>
                        <a:spcAft>
                          <a:spcPts val="0"/>
                        </a:spcAft>
                      </a:pPr>
                      <a:r>
                        <a:rPr lang="es-EC" sz="1100" b="1" baseline="0" dirty="0">
                          <a:effectLst/>
                        </a:rPr>
                        <a:t> </a:t>
                      </a:r>
                      <a:r>
                        <a:rPr lang="es-EC" sz="1100" b="1" baseline="0" dirty="0" smtClean="0">
                          <a:effectLst/>
                        </a:rPr>
                        <a:t>                    </a:t>
                      </a:r>
                      <a:r>
                        <a:rPr lang="es-EC" sz="900" b="1" dirty="0" smtClean="0">
                          <a:effectLst/>
                        </a:rPr>
                        <a:t>INTERSUBJETIVIDAD</a:t>
                      </a:r>
                      <a:endParaRPr lang="es-EC" sz="1100" b="1" dirty="0">
                        <a:effectLst/>
                        <a:latin typeface="Calibri"/>
                        <a:ea typeface="Calibri"/>
                        <a:cs typeface="Times New Roman"/>
                      </a:endParaRPr>
                    </a:p>
                  </a:txBody>
                  <a:tcPr marL="65594" marR="65594" marT="0" marB="0"/>
                </a:tc>
                <a:tc>
                  <a:txBody>
                    <a:bodyPr/>
                    <a:lstStyle/>
                    <a:p>
                      <a:pPr algn="l">
                        <a:lnSpc>
                          <a:spcPct val="115000"/>
                        </a:lnSpc>
                        <a:spcAft>
                          <a:spcPts val="0"/>
                        </a:spcAft>
                      </a:pPr>
                      <a:r>
                        <a:rPr lang="es-EC" sz="900" b="1" dirty="0">
                          <a:effectLst/>
                        </a:rPr>
                        <a:t>                               3°PROPOSITO: </a:t>
                      </a:r>
                      <a:endParaRPr lang="es-EC" sz="1100" b="1" dirty="0">
                        <a:effectLst/>
                      </a:endParaRPr>
                    </a:p>
                    <a:p>
                      <a:pPr algn="l">
                        <a:lnSpc>
                          <a:spcPct val="115000"/>
                        </a:lnSpc>
                        <a:spcAft>
                          <a:spcPts val="0"/>
                        </a:spcAft>
                      </a:pPr>
                      <a:r>
                        <a:rPr lang="es-EC" sz="1100" b="1" baseline="0" dirty="0">
                          <a:effectLst/>
                        </a:rPr>
                        <a:t> </a:t>
                      </a:r>
                      <a:r>
                        <a:rPr lang="es-EC" sz="1100" b="1" baseline="0" dirty="0" smtClean="0">
                          <a:effectLst/>
                        </a:rPr>
                        <a:t>                         </a:t>
                      </a:r>
                      <a:r>
                        <a:rPr lang="es-EC" sz="900" b="1" dirty="0" smtClean="0">
                          <a:effectLst/>
                        </a:rPr>
                        <a:t>ACTOS </a:t>
                      </a:r>
                      <a:r>
                        <a:rPr lang="es-EC" sz="900" b="1" dirty="0">
                          <a:effectLst/>
                        </a:rPr>
                        <a:t>DE HABLA</a:t>
                      </a:r>
                      <a:endParaRPr lang="es-EC" sz="1100" b="1" dirty="0">
                        <a:effectLst/>
                        <a:latin typeface="Calibri"/>
                        <a:ea typeface="Calibri"/>
                        <a:cs typeface="Times New Roman"/>
                      </a:endParaRPr>
                    </a:p>
                  </a:txBody>
                  <a:tcPr marL="65594" marR="65594" marT="0" marB="0"/>
                </a:tc>
              </a:tr>
              <a:tr h="3168174">
                <a:tc>
                  <a:txBody>
                    <a:bodyPr/>
                    <a:lstStyle/>
                    <a:p>
                      <a:pPr algn="just">
                        <a:lnSpc>
                          <a:spcPct val="115000"/>
                        </a:lnSpc>
                        <a:spcAft>
                          <a:spcPts val="0"/>
                        </a:spcAft>
                      </a:pPr>
                      <a:r>
                        <a:rPr lang="es-EC" sz="900" b="1" dirty="0">
                          <a:effectLst/>
                        </a:rPr>
                        <a:t>Estructura social: </a:t>
                      </a:r>
                      <a:r>
                        <a:rPr lang="es-EC" sz="900" b="0" dirty="0">
                          <a:effectLst/>
                        </a:rPr>
                        <a:t>Mundos de vida dinámicos, con  firmes y fuertes tendencias desde los primero años de estudios de básica, a la sensibilidad social, comunitaria y búsqueda de un bienestar colectivo. </a:t>
                      </a:r>
                      <a:endParaRPr lang="es-EC" sz="1100" b="0" dirty="0">
                        <a:effectLst/>
                      </a:endParaRPr>
                    </a:p>
                    <a:p>
                      <a:pPr algn="just">
                        <a:lnSpc>
                          <a:spcPct val="115000"/>
                        </a:lnSpc>
                        <a:spcAft>
                          <a:spcPts val="0"/>
                        </a:spcAft>
                      </a:pPr>
                      <a:r>
                        <a:rPr lang="es-EC" sz="900" b="1" dirty="0">
                          <a:effectLst/>
                        </a:rPr>
                        <a:t>Condiciones socializadoras: </a:t>
                      </a:r>
                      <a:r>
                        <a:rPr lang="es-EC" sz="900" b="0" dirty="0">
                          <a:effectLst/>
                        </a:rPr>
                        <a:t>Experiencias en la primera infancia caracterizadas por escases, limitaciones económicas, exclusiones sociales y académicas, las cuales les significaron el bagaje para la formación de una perspectiva ideológico-crítica en la formación pedagógica posterior.  </a:t>
                      </a:r>
                      <a:r>
                        <a:rPr lang="es-EC" sz="900" b="1" dirty="0">
                          <a:effectLst/>
                        </a:rPr>
                        <a:t>Vinculación: </a:t>
                      </a:r>
                      <a:r>
                        <a:rPr lang="es-EC" sz="900" b="0" dirty="0">
                          <a:effectLst/>
                        </a:rPr>
                        <a:t>Mantienen actitudes de permanente aprendizaje, como de innovación al demostrar competencias de cambio en diferentes  contextos.</a:t>
                      </a:r>
                      <a:endParaRPr lang="es-EC" sz="1100" b="0" dirty="0">
                        <a:effectLst/>
                      </a:endParaRPr>
                    </a:p>
                    <a:p>
                      <a:pPr algn="just">
                        <a:lnSpc>
                          <a:spcPct val="115000"/>
                        </a:lnSpc>
                        <a:spcAft>
                          <a:spcPts val="0"/>
                        </a:spcAft>
                      </a:pPr>
                      <a:r>
                        <a:rPr lang="es-EC" sz="900" b="1" dirty="0">
                          <a:effectLst/>
                        </a:rPr>
                        <a:t>Sensibilidad social: </a:t>
                      </a:r>
                      <a:r>
                        <a:rPr lang="es-EC" sz="900" b="0" dirty="0">
                          <a:effectLst/>
                        </a:rPr>
                        <a:t>Reconocen el valor de las  personas, sin discriminación, se sensibilizan y aprovechan las oportunidades para desarrollar competencias orientadoras tanto para sí como para sus socios de aprendizaje.</a:t>
                      </a:r>
                      <a:endParaRPr lang="es-EC" sz="1100" b="0" dirty="0">
                        <a:effectLst/>
                      </a:endParaRPr>
                    </a:p>
                    <a:p>
                      <a:pPr algn="just">
                        <a:lnSpc>
                          <a:spcPct val="115000"/>
                        </a:lnSpc>
                        <a:spcAft>
                          <a:spcPts val="0"/>
                        </a:spcAft>
                      </a:pPr>
                      <a:r>
                        <a:rPr lang="es-EC" sz="900" b="1" dirty="0">
                          <a:effectLst/>
                        </a:rPr>
                        <a:t>Perfil: </a:t>
                      </a:r>
                      <a:r>
                        <a:rPr lang="es-EC" sz="900" b="0" dirty="0">
                          <a:effectLst/>
                        </a:rPr>
                        <a:t>Docentes-orientadores, con rasgos que determinan su praxis profesional y personal, con una carga vocacional particularmente diferenciada.</a:t>
                      </a:r>
                      <a:endParaRPr lang="es-EC" sz="1100" b="0" dirty="0">
                        <a:effectLst/>
                      </a:endParaRPr>
                    </a:p>
                    <a:p>
                      <a:pPr algn="just">
                        <a:lnSpc>
                          <a:spcPct val="115000"/>
                        </a:lnSpc>
                        <a:spcAft>
                          <a:spcPts val="0"/>
                        </a:spcAft>
                      </a:pPr>
                      <a:r>
                        <a:rPr lang="es-EC" sz="900" b="1" dirty="0">
                          <a:effectLst/>
                        </a:rPr>
                        <a:t>Valores: </a:t>
                      </a:r>
                      <a:r>
                        <a:rPr lang="es-EC" sz="900" b="0" dirty="0">
                          <a:effectLst/>
                        </a:rPr>
                        <a:t>Congruentes con sus principios.</a:t>
                      </a:r>
                      <a:endParaRPr lang="es-EC" sz="1100" b="0" dirty="0">
                        <a:effectLst/>
                        <a:latin typeface="Calibri"/>
                        <a:ea typeface="Calibri"/>
                        <a:cs typeface="Times New Roman"/>
                      </a:endParaRPr>
                    </a:p>
                  </a:txBody>
                  <a:tcPr marL="65594" marR="65594" marT="0" marB="0"/>
                </a:tc>
                <a:tc>
                  <a:txBody>
                    <a:bodyPr/>
                    <a:lstStyle/>
                    <a:p>
                      <a:pPr algn="just">
                        <a:lnSpc>
                          <a:spcPct val="115000"/>
                        </a:lnSpc>
                        <a:spcAft>
                          <a:spcPts val="0"/>
                        </a:spcAft>
                      </a:pPr>
                      <a:r>
                        <a:rPr lang="es-EC" sz="1000" b="1" dirty="0">
                          <a:effectLst/>
                        </a:rPr>
                        <a:t>Actuar comunicativo: </a:t>
                      </a:r>
                      <a:r>
                        <a:rPr lang="es-EC" sz="900" dirty="0">
                          <a:effectLst/>
                        </a:rPr>
                        <a:t>guiado por una racionalidad comunicativa, con despliegues de habilidades y condiciones de interrelación socio-educativa orientadas a la construcción y mejoramiento de un nuevo tipo de relacionamiento con el otro.</a:t>
                      </a:r>
                      <a:endParaRPr lang="es-EC" sz="1100" dirty="0">
                        <a:effectLst/>
                      </a:endParaRPr>
                    </a:p>
                    <a:p>
                      <a:pPr algn="just">
                        <a:lnSpc>
                          <a:spcPct val="115000"/>
                        </a:lnSpc>
                        <a:spcAft>
                          <a:spcPts val="0"/>
                        </a:spcAft>
                      </a:pPr>
                      <a:r>
                        <a:rPr lang="es-EC" sz="1000" b="1" dirty="0">
                          <a:effectLst/>
                        </a:rPr>
                        <a:t>Procesos de socialización: </a:t>
                      </a:r>
                      <a:r>
                        <a:rPr lang="es-EC" sz="900" dirty="0">
                          <a:effectLst/>
                        </a:rPr>
                        <a:t>justa, igualitaria y horizontal, de entendimiento y compenetración.</a:t>
                      </a:r>
                      <a:endParaRPr lang="es-EC" sz="1100" dirty="0">
                        <a:effectLst/>
                      </a:endParaRPr>
                    </a:p>
                    <a:p>
                      <a:pPr algn="just">
                        <a:lnSpc>
                          <a:spcPct val="115000"/>
                        </a:lnSpc>
                        <a:spcAft>
                          <a:spcPts val="0"/>
                        </a:spcAft>
                      </a:pPr>
                      <a:r>
                        <a:rPr lang="es-EC" sz="1000" b="1" dirty="0">
                          <a:effectLst/>
                        </a:rPr>
                        <a:t>Habilidades comunicacionales: </a:t>
                      </a:r>
                      <a:r>
                        <a:rPr lang="es-EC" sz="900" dirty="0">
                          <a:effectLst/>
                        </a:rPr>
                        <a:t>empatía        responsabilidad, otredad, retórica conservadora de sí mismos, humildad, entusiasmo, alegría de vivir, creatividad, valentía, fe.</a:t>
                      </a:r>
                      <a:endParaRPr lang="es-EC" sz="1100" dirty="0">
                        <a:effectLst/>
                      </a:endParaRPr>
                    </a:p>
                    <a:p>
                      <a:pPr algn="just">
                        <a:lnSpc>
                          <a:spcPct val="115000"/>
                        </a:lnSpc>
                        <a:spcAft>
                          <a:spcPts val="0"/>
                        </a:spcAft>
                      </a:pPr>
                      <a:r>
                        <a:rPr lang="es-EC" sz="1000" b="1" dirty="0">
                          <a:effectLst/>
                        </a:rPr>
                        <a:t>Acción comunicativa: </a:t>
                      </a:r>
                      <a:r>
                        <a:rPr lang="es-EC" sz="900" dirty="0">
                          <a:effectLst/>
                        </a:rPr>
                        <a:t>Mediada por la formación natural que experimentaron desde sus contextos con personajes significativos.</a:t>
                      </a:r>
                      <a:endParaRPr lang="es-EC" sz="1100" dirty="0">
                        <a:effectLst/>
                      </a:endParaRPr>
                    </a:p>
                    <a:p>
                      <a:pPr algn="just">
                        <a:lnSpc>
                          <a:spcPct val="115000"/>
                        </a:lnSpc>
                        <a:spcAft>
                          <a:spcPts val="0"/>
                        </a:spcAft>
                      </a:pPr>
                      <a:r>
                        <a:rPr lang="es-EC" sz="1000" b="1" dirty="0">
                          <a:effectLst/>
                        </a:rPr>
                        <a:t>Conexiones sociales</a:t>
                      </a:r>
                      <a:r>
                        <a:rPr lang="es-EC" sz="900" dirty="0">
                          <a:effectLst/>
                        </a:rPr>
                        <a:t>: Entramado de la misma índole, cuyos recursos significantes son el lenguaje y la práctica comunitaria.</a:t>
                      </a:r>
                      <a:endParaRPr lang="es-EC" sz="1100" dirty="0">
                        <a:effectLst/>
                      </a:endParaRPr>
                    </a:p>
                    <a:p>
                      <a:pPr algn="just">
                        <a:lnSpc>
                          <a:spcPct val="115000"/>
                        </a:lnSpc>
                        <a:spcAft>
                          <a:spcPts val="0"/>
                        </a:spcAft>
                      </a:pPr>
                      <a:r>
                        <a:rPr lang="es-VE" sz="900" dirty="0">
                          <a:effectLst/>
                        </a:rPr>
                        <a:t> </a:t>
                      </a:r>
                      <a:endParaRPr lang="es-EC" sz="1100" dirty="0">
                        <a:effectLst/>
                      </a:endParaRPr>
                    </a:p>
                    <a:p>
                      <a:pPr algn="just">
                        <a:lnSpc>
                          <a:spcPct val="115000"/>
                        </a:lnSpc>
                        <a:spcAft>
                          <a:spcPts val="0"/>
                        </a:spcAft>
                      </a:pPr>
                      <a:r>
                        <a:rPr lang="es-EC" sz="900" dirty="0">
                          <a:effectLst/>
                        </a:rPr>
                        <a:t> </a:t>
                      </a:r>
                      <a:endParaRPr lang="es-EC" sz="1100" dirty="0">
                        <a:effectLst/>
                      </a:endParaRPr>
                    </a:p>
                    <a:p>
                      <a:pPr algn="just">
                        <a:lnSpc>
                          <a:spcPct val="115000"/>
                        </a:lnSpc>
                        <a:spcAft>
                          <a:spcPts val="0"/>
                        </a:spcAft>
                      </a:pPr>
                      <a:r>
                        <a:rPr lang="es-EC" sz="900" dirty="0">
                          <a:effectLst/>
                        </a:rPr>
                        <a:t> </a:t>
                      </a:r>
                      <a:endParaRPr lang="es-EC" sz="1100" dirty="0">
                        <a:effectLst/>
                        <a:latin typeface="Calibri"/>
                        <a:ea typeface="Calibri"/>
                        <a:cs typeface="Times New Roman"/>
                      </a:endParaRPr>
                    </a:p>
                  </a:txBody>
                  <a:tcPr marL="65594" marR="65594" marT="0" marB="0"/>
                </a:tc>
                <a:tc>
                  <a:txBody>
                    <a:bodyPr/>
                    <a:lstStyle/>
                    <a:p>
                      <a:pPr algn="just">
                        <a:lnSpc>
                          <a:spcPct val="115000"/>
                        </a:lnSpc>
                        <a:spcAft>
                          <a:spcPts val="0"/>
                        </a:spcAft>
                      </a:pPr>
                      <a:r>
                        <a:rPr lang="es-EC" sz="1000" b="1" dirty="0">
                          <a:effectLst/>
                        </a:rPr>
                        <a:t>Formación lingüística: </a:t>
                      </a:r>
                      <a:r>
                        <a:rPr lang="es-EC" sz="900" dirty="0">
                          <a:effectLst/>
                        </a:rPr>
                        <a:t>De consenso, nace como una necesidad de acercamiento al otro visto como sujeto.</a:t>
                      </a:r>
                      <a:endParaRPr lang="es-EC" sz="1100" dirty="0">
                        <a:effectLst/>
                      </a:endParaRPr>
                    </a:p>
                    <a:p>
                      <a:pPr algn="just">
                        <a:lnSpc>
                          <a:spcPct val="115000"/>
                        </a:lnSpc>
                        <a:spcAft>
                          <a:spcPts val="0"/>
                        </a:spcAft>
                      </a:pPr>
                      <a:r>
                        <a:rPr lang="es-EC" sz="1000" b="1" dirty="0">
                          <a:effectLst/>
                        </a:rPr>
                        <a:t>Actos de habla: </a:t>
                      </a:r>
                      <a:r>
                        <a:rPr lang="es-EC" sz="900" dirty="0">
                          <a:effectLst/>
                        </a:rPr>
                        <a:t>Atribuye un significado trascendente a los actos de habla, diálogo, conversación cara a cara. Trasciende el valor funcional del habla a un valor relacional entre sujetos.</a:t>
                      </a:r>
                      <a:endParaRPr lang="es-EC" sz="1100" dirty="0">
                        <a:effectLst/>
                      </a:endParaRPr>
                    </a:p>
                    <a:p>
                      <a:pPr algn="just">
                        <a:lnSpc>
                          <a:spcPct val="115000"/>
                        </a:lnSpc>
                        <a:spcAft>
                          <a:spcPts val="0"/>
                        </a:spcAft>
                      </a:pPr>
                      <a:r>
                        <a:rPr lang="es-EC" sz="1000" b="1" dirty="0" err="1">
                          <a:effectLst/>
                        </a:rPr>
                        <a:t>Relacionalidad</a:t>
                      </a:r>
                      <a:r>
                        <a:rPr lang="es-EC" sz="1000" b="1" dirty="0">
                          <a:effectLst/>
                        </a:rPr>
                        <a:t>: </a:t>
                      </a:r>
                      <a:r>
                        <a:rPr lang="es-EC" sz="900" dirty="0">
                          <a:effectLst/>
                        </a:rPr>
                        <a:t>a través de diálogos igualitarios, de- veladores, motivadores, construye conversación como medio para expresar los sentimientos recíprocamente, aprende permanentemente de sus estudiantes.</a:t>
                      </a:r>
                      <a:endParaRPr lang="es-EC" sz="1100" dirty="0">
                        <a:effectLst/>
                      </a:endParaRPr>
                    </a:p>
                    <a:p>
                      <a:pPr algn="just">
                        <a:lnSpc>
                          <a:spcPct val="115000"/>
                        </a:lnSpc>
                        <a:spcAft>
                          <a:spcPts val="0"/>
                        </a:spcAft>
                      </a:pPr>
                      <a:r>
                        <a:rPr lang="es-EC" sz="1000" b="1" dirty="0">
                          <a:effectLst/>
                        </a:rPr>
                        <a:t>Actos comunicativos: </a:t>
                      </a:r>
                      <a:r>
                        <a:rPr lang="es-EC" sz="900" dirty="0">
                          <a:effectLst/>
                        </a:rPr>
                        <a:t>contienen elementos que caracterizan las relaciones dialógicas: democracia, creatividad, humildad, sinceridad, motivación a la participación, retos, compromiso social. Invitan a la acción.</a:t>
                      </a:r>
                      <a:endParaRPr lang="es-EC" sz="1100" dirty="0">
                        <a:effectLst/>
                      </a:endParaRPr>
                    </a:p>
                    <a:p>
                      <a:pPr algn="just">
                        <a:lnSpc>
                          <a:spcPct val="115000"/>
                        </a:lnSpc>
                        <a:spcAft>
                          <a:spcPts val="0"/>
                        </a:spcAft>
                      </a:pPr>
                      <a:r>
                        <a:rPr lang="es-EC" sz="1000" b="1" dirty="0">
                          <a:effectLst/>
                        </a:rPr>
                        <a:t>Comunidad de comunicación: </a:t>
                      </a:r>
                      <a:r>
                        <a:rPr lang="es-EC" sz="800" dirty="0">
                          <a:effectLst/>
                        </a:rPr>
                        <a:t>amplía las posibilidades de coordinar las acciones sin recurrir a la coerción. Solventa consensualmente los conflictos de acción en la medida que surjan disonancias que por la propia dinámica socio-cultural en la que se desenvolvía podrían surgir.</a:t>
                      </a:r>
                      <a:endParaRPr lang="es-EC" sz="1100" dirty="0">
                        <a:effectLst/>
                      </a:endParaRPr>
                    </a:p>
                    <a:p>
                      <a:pPr algn="just">
                        <a:lnSpc>
                          <a:spcPct val="115000"/>
                        </a:lnSpc>
                        <a:spcAft>
                          <a:spcPts val="0"/>
                        </a:spcAft>
                      </a:pPr>
                      <a:r>
                        <a:rPr lang="es-EC" sz="900" dirty="0">
                          <a:effectLst/>
                        </a:rPr>
                        <a:t> </a:t>
                      </a:r>
                      <a:endParaRPr lang="es-EC" sz="1100" dirty="0">
                        <a:effectLst/>
                        <a:latin typeface="Calibri"/>
                        <a:ea typeface="Calibri"/>
                        <a:cs typeface="Times New Roman"/>
                      </a:endParaRPr>
                    </a:p>
                  </a:txBody>
                  <a:tcPr marL="65594" marR="65594" marT="0" marB="0"/>
                </a:tc>
              </a:tr>
              <a:tr h="905193">
                <a:tc gridSpan="3">
                  <a:txBody>
                    <a:bodyPr/>
                    <a:lstStyle/>
                    <a:p>
                      <a:pPr algn="just">
                        <a:lnSpc>
                          <a:spcPct val="115000"/>
                        </a:lnSpc>
                        <a:spcAft>
                          <a:spcPts val="0"/>
                        </a:spcAft>
                      </a:pPr>
                      <a:r>
                        <a:rPr lang="es-EC" sz="900" dirty="0">
                          <a:effectLst/>
                        </a:rPr>
                        <a:t>APROXIMACIÓN PRELIMINAR AL  TELOS</a:t>
                      </a:r>
                      <a:endParaRPr lang="es-EC" sz="1100" dirty="0">
                        <a:effectLst/>
                      </a:endParaRPr>
                    </a:p>
                    <a:p>
                      <a:pPr algn="just">
                        <a:lnSpc>
                          <a:spcPct val="115000"/>
                        </a:lnSpc>
                        <a:spcAft>
                          <a:spcPts val="0"/>
                        </a:spcAft>
                      </a:pPr>
                      <a:r>
                        <a:rPr lang="es-EC" sz="1000" dirty="0">
                          <a:effectLst/>
                        </a:rPr>
                        <a:t>Docentes cuya vida profesional en el campo de la orientación y asesoramiento humano  ha marcado pautas en la praxis, por su tipo de relacionamiento, efectividad en su pedagogía, apoyo  y motivación a los otros. Miembros de familias de escasos recursos, con limitaciones sociales, económicas y culturales. Estos  hechos constituyeron inspiración para su propia autoconstrucción y éxito personal y profesional. Están en permanente </a:t>
                      </a:r>
                      <a:r>
                        <a:rPr lang="es-EC" sz="1000" dirty="0" err="1">
                          <a:effectLst/>
                        </a:rPr>
                        <a:t>co</a:t>
                      </a:r>
                      <a:r>
                        <a:rPr lang="es-EC" sz="1000" dirty="0">
                          <a:effectLst/>
                        </a:rPr>
                        <a:t>-construcción con logros académicos, reconocimientos en cargos gerenciales de trascendencia social. Fuente de formación social, sus contextos familiares. Seres dotados por un actuar comunicativo racional, generan procesos socializadores exitosos. Manejo de los actos de habla con visión humanista, de acercamiento, entendimiento y respeto. Promueve el consenso y acción comunicativa y no usa nunca la coerción.</a:t>
                      </a:r>
                      <a:endParaRPr lang="es-EC" sz="1200" dirty="0">
                        <a:effectLst/>
                        <a:latin typeface="Calibri"/>
                        <a:ea typeface="Calibri"/>
                        <a:cs typeface="Times New Roman"/>
                      </a:endParaRPr>
                    </a:p>
                  </a:txBody>
                  <a:tcPr marL="65594" marR="65594" marT="0" marB="0"/>
                </a:tc>
                <a:tc hMerge="1">
                  <a:txBody>
                    <a:bodyPr/>
                    <a:lstStyle/>
                    <a:p>
                      <a:endParaRPr lang="es-EC"/>
                    </a:p>
                  </a:txBody>
                  <a:tcPr/>
                </a:tc>
                <a:tc hMerge="1">
                  <a:txBody>
                    <a:bodyPr/>
                    <a:lstStyle/>
                    <a:p>
                      <a:endParaRPr lang="es-EC"/>
                    </a:p>
                  </a:txBody>
                  <a:tcPr/>
                </a:tc>
              </a:tr>
            </a:tbl>
          </a:graphicData>
        </a:graphic>
      </p:graphicFrame>
      <p:sp>
        <p:nvSpPr>
          <p:cNvPr id="12" name="11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201155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flipV="1">
            <a:off x="12159" y="934846"/>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93791"/>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pic>
        <p:nvPicPr>
          <p:cNvPr id="9" name="8 Imagen"/>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677026">
            <a:off x="7656354" y="3841313"/>
            <a:ext cx="2118043" cy="2289777"/>
          </a:xfrm>
          <a:prstGeom prst="rect">
            <a:avLst/>
          </a:prstGeom>
        </p:spPr>
      </p:pic>
      <p:sp>
        <p:nvSpPr>
          <p:cNvPr id="10" name="Rectangle 21"/>
          <p:cNvSpPr>
            <a:spLocks noChangeArrowheads="1"/>
          </p:cNvSpPr>
          <p:nvPr/>
        </p:nvSpPr>
        <p:spPr bwMode="auto">
          <a:xfrm rot="-1239223">
            <a:off x="7398915" y="3801074"/>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1" name="Rectangle 16"/>
          <p:cNvSpPr>
            <a:spLocks noChangeArrowheads="1"/>
          </p:cNvSpPr>
          <p:nvPr/>
        </p:nvSpPr>
        <p:spPr bwMode="auto">
          <a:xfrm>
            <a:off x="1787430" y="127229"/>
            <a:ext cx="5688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2400" b="1" dirty="0" smtClean="0">
                <a:latin typeface="Gremlins" pitchFamily="2" charset="0"/>
              </a:rPr>
              <a:t>Análisis de contenido</a:t>
            </a:r>
            <a:endParaRPr lang="es-ES" sz="2400" b="1" dirty="0">
              <a:latin typeface="Gremlins" pitchFamily="2" charset="0"/>
            </a:endParaRPr>
          </a:p>
        </p:txBody>
      </p:sp>
      <p:sp>
        <p:nvSpPr>
          <p:cNvPr id="3" name="AutoShape 2" descr="data:image/jpeg;base64,/9j/4AAQSkZJRgABAQAAAQABAAD/2wCEAAkGBhISEBQUEhQUFRUUEhUVFRUUFRQUFBQUFRUVFBQYFRQYGyYfFxkjGRUVHy8gIycpLCwsFR4xNTAqNSYrLCkBCQoKDgwOGg8PGikcHhwtLCkpLCwsKSksLCwpKSksKSksKSwpLCkpLC0pLCksLCwpKSwpKSkpLCwsKSkpKSwpLP/AABEIAKAAxgMBIgACEQEDEQH/xAAcAAABBQEBAQAAAAAAAAAAAAAEAAIDBQYHAQj/xAA+EAABAwEFBQUFBgUEAwAAAAABAAIDEQQFEiExQVFhcZEGEzKBsQcUIqHBFTNSgtHwCGKywuEjQnKSJIPx/8QAGgEAAgMBAQAAAAAAAAAAAAAAAAMBAgQFBv/EACYRAAMAAgICAgIBBQAAAAAAAAABAgMRITEEEkFREyIyFEJScaH/2gAMAwEAAhEDEQA/AO4pJJIASSSSAEkkkgBJJLwlAHqSZ3zd46hed63eOoQBIko++bvHUJd6N46hAElUqqLvW7x1C971u8dQgCRKqj71u8dQvDM3eOoQRslqkoPeG7x1C8NpbvHUKQ2EVSqhvem7x1CXvI3jqEBsJqkoPeG7x1C9E7d46hQGyZJRiZu8dQnNeDoUEjkkkkAJJJJACSSSQAkl5VKqAFVMm8J5H0T0ybwnkfRAFUvKr1eEpAsS8TS9MMqnRBNVKqibInYlOgHEqKSWiZPOG6ny2nkEI5xPDnmemxVdzPbJ030TutC8Dyf8qJrQOPEp2NZb8r/EYsf2PL03v+u5MJUUgrzVYz88kuAtk1UTGFVxS+RGqNinW1UqXAnWgwIuwankEA16Ou45nkFK7JQekkkmjBJKrt9ve15AIpQbEP8Aasm8dAqO0ivsi8XlVRm9ZN46Befasm8dAj8iD2ReJKj+1ZN46BL7Vk3joEfkRHsi8TJvCeR9FTfa0m8dAmyXrJQ5jTcEfkQeyJ0x5Vd9oP4dAoZ7Y87fklp7KewVPaQEL71VBSWrf8R/C0ZeZ2eZXlXO8RAG5v1d+ii/Ixx2SpbDm2rOhryGZ6bPNSvtLqa4BwoXH82g8kODhaMIH79VQ3m9+I4jroVm/NWZ6XCG+ilF8LVG3aOJrmeZKY69Y/xBZEynemSTBoq40A1JNAPNT/S77YfkNY6+o96jdfzOK51bu2cDMm4pD/Lk3/sfoho+3kf+6N45FrvUhWXiSHvR02O+sRo1pJ8v2FYtBpnr8lzWx+1KCIUbZ5DvcXsBPkAVcXb7V7I/KQSQneRjb1bn1CzZMNJ/rPAyX9mvkZXmFJZnVOeu1D2G3xTsxwvbI3SrTUV3HceaJDOqnFka4ZWpLOKiPu/U8gqiCRWt3HM8gt8PbFLssEkkk8uUV6/enkPRCEou9fvTyHohCs1diX2eEptV6UxxUEHpemmRDyTUQU1uTFDZGyzM4UMtsGirWue/TTfs6p83dxtxSO4AbzuA1KVeXHHHb+kXnHVc9E7bTuBJ4aDmdi8c0u8Ry/C3IeZ1KFss5kzphbsA181LabfHH43AcBm7osOTLdP1X/BswlyTd2KUpkNgyHTavJpmsFXENHFUNq7ROOUYwjec3f4VVLK5xq4kniifGp/yegeRLo0to7RjDSNtf5nZDyCp57Q55q4k/TkFBHoEW2wPpiIoOOp5BboiMa4KNugC3WxsUbnvNA0dTsA4lc5vS+JbQ74zlX4WDQeW08Ud2mvF8todGc2skLWtGh2VO8pstnYxoGYyOeGgJ20dT4s+a0dDIgpSKJKaY5aHTXI6ctEO0lWA9ST+5NBkaU1KbRAF32U7UyWGbG34o3UEkdcnDeNzhsK7td1tZNG2SM1a4VBXzaur+yO/awyQPP3ZDmb8Lq1HULNmxJ/suydnSmNVldpzPIKrhcToKc1aXaMzyCnGmL+SxSSSWksUd6/enkPRCIu9fvTyHohFmrsS+xpQ1okoiHlAW16EVYHNIXZBeRWcDUVPHT/Kc0IG8b1EeTaF3yHNZcmW7fpI2Ep5YXbr1EQzzOxo/eQWamnMkmORxOeQGg5blDJIXGpNSdqTdRzTMWFQt/IVkbLOW3vIwtOBv8uvVAmEcUZBYXv0GW85BHwXQ0eI14bFR5Ix9FOWU0dkxZCpPBHQXAT4jTgKEq5jjAFAAOSekV5FPrgup+xWKxRxgYWiu85nqoLzkqKcfRGt0Q8tjxnM0VIr9t0Xe9aRyG/7MHW5zADVz2VApV2Jo+u9OfdFoqQ1mEcCSHDY4kn5rbWq4Wm88Tmgx+7Bzf8Ak04DXj8XzV/d9zRh1cyKaHTLRdF5d60b/HxKo2zlDOyFoea4ctpzRreyIA47a5Zrq1oDdgCqLUwGuQzVXko1T48d6MFLcHwGhz3LIWmz4HkHYuoW6ABYG+aB7uJTcVNszeTjmUmiskOi6N7ETW0WkECndNPGuIhc0XSPYgz/AMq0HaIG5c3p76OfR2SqMu7U8ghA1GXfqeQS57FrsOSXqSaMKK9fvTyHogyjL1+9PIeiCc5Zq/kJfZHK9Vs7qlEWmZByNqFTLXpP+yZnZWXjeZHws12n9FURWcuxEnJoqTt4K/msYOoVZedmbHC8k0JAA61ScVyuEaMOL3yKa6Kx8rPho6pPi/lO4q7umyNpUiprqdmWxY5oNKjZkeW0+Wq1/Zy0Ymlp8Tc+Y0BRlp+pr8jxZj9oXHyXKbVPAQtttGDDxcB5VoVjiHXRkjHWTfr8E+NOCHdaWNyGZ3DMqN9rdwbzzd0R6N9Ct6LNpyzTDahsq48ELA0ECtXc/wBEbGz9hap8f7KvJ9FXfNpkaGkNbt1c0UHElRXT2oD/AIHsMbxkQSCObSNRREX/AHUydgje3EPFTiPVUt39lmRPjwtLWtOfx1xGtcwQa+VMk71UrSOv4ir8a+mXdrvaNrfiIFBnwWed2mge6ge3btoh72svfSuaDQVOnPPJDt7MzQ1wThzXA1EkUZ5EV0G8AqEk+zXTqXpIktFpDtDULIdprtw0e3wn5FXsFnfi+INBFa4CcJ/KdOqjvuzGSPA2gNQanTLVWh+tCc0+8MxljsbpHUBaAPE5xo1oOQqV1r2JXPgbaZnAh3eCEbqMzdTfmQslDZe4/wBIBpadtPjLgA412UOxdk7IXX7vYomEUcWl7/8AnIS93r8k/wB97MHkYVihfbLlFXfqeQQqKu/U8gpnsxrsOSSSTS5RXt94eQ9FWzvoFZXt94eQ9FUWkrP/AHMRXYC81K8enlqY4Ln5rdUaZnUjQgr6ga6B+LYKg8diJfO1up8tSoLS8yNc0NyIOZyPDJUxzW0xuG1OSW/sxkTQKccjz/yp7ttjmSEN1Z/SdK8KZJjov9pGpz4EH99ESxgGlPLctLO40nwzSw3i6QfAAN9TmCs79oPlJrpp5g0Pon2e1OjdUcARvH6oKwP8qlxpzJKmZUrgx4cFYqrXT6NUyyv20aNwUBjoVYQTY2NdvGfPahZ25nmmJHApNPTLGxtyCOY1BWPQKwYE1lUB29waWE6Zj6qrktweXUoGsBw1Obj4SRyqVa35Zi6F1Mi3MH5FYe0TRgNilcWYgcGZ+Km0OGh2kJVdnf8AAtPGl9AzLXhdi2VqtdI0FgdqC2vksS+742mrHh4r+Oo9Vb2C3kwloNQKjI1pTUKrNzf2Q3hMBUNACp5XgHM0Fcz8yp556lAGWrwNg1/RCQm6+DV9i7oitcxfUOZE4GQ7S/VreWWezJdSXMfZDfdlY2WAnBO+V73YzRsgbkMFdCBWrfNdKjtDXZNc08iD6LR6+vBxc+WstbfwSIq79TyCFRV36nkFaexK7Dkkkk0uUN7/AHh5D0VXM1Wt7feHkPRAGOqy2ttinwytkJ/2ivE5BQvsrj4j5Ny+auO6Uc7MlT0lckO2yrZYwNBRPFkRlElPtrooYm87DgkyBzNd+iGj1I6LX3pBo4CuYr9Cs/abv2jXaN3JL0ekwZlkhMr7Q2n73L2GH4anVECOtAf/AInWgUCENb4La5XVipucR9fqpLQ34isk/tm2zBzAwvfiqRXC1ooKVOpKz949tLVK6of3Y3MFPmcynzjb5PPZo3kZ1iK1RxtBke1gpq5wHqqC+/ajZ4QWwDvn782xj82rvJctmlc81e4uJ2uJJ+agnhNKp/418lFjSNTaPaTbpg4B7WBwIoxjcgdxNSrVlq7yOKXCJA5rSQTmHjaNzgarBWTw81ouzNqkc4QMa57iXFjW0LjQF7wATmaBxpzVckccG7xMix1p8Jlq6zB7s4ADveA51OpRb7W2NjmtAFRThxQ0tucyoLJWuGrXRva5vMOGSp/ey85b/wB13LKpb7Ojkypdck1omrkFPdF3GWaKNviklY3yLhiPkAT5KOGGmv6rc9mrhNnaZ5RSQtPdtOsbSPic7c5wyA2Cp2q8zt6Qmr9V7M5L2jI99tWHw+8zYabu8NFXNmc0hzSWkaFpLT1CdNJie934nvd1cSoythyjW3F7VbfZyA6Tv2aYZszTg8Zg86rsPs37eNvHvaRGMxBlauDgcWLQ0B2bV83Bdh/h68Vs5Q+r1GkRo7Qkkkgko70+9PIeiEWhksbHGpaCUz7Pj/CPmkvG29lHJQqK0aDmtH9nx/hHzQ9usMYA+Ea8VV43oq4M4krb3Rn4Ql7oz8IS/RlfVlQ5oIoVnr6a5lKioOjvoeK3HujPwhV962eIgNIboSRrUaaHn8lDlo1eLVTel8mFD8qoK0kurQ5BWV+xkEBoo396LP3zae7gfT8OEcXOy+tfJVlbejs3aU7MXI7EXHecXVRKUjP8voUwtXROGNc5TxuyQxBUsB+SAHFtFLZrW+KRkkRpJG9sjDucwhza+Y+ZXtEwj5qQPoSyWiyXlY2Tupgc3MHxwvGT2BwzDg7KmYOWWawN/XDZ7Pae7da7O00DqSv7p7WuzbjZhOZ4c6BEdjpD7vHKw5SxtZaIyaB0kRMQkaaGklBtFCDmsd7QrhZZra9rXOfiDXSOfV2Cd4Lnxl58RwYHbwH02JVQq7HRkqOjodyXBDE1lpc9k2JuKIx/FE3ZjBOb3caADdXND9srzf7rMW1Aw4a6fFIcA5mhJ8lF7Nroay72PdWsz3S4fwsd8MeHcHNbiqNcXBe+0NwFnazQEvkIGVGxsPq4gdVMpLoKp1yzjdP8JUTgF7RWEkbmrr/8PnitnKH1euRldc/h7HxWzlD/AHoA7MkkkoASSSSAEhbw8I5/QopC3h4Rz+hUV0Q+gFJJJJKHhK5ndfa+CS22gSTwgPEeBxJZ4TICxxfSjhUVGmWRK2HbLtF7lZu+Aq4SxhrdrvjDnAflDlle0PszstukZbLLMIYJhilDGY6uOYLWVAYT8QcCaAgGlSVZR7Iditw9ofel72eQHBNEcJoaSMy+ayd8Q99DM9gD4YIi90ozb32OMMax+jnUL8QFaDWlVsrH7Mrus5Bcx1ofqDO7GOBEbA1vUFD+0e3sjsMkYHiY2JjQA0NDntNA0ZNAa05BE40ns0XmdLRyckZbsx10+aY40K8miIrQGh2U04pr6mhocxnzTzKTgZHyP0XgCbATUZHcpC07kAJjl44r0NO4pj67j0QBuPZ1e7WwzMeaCOQShx0DXirgeTmE+ZWU7Q3260yBxNW45MI2/wCo90j3He5xIz3NaNiZdlqc1lqZQ/6tnA82TRu/pL0BMCaGh0GzbWhUIn4OnezC3Vsb2VqYZyANvdyAPoPz944cSVX+0i8ayvZXSzgf93U/pVT7Pbw7ueRhqO9jy18cZDm9Wl6j9oEhdbJNcsA6Mb9UFvgy5XidhO49CvMJ3HopKDV1/wDh+1tn/p/vXIC07iuvfw+1rbK7of71AHZEkkl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2" name="1 Diagrama"/>
          <p:cNvGraphicFramePr/>
          <p:nvPr>
            <p:extLst>
              <p:ext uri="{D42A27DB-BD31-4B8C-83A1-F6EECF244321}">
                <p14:modId xmlns:p14="http://schemas.microsoft.com/office/powerpoint/2010/main" val="345090299"/>
              </p:ext>
            </p:extLst>
          </p:nvPr>
        </p:nvGraphicFramePr>
        <p:xfrm>
          <a:off x="436022" y="1270228"/>
          <a:ext cx="8456458" cy="45350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11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201155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587466" y="1207398"/>
            <a:ext cx="7442205" cy="5461574"/>
          </a:xfrm>
          <a:prstGeom prst="ellipse">
            <a:avLst/>
          </a:prstGeom>
          <a:noFill/>
          <a:ln w="28575">
            <a:solidFill>
              <a:schemeClr val="accent5">
                <a:lumMod val="75000"/>
              </a:schemeClr>
            </a:solid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7" name="6 Operación manual"/>
          <p:cNvSpPr/>
          <p:nvPr/>
        </p:nvSpPr>
        <p:spPr>
          <a:xfrm>
            <a:off x="1417095" y="5260867"/>
            <a:ext cx="5496740" cy="1005790"/>
          </a:xfrm>
          <a:prstGeom prst="flowChartManualOperation">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cxnSp>
        <p:nvCxnSpPr>
          <p:cNvPr id="14" name="13 Conector recto"/>
          <p:cNvCxnSpPr/>
          <p:nvPr/>
        </p:nvCxnSpPr>
        <p:spPr>
          <a:xfrm flipV="1">
            <a:off x="12159" y="934846"/>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93791"/>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pic>
        <p:nvPicPr>
          <p:cNvPr id="9" name="8 Imagen"/>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677026">
            <a:off x="8295434" y="5524084"/>
            <a:ext cx="2118043" cy="2289777"/>
          </a:xfrm>
          <a:prstGeom prst="rect">
            <a:avLst/>
          </a:prstGeom>
        </p:spPr>
      </p:pic>
      <p:sp>
        <p:nvSpPr>
          <p:cNvPr id="10" name="Rectangle 21"/>
          <p:cNvSpPr>
            <a:spLocks noChangeArrowheads="1"/>
          </p:cNvSpPr>
          <p:nvPr/>
        </p:nvSpPr>
        <p:spPr bwMode="auto">
          <a:xfrm rot="-1239223">
            <a:off x="8232794" y="5866790"/>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3" name="AutoShape 2" descr="data:image/jpeg;base64,/9j/4AAQSkZJRgABAQAAAQABAAD/2wCEAAkGBhISEBQUEhQUFRUUEhUVFRUUFRQUFBQUFRUVFBQYFRQYGyYfFxkjGRUVHy8gIycpLCwsFR4xNTAqNSYrLCkBCQoKDgwOGg8PGikcHhwtLCkpLCwsKSksLCwpKSksKSksKSwpLCkpLC0pLCksLCwpKSwpKSkpLCwsKSkpKSwpLP/AABEIAKAAxgMBIgACEQEDEQH/xAAcAAABBQEBAQAAAAAAAAAAAAAEAAIDBQYHAQj/xAA+EAABAwEFBQUFBgUEAwAAAAABAAIDEQQFEiExQVFhcZEGEzKBsQcUIqHBFTNSgtHwCGKywuEjQnKSJIPx/8QAGgEAAgMBAQAAAAAAAAAAAAAAAAMBAgQFBv/EACYRAAMAAgICAgIBBQAAAAAAAAABAgMRITEEEkFREyIyFEJScaH/2gAMAwEAAhEDEQA/AO4pJJIASSSSAEkkkgBJJLwlAHqSZ3zd46hed63eOoQBIko++bvHUJd6N46hAElUqqLvW7x1C971u8dQgCRKqj71u8dQvDM3eOoQRslqkoPeG7x1C8NpbvHUKQ2EVSqhvem7x1CXvI3jqEBsJqkoPeG7x1C9E7d46hQGyZJRiZu8dQnNeDoUEjkkkkAJJJJACSSSQAkl5VKqAFVMm8J5H0T0ybwnkfRAFUvKr1eEpAsS8TS9MMqnRBNVKqibInYlOgHEqKSWiZPOG6ny2nkEI5xPDnmemxVdzPbJ030TutC8Dyf8qJrQOPEp2NZb8r/EYsf2PL03v+u5MJUUgrzVYz88kuAtk1UTGFVxS+RGqNinW1UqXAnWgwIuwankEA16Ou45nkFK7JQekkkmjBJKrt9ve15AIpQbEP8Aasm8dAqO0ivsi8XlVRm9ZN46Befasm8dAj8iD2ReJKj+1ZN46BL7Vk3joEfkRHsi8TJvCeR9FTfa0m8dAmyXrJQ5jTcEfkQeyJ0x5Vd9oP4dAoZ7Y87fklp7KewVPaQEL71VBSWrf8R/C0ZeZ2eZXlXO8RAG5v1d+ii/Ixx2SpbDm2rOhryGZ6bPNSvtLqa4BwoXH82g8kODhaMIH79VQ3m9+I4jroVm/NWZ6XCG+ilF8LVG3aOJrmeZKY69Y/xBZEynemSTBoq40A1JNAPNT/S77YfkNY6+o96jdfzOK51bu2cDMm4pD/Lk3/sfoho+3kf+6N45FrvUhWXiSHvR02O+sRo1pJ8v2FYtBpnr8lzWx+1KCIUbZ5DvcXsBPkAVcXb7V7I/KQSQneRjb1bn1CzZMNJ/rPAyX9mvkZXmFJZnVOeu1D2G3xTsxwvbI3SrTUV3HceaJDOqnFka4ZWpLOKiPu/U8gqiCRWt3HM8gt8PbFLssEkkk8uUV6/enkPRCEou9fvTyHohCs1diX2eEptV6UxxUEHpemmRDyTUQU1uTFDZGyzM4UMtsGirWue/TTfs6p83dxtxSO4AbzuA1KVeXHHHb+kXnHVc9E7bTuBJ4aDmdi8c0u8Ry/C3IeZ1KFss5kzphbsA181LabfHH43AcBm7osOTLdP1X/BswlyTd2KUpkNgyHTavJpmsFXENHFUNq7ROOUYwjec3f4VVLK5xq4kniifGp/yegeRLo0to7RjDSNtf5nZDyCp57Q55q4k/TkFBHoEW2wPpiIoOOp5BboiMa4KNugC3WxsUbnvNA0dTsA4lc5vS+JbQ74zlX4WDQeW08Ud2mvF8todGc2skLWtGh2VO8pstnYxoGYyOeGgJ20dT4s+a0dDIgpSKJKaY5aHTXI6ctEO0lWA9ST+5NBkaU1KbRAF32U7UyWGbG34o3UEkdcnDeNzhsK7td1tZNG2SM1a4VBXzaur+yO/awyQPP3ZDmb8Lq1HULNmxJ/suydnSmNVldpzPIKrhcToKc1aXaMzyCnGmL+SxSSSWksUd6/enkPRCIu9fvTyHohFmrsS+xpQ1okoiHlAW16EVYHNIXZBeRWcDUVPHT/Kc0IG8b1EeTaF3yHNZcmW7fpI2Ep5YXbr1EQzzOxo/eQWamnMkmORxOeQGg5blDJIXGpNSdqTdRzTMWFQt/IVkbLOW3vIwtOBv8uvVAmEcUZBYXv0GW85BHwXQ0eI14bFR5Ix9FOWU0dkxZCpPBHQXAT4jTgKEq5jjAFAAOSekV5FPrgup+xWKxRxgYWiu85nqoLzkqKcfRGt0Q8tjxnM0VIr9t0Xe9aRyG/7MHW5zADVz2VApV2Jo+u9OfdFoqQ1mEcCSHDY4kn5rbWq4Wm88Tmgx+7Bzf8Ak04DXj8XzV/d9zRh1cyKaHTLRdF5d60b/HxKo2zlDOyFoea4ctpzRreyIA47a5Zrq1oDdgCqLUwGuQzVXko1T48d6MFLcHwGhz3LIWmz4HkHYuoW6ABYG+aB7uJTcVNszeTjmUmiskOi6N7ETW0WkECndNPGuIhc0XSPYgz/AMq0HaIG5c3p76OfR2SqMu7U8ghA1GXfqeQS57FrsOSXqSaMKK9fvTyHogyjL1+9PIeiCc5Zq/kJfZHK9Vs7qlEWmZByNqFTLXpP+yZnZWXjeZHws12n9FURWcuxEnJoqTt4K/msYOoVZedmbHC8k0JAA61ScVyuEaMOL3yKa6Kx8rPho6pPi/lO4q7umyNpUiprqdmWxY5oNKjZkeW0+Wq1/Zy0Ymlp8Tc+Y0BRlp+pr8jxZj9oXHyXKbVPAQtttGDDxcB5VoVjiHXRkjHWTfr8E+NOCHdaWNyGZ3DMqN9rdwbzzd0R6N9Ct6LNpyzTDahsq48ELA0ECtXc/wBEbGz9hap8f7KvJ9FXfNpkaGkNbt1c0UHElRXT2oD/AIHsMbxkQSCObSNRREX/AHUydgje3EPFTiPVUt39lmRPjwtLWtOfx1xGtcwQa+VMk71UrSOv4ir8a+mXdrvaNrfiIFBnwWed2mge6ge3btoh72svfSuaDQVOnPPJDt7MzQ1wThzXA1EkUZ5EV0G8AqEk+zXTqXpIktFpDtDULIdprtw0e3wn5FXsFnfi+INBFa4CcJ/KdOqjvuzGSPA2gNQanTLVWh+tCc0+8MxljsbpHUBaAPE5xo1oOQqV1r2JXPgbaZnAh3eCEbqMzdTfmQslDZe4/wBIBpadtPjLgA412UOxdk7IXX7vYomEUcWl7/8AnIS93r8k/wB97MHkYVihfbLlFXfqeQQqKu/U8gpnsxrsOSSSTS5RXt94eQ9FWzvoFZXt94eQ9FUWkrP/AHMRXYC81K8enlqY4Ln5rdUaZnUjQgr6ga6B+LYKg8diJfO1up8tSoLS8yNc0NyIOZyPDJUxzW0xuG1OSW/sxkTQKccjz/yp7ttjmSEN1Z/SdK8KZJjov9pGpz4EH99ESxgGlPLctLO40nwzSw3i6QfAAN9TmCs79oPlJrpp5g0Pon2e1OjdUcARvH6oKwP8qlxpzJKmZUrgx4cFYqrXT6NUyyv20aNwUBjoVYQTY2NdvGfPahZ25nmmJHApNPTLGxtyCOY1BWPQKwYE1lUB29waWE6Zj6qrktweXUoGsBw1Obj4SRyqVa35Zi6F1Mi3MH5FYe0TRgNilcWYgcGZ+Km0OGh2kJVdnf8AAtPGl9AzLXhdi2VqtdI0FgdqC2vksS+742mrHh4r+Oo9Vb2C3kwloNQKjI1pTUKrNzf2Q3hMBUNACp5XgHM0Fcz8yp556lAGWrwNg1/RCQm6+DV9i7oitcxfUOZE4GQ7S/VreWWezJdSXMfZDfdlY2WAnBO+V73YzRsgbkMFdCBWrfNdKjtDXZNc08iD6LR6+vBxc+WstbfwSIq79TyCFRV36nkFaexK7Dkkkk0uUN7/AHh5D0VXM1Wt7feHkPRAGOqy2ttinwytkJ/2ivE5BQvsrj4j5Ny+auO6Uc7MlT0lckO2yrZYwNBRPFkRlElPtrooYm87DgkyBzNd+iGj1I6LX3pBo4CuYr9Cs/abv2jXaN3JL0ekwZlkhMr7Q2n73L2GH4anVECOtAf/AInWgUCENb4La5XVipucR9fqpLQ34isk/tm2zBzAwvfiqRXC1ooKVOpKz949tLVK6of3Y3MFPmcynzjb5PPZo3kZ1iK1RxtBke1gpq5wHqqC+/ajZ4QWwDvn782xj82rvJctmlc81e4uJ2uJJ+agnhNKp/418lFjSNTaPaTbpg4B7WBwIoxjcgdxNSrVlq7yOKXCJA5rSQTmHjaNzgarBWTw81ouzNqkc4QMa57iXFjW0LjQF7wATmaBxpzVckccG7xMix1p8Jlq6zB7s4ADveA51OpRb7W2NjmtAFRThxQ0tucyoLJWuGrXRva5vMOGSp/ey85b/wB13LKpb7Ojkypdck1omrkFPdF3GWaKNviklY3yLhiPkAT5KOGGmv6rc9mrhNnaZ5RSQtPdtOsbSPic7c5wyA2Cp2q8zt6Qmr9V7M5L2jI99tWHw+8zYabu8NFXNmc0hzSWkaFpLT1CdNJie934nvd1cSoythyjW3F7VbfZyA6Tv2aYZszTg8Zg86rsPs37eNvHvaRGMxBlauDgcWLQ0B2bV83Bdh/h68Vs5Q+r1GkRo7Qkkkgko70+9PIeiEWhksbHGpaCUz7Pj/CPmkvG29lHJQqK0aDmtH9nx/hHzQ9usMYA+Ea8VV43oq4M4krb3Rn4Ql7oz8IS/RlfVlQ5oIoVnr6a5lKioOjvoeK3HujPwhV962eIgNIboSRrUaaHn8lDlo1eLVTel8mFD8qoK0kurQ5BWV+xkEBoo396LP3zae7gfT8OEcXOy+tfJVlbejs3aU7MXI7EXHecXVRKUjP8voUwtXROGNc5TxuyQxBUsB+SAHFtFLZrW+KRkkRpJG9sjDucwhza+Y+ZXtEwj5qQPoSyWiyXlY2Tupgc3MHxwvGT2BwzDg7KmYOWWawN/XDZ7Pae7da7O00DqSv7p7WuzbjZhOZ4c6BEdjpD7vHKw5SxtZaIyaB0kRMQkaaGklBtFCDmsd7QrhZZra9rXOfiDXSOfV2Cd4Lnxl58RwYHbwH02JVQq7HRkqOjodyXBDE1lpc9k2JuKIx/FE3ZjBOb3caADdXND9srzf7rMW1Aw4a6fFIcA5mhJ8lF7Nroay72PdWsz3S4fwsd8MeHcHNbiqNcXBe+0NwFnazQEvkIGVGxsPq4gdVMpLoKp1yzjdP8JUTgF7RWEkbmrr/8PnitnKH1euRldc/h7HxWzlD/AHoA7MkkkoASSSSAEhbw8I5/QopC3h4Rz+hUV0Q+gFJJJJKHhK5ndfa+CS22gSTwgPEeBxJZ4TICxxfSjhUVGmWRK2HbLtF7lZu+Aq4SxhrdrvjDnAflDlle0PszstukZbLLMIYJhilDGY6uOYLWVAYT8QcCaAgGlSVZR7Iditw9ofel72eQHBNEcJoaSMy+ayd8Q99DM9gD4YIi90ozb32OMMax+jnUL8QFaDWlVsrH7Mrus5Bcx1ofqDO7GOBEbA1vUFD+0e3sjsMkYHiY2JjQA0NDntNA0ZNAa05BE40ns0XmdLRyckZbsx10+aY40K8miIrQGh2U04pr6mhocxnzTzKTgZHyP0XgCbATUZHcpC07kAJjl44r0NO4pj67j0QBuPZ1e7WwzMeaCOQShx0DXirgeTmE+ZWU7Q3260yBxNW45MI2/wCo90j3He5xIz3NaNiZdlqc1lqZQ/6tnA82TRu/pL0BMCaGh0GzbWhUIn4OnezC3Vsb2VqYZyANvdyAPoPz944cSVX+0i8ayvZXSzgf93U/pVT7Pbw7ueRhqO9jy18cZDm9Wl6j9oEhdbJNcsA6Mb9UFvgy5XidhO49CvMJ3HopKDV1/wDh+1tn/p/vXIC07iuvfw+1rbK7of71AHZEkkl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1067334" y="5310754"/>
            <a:ext cx="6336704" cy="861774"/>
          </a:xfrm>
          <a:prstGeom prst="rect">
            <a:avLst/>
          </a:prstGeom>
          <a:noFill/>
        </p:spPr>
        <p:txBody>
          <a:bodyPr wrap="square" rtlCol="0">
            <a:spAutoFit/>
          </a:bodyPr>
          <a:lstStyle/>
          <a:p>
            <a:pPr algn="ctr"/>
            <a:r>
              <a:rPr lang="es-EC" b="1" dirty="0" smtClean="0">
                <a:solidFill>
                  <a:schemeClr val="bg1"/>
                </a:solidFill>
              </a:rPr>
              <a:t>NUEVA ÉTICA</a:t>
            </a:r>
          </a:p>
          <a:p>
            <a:pPr algn="ctr"/>
            <a:r>
              <a:rPr lang="es-EC" sz="1600" dirty="0" smtClean="0">
                <a:solidFill>
                  <a:schemeClr val="bg1"/>
                </a:solidFill>
              </a:rPr>
              <a:t>Acción individual –compromiso personal</a:t>
            </a:r>
          </a:p>
          <a:p>
            <a:pPr algn="ctr"/>
            <a:r>
              <a:rPr lang="es-EC" sz="1600" dirty="0" smtClean="0">
                <a:solidFill>
                  <a:schemeClr val="bg1"/>
                </a:solidFill>
              </a:rPr>
              <a:t>Vinculado con los intereses colectivos</a:t>
            </a:r>
            <a:endParaRPr lang="es-EC" sz="1600" dirty="0">
              <a:solidFill>
                <a:schemeClr val="bg1"/>
              </a:solidFill>
            </a:endParaRPr>
          </a:p>
        </p:txBody>
      </p:sp>
      <p:pic>
        <p:nvPicPr>
          <p:cNvPr id="19" name="Picture 12" descr="http://us.123rf.com/450wm/kornilov14/kornilov141212/kornilov14121200005/17032443-estilizados-columnas-griegas.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115" t="12562" r="34246" b="15817"/>
          <a:stretch/>
        </p:blipFill>
        <p:spPr bwMode="auto">
          <a:xfrm>
            <a:off x="1619672" y="3153541"/>
            <a:ext cx="902898" cy="21306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us.123rf.com/450wm/kornilov14/kornilov141212/kornilov14121200005/17032443-estilizados-columnas-griegas.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115" t="12562" r="34246" b="15817"/>
          <a:stretch/>
        </p:blipFill>
        <p:spPr bwMode="auto">
          <a:xfrm>
            <a:off x="3808344" y="3153541"/>
            <a:ext cx="902898" cy="18326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us.123rf.com/450wm/kornilov14/kornilov141212/kornilov14121200005/17032443-estilizados-columnas-griegas.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115" t="12562" r="34246" b="15817"/>
          <a:stretch/>
        </p:blipFill>
        <p:spPr bwMode="auto">
          <a:xfrm>
            <a:off x="5997490" y="3153541"/>
            <a:ext cx="902898" cy="21476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vector de la antigua arquitectura griega con columnas Foto de archivo - 12155586"/>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113" t="2151" r="2790" b="58398"/>
          <a:stretch/>
        </p:blipFill>
        <p:spPr bwMode="auto">
          <a:xfrm>
            <a:off x="1721224" y="1196753"/>
            <a:ext cx="5284694" cy="204026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rot="16200000">
            <a:off x="1141225" y="3993498"/>
            <a:ext cx="1859791" cy="369332"/>
          </a:xfrm>
          <a:prstGeom prst="rect">
            <a:avLst/>
          </a:prstGeom>
          <a:noFill/>
        </p:spPr>
        <p:txBody>
          <a:bodyPr wrap="square" rtlCol="0">
            <a:spAutoFit/>
          </a:bodyPr>
          <a:lstStyle/>
          <a:p>
            <a:r>
              <a:rPr lang="es-EC" b="1" dirty="0" smtClean="0">
                <a:latin typeface="Andalus" panose="02020603050405020304" pitchFamily="18" charset="-78"/>
                <a:cs typeface="Andalus" panose="02020603050405020304" pitchFamily="18" charset="-78"/>
              </a:rPr>
              <a:t>ONTOLOGICO</a:t>
            </a:r>
            <a:endParaRPr lang="es-EC" b="1" dirty="0">
              <a:latin typeface="Andalus" panose="02020603050405020304" pitchFamily="18" charset="-78"/>
              <a:cs typeface="Andalus" panose="02020603050405020304" pitchFamily="18" charset="-78"/>
            </a:endParaRPr>
          </a:p>
        </p:txBody>
      </p:sp>
      <p:sp>
        <p:nvSpPr>
          <p:cNvPr id="13" name="12 CuadroTexto"/>
          <p:cNvSpPr txBox="1"/>
          <p:nvPr/>
        </p:nvSpPr>
        <p:spPr>
          <a:xfrm rot="16200000">
            <a:off x="3382872" y="3795669"/>
            <a:ext cx="1678734" cy="369332"/>
          </a:xfrm>
          <a:prstGeom prst="rect">
            <a:avLst/>
          </a:prstGeom>
          <a:noFill/>
        </p:spPr>
        <p:txBody>
          <a:bodyPr wrap="square" rtlCol="0">
            <a:spAutoFit/>
          </a:bodyPr>
          <a:lstStyle/>
          <a:p>
            <a:r>
              <a:rPr lang="es-EC" b="1" dirty="0" smtClean="0">
                <a:latin typeface="Andalus" panose="02020603050405020304" pitchFamily="18" charset="-78"/>
                <a:cs typeface="Andalus" panose="02020603050405020304" pitchFamily="18" charset="-78"/>
              </a:rPr>
              <a:t>AXIOLOGICO</a:t>
            </a:r>
            <a:endParaRPr lang="es-EC" b="1" dirty="0">
              <a:latin typeface="Andalus" panose="02020603050405020304" pitchFamily="18" charset="-78"/>
              <a:cs typeface="Andalus" panose="02020603050405020304" pitchFamily="18" charset="-78"/>
            </a:endParaRPr>
          </a:p>
        </p:txBody>
      </p:sp>
      <p:sp>
        <p:nvSpPr>
          <p:cNvPr id="25" name="24 CuadroTexto"/>
          <p:cNvSpPr txBox="1"/>
          <p:nvPr/>
        </p:nvSpPr>
        <p:spPr>
          <a:xfrm rot="16200000">
            <a:off x="5473247" y="3931995"/>
            <a:ext cx="1951385" cy="369332"/>
          </a:xfrm>
          <a:prstGeom prst="rect">
            <a:avLst/>
          </a:prstGeom>
          <a:noFill/>
        </p:spPr>
        <p:txBody>
          <a:bodyPr wrap="square" rtlCol="0">
            <a:spAutoFit/>
          </a:bodyPr>
          <a:lstStyle/>
          <a:p>
            <a:r>
              <a:rPr lang="es-EC" b="1" dirty="0" smtClean="0">
                <a:latin typeface="Andalus" panose="02020603050405020304" pitchFamily="18" charset="-78"/>
                <a:cs typeface="Andalus" panose="02020603050405020304" pitchFamily="18" charset="-78"/>
              </a:rPr>
              <a:t>GNOSEOLÓGICO</a:t>
            </a:r>
            <a:endParaRPr lang="es-EC" b="1" dirty="0">
              <a:latin typeface="Andalus" panose="02020603050405020304" pitchFamily="18" charset="-78"/>
              <a:cs typeface="Andalus" panose="02020603050405020304" pitchFamily="18" charset="-78"/>
            </a:endParaRPr>
          </a:p>
        </p:txBody>
      </p:sp>
      <p:sp>
        <p:nvSpPr>
          <p:cNvPr id="26" name="25 CuadroTexto"/>
          <p:cNvSpPr txBox="1"/>
          <p:nvPr/>
        </p:nvSpPr>
        <p:spPr>
          <a:xfrm>
            <a:off x="3121916" y="2132856"/>
            <a:ext cx="2242172" cy="369332"/>
          </a:xfrm>
          <a:prstGeom prst="rect">
            <a:avLst/>
          </a:prstGeom>
          <a:noFill/>
        </p:spPr>
        <p:txBody>
          <a:bodyPr wrap="square" rtlCol="0">
            <a:spAutoFit/>
          </a:bodyPr>
          <a:lstStyle/>
          <a:p>
            <a:pPr algn="ctr"/>
            <a:r>
              <a:rPr lang="es-EC" b="1" dirty="0" smtClean="0"/>
              <a:t>ACTOS – BUEN VIVIR</a:t>
            </a:r>
            <a:endParaRPr lang="es-EC" b="1" dirty="0"/>
          </a:p>
        </p:txBody>
      </p:sp>
      <p:pic>
        <p:nvPicPr>
          <p:cNvPr id="27" name="Picture 4" descr="http://luislozano.org/wp-content/uploads/2011/09/silueta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1999" y="3980335"/>
            <a:ext cx="1545047" cy="10368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74" name="Picture 2" descr="http://thumbs.dreamstime.com/z/baile-de-la-gente-atm%C3%B3sfera-del-disco-color-de-rosa-y-violeta-181229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034" t="34742" r="5729" b="13357"/>
          <a:stretch/>
        </p:blipFill>
        <p:spPr bwMode="auto">
          <a:xfrm>
            <a:off x="2309712" y="4069871"/>
            <a:ext cx="1624408" cy="8296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9" name="28 Rectángulo"/>
          <p:cNvSpPr/>
          <p:nvPr/>
        </p:nvSpPr>
        <p:spPr>
          <a:xfrm>
            <a:off x="2375880" y="374152"/>
            <a:ext cx="4377818" cy="584775"/>
          </a:xfrm>
          <a:prstGeom prst="rect">
            <a:avLst/>
          </a:prstGeom>
        </p:spPr>
        <p:txBody>
          <a:bodyPr wrap="square">
            <a:spAutoFit/>
          </a:bodyPr>
          <a:lstStyle/>
          <a:p>
            <a:pPr algn="ctr"/>
            <a:r>
              <a:rPr lang="es-VE" sz="3200" b="1" dirty="0">
                <a:latin typeface="Gremlins" pitchFamily="2" charset="0"/>
              </a:rPr>
              <a:t>NOVUM CORPUS</a:t>
            </a:r>
            <a:endParaRPr lang="es-ES" sz="3200" b="1" dirty="0">
              <a:latin typeface="Gremlins" pitchFamily="2" charset="0"/>
            </a:endParaRPr>
          </a:p>
        </p:txBody>
      </p:sp>
      <p:sp>
        <p:nvSpPr>
          <p:cNvPr id="23" name="22 CuadroTexto"/>
          <p:cNvSpPr txBox="1"/>
          <p:nvPr/>
        </p:nvSpPr>
        <p:spPr>
          <a:xfrm>
            <a:off x="5220072" y="6464369"/>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
        <p:nvSpPr>
          <p:cNvPr id="4" name="3 Extracto"/>
          <p:cNvSpPr/>
          <p:nvPr/>
        </p:nvSpPr>
        <p:spPr>
          <a:xfrm rot="1750733">
            <a:off x="-409091" y="1253095"/>
            <a:ext cx="2636268" cy="1296192"/>
          </a:xfrm>
          <a:custGeom>
            <a:avLst/>
            <a:gdLst>
              <a:gd name="connsiteX0" fmla="*/ 0 w 1907895"/>
              <a:gd name="connsiteY0" fmla="*/ 995213 h 1990425"/>
              <a:gd name="connsiteX1" fmla="*/ 953948 w 1907895"/>
              <a:gd name="connsiteY1" fmla="*/ 0 h 1990425"/>
              <a:gd name="connsiteX2" fmla="*/ 953948 w 1907895"/>
              <a:gd name="connsiteY2" fmla="*/ 497606 h 1990425"/>
              <a:gd name="connsiteX3" fmla="*/ 1907895 w 1907895"/>
              <a:gd name="connsiteY3" fmla="*/ 497606 h 1990425"/>
              <a:gd name="connsiteX4" fmla="*/ 1907895 w 1907895"/>
              <a:gd name="connsiteY4" fmla="*/ 1492819 h 1990425"/>
              <a:gd name="connsiteX5" fmla="*/ 953948 w 1907895"/>
              <a:gd name="connsiteY5" fmla="*/ 1492819 h 1990425"/>
              <a:gd name="connsiteX6" fmla="*/ 953948 w 1907895"/>
              <a:gd name="connsiteY6" fmla="*/ 1990425 h 1990425"/>
              <a:gd name="connsiteX7" fmla="*/ 0 w 1907895"/>
              <a:gd name="connsiteY7" fmla="*/ 995213 h 1990425"/>
              <a:gd name="connsiteX0" fmla="*/ 0 w 1907895"/>
              <a:gd name="connsiteY0" fmla="*/ 995213 h 1492819"/>
              <a:gd name="connsiteX1" fmla="*/ 953948 w 1907895"/>
              <a:gd name="connsiteY1" fmla="*/ 0 h 1492819"/>
              <a:gd name="connsiteX2" fmla="*/ 953948 w 1907895"/>
              <a:gd name="connsiteY2" fmla="*/ 497606 h 1492819"/>
              <a:gd name="connsiteX3" fmla="*/ 1907895 w 1907895"/>
              <a:gd name="connsiteY3" fmla="*/ 497606 h 1492819"/>
              <a:gd name="connsiteX4" fmla="*/ 1907895 w 1907895"/>
              <a:gd name="connsiteY4" fmla="*/ 1492819 h 1492819"/>
              <a:gd name="connsiteX5" fmla="*/ 953948 w 1907895"/>
              <a:gd name="connsiteY5" fmla="*/ 1492819 h 1492819"/>
              <a:gd name="connsiteX6" fmla="*/ 921241 w 1907895"/>
              <a:gd name="connsiteY6" fmla="*/ 1420534 h 1492819"/>
              <a:gd name="connsiteX7" fmla="*/ 0 w 1907895"/>
              <a:gd name="connsiteY7" fmla="*/ 995213 h 1492819"/>
              <a:gd name="connsiteX0" fmla="*/ 0 w 1907895"/>
              <a:gd name="connsiteY0" fmla="*/ 544325 h 1041931"/>
              <a:gd name="connsiteX1" fmla="*/ 942702 w 1907895"/>
              <a:gd name="connsiteY1" fmla="*/ 0 h 1041931"/>
              <a:gd name="connsiteX2" fmla="*/ 953948 w 1907895"/>
              <a:gd name="connsiteY2" fmla="*/ 46718 h 1041931"/>
              <a:gd name="connsiteX3" fmla="*/ 1907895 w 1907895"/>
              <a:gd name="connsiteY3" fmla="*/ 46718 h 1041931"/>
              <a:gd name="connsiteX4" fmla="*/ 1907895 w 1907895"/>
              <a:gd name="connsiteY4" fmla="*/ 1041931 h 1041931"/>
              <a:gd name="connsiteX5" fmla="*/ 953948 w 1907895"/>
              <a:gd name="connsiteY5" fmla="*/ 1041931 h 1041931"/>
              <a:gd name="connsiteX6" fmla="*/ 921241 w 1907895"/>
              <a:gd name="connsiteY6" fmla="*/ 969646 h 1041931"/>
              <a:gd name="connsiteX7" fmla="*/ 0 w 1907895"/>
              <a:gd name="connsiteY7" fmla="*/ 544325 h 10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895" h="1041931">
                <a:moveTo>
                  <a:pt x="0" y="544325"/>
                </a:moveTo>
                <a:lnTo>
                  <a:pt x="942702" y="0"/>
                </a:lnTo>
                <a:lnTo>
                  <a:pt x="953948" y="46718"/>
                </a:lnTo>
                <a:lnTo>
                  <a:pt x="1907895" y="46718"/>
                </a:lnTo>
                <a:lnTo>
                  <a:pt x="1907895" y="1041931"/>
                </a:lnTo>
                <a:lnTo>
                  <a:pt x="953948" y="1041931"/>
                </a:lnTo>
                <a:lnTo>
                  <a:pt x="921241" y="969646"/>
                </a:lnTo>
                <a:lnTo>
                  <a:pt x="0" y="544325"/>
                </a:lnTo>
                <a:close/>
              </a:path>
            </a:pathLst>
          </a:cu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pc="-150" dirty="0" smtClean="0"/>
              <a:t>     Visión </a:t>
            </a:r>
            <a:r>
              <a:rPr lang="es-EC" spc="-150" dirty="0" err="1" smtClean="0"/>
              <a:t>transdisciplinar</a:t>
            </a:r>
            <a:r>
              <a:rPr lang="es-EC" spc="-150" dirty="0" smtClean="0"/>
              <a:t>,   transcultural,</a:t>
            </a:r>
          </a:p>
          <a:p>
            <a:pPr algn="ctr"/>
            <a:r>
              <a:rPr lang="es-EC" spc="-150" dirty="0" smtClean="0"/>
              <a:t>            </a:t>
            </a:r>
            <a:r>
              <a:rPr lang="es-EC" spc="-150" dirty="0" err="1" smtClean="0"/>
              <a:t>transpolítica</a:t>
            </a:r>
            <a:endParaRPr lang="es-EC" spc="-150" dirty="0"/>
          </a:p>
        </p:txBody>
      </p:sp>
      <p:sp>
        <p:nvSpPr>
          <p:cNvPr id="28" name="27 Pentágono"/>
          <p:cNvSpPr/>
          <p:nvPr/>
        </p:nvSpPr>
        <p:spPr>
          <a:xfrm rot="20279582">
            <a:off x="6925349" y="1177976"/>
            <a:ext cx="1790153" cy="1076438"/>
          </a:xfrm>
          <a:custGeom>
            <a:avLst/>
            <a:gdLst>
              <a:gd name="connsiteX0" fmla="*/ 0 w 1599715"/>
              <a:gd name="connsiteY0" fmla="*/ 0 h 1076438"/>
              <a:gd name="connsiteX1" fmla="*/ 1061496 w 1599715"/>
              <a:gd name="connsiteY1" fmla="*/ 0 h 1076438"/>
              <a:gd name="connsiteX2" fmla="*/ 1599715 w 1599715"/>
              <a:gd name="connsiteY2" fmla="*/ 538219 h 1076438"/>
              <a:gd name="connsiteX3" fmla="*/ 1061496 w 1599715"/>
              <a:gd name="connsiteY3" fmla="*/ 1076438 h 1076438"/>
              <a:gd name="connsiteX4" fmla="*/ 0 w 1599715"/>
              <a:gd name="connsiteY4" fmla="*/ 1076438 h 1076438"/>
              <a:gd name="connsiteX5" fmla="*/ 0 w 1599715"/>
              <a:gd name="connsiteY5" fmla="*/ 0 h 1076438"/>
              <a:gd name="connsiteX0" fmla="*/ 0 w 1790153"/>
              <a:gd name="connsiteY0" fmla="*/ 0 h 1076438"/>
              <a:gd name="connsiteX1" fmla="*/ 1061496 w 1790153"/>
              <a:gd name="connsiteY1" fmla="*/ 0 h 1076438"/>
              <a:gd name="connsiteX2" fmla="*/ 1790153 w 1790153"/>
              <a:gd name="connsiteY2" fmla="*/ 354120 h 1076438"/>
              <a:gd name="connsiteX3" fmla="*/ 1061496 w 1790153"/>
              <a:gd name="connsiteY3" fmla="*/ 1076438 h 1076438"/>
              <a:gd name="connsiteX4" fmla="*/ 0 w 1790153"/>
              <a:gd name="connsiteY4" fmla="*/ 1076438 h 1076438"/>
              <a:gd name="connsiteX5" fmla="*/ 0 w 1790153"/>
              <a:gd name="connsiteY5" fmla="*/ 0 h 107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153" h="1076438">
                <a:moveTo>
                  <a:pt x="0" y="0"/>
                </a:moveTo>
                <a:lnTo>
                  <a:pt x="1061496" y="0"/>
                </a:lnTo>
                <a:lnTo>
                  <a:pt x="1790153" y="354120"/>
                </a:lnTo>
                <a:lnTo>
                  <a:pt x="1061496" y="1076438"/>
                </a:lnTo>
                <a:lnTo>
                  <a:pt x="0" y="1076438"/>
                </a:lnTo>
                <a:lnTo>
                  <a:pt x="0" y="0"/>
                </a:lnTo>
                <a:close/>
              </a:path>
            </a:pathLst>
          </a:custGeom>
          <a:solidFill>
            <a:schemeClr val="lt1">
              <a:alpha val="3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spc="-150" dirty="0" smtClean="0"/>
              <a:t>Interacción: Sinceridad</a:t>
            </a:r>
          </a:p>
          <a:p>
            <a:pPr algn="ctr"/>
            <a:r>
              <a:rPr lang="es-EC" sz="1600" spc="-150" dirty="0" smtClean="0"/>
              <a:t>Consenso- reciprocidad</a:t>
            </a:r>
            <a:endParaRPr lang="es-EC" sz="1600" spc="-150" dirty="0"/>
          </a:p>
        </p:txBody>
      </p:sp>
      <p:sp>
        <p:nvSpPr>
          <p:cNvPr id="5" name="4 Triángulo isósceles"/>
          <p:cNvSpPr/>
          <p:nvPr/>
        </p:nvSpPr>
        <p:spPr>
          <a:xfrm>
            <a:off x="-196654" y="1033714"/>
            <a:ext cx="9377166" cy="4756908"/>
          </a:xfrm>
          <a:prstGeom prst="triangle">
            <a:avLst/>
          </a:prstGeom>
          <a:solidFill>
            <a:schemeClr val="lt1">
              <a:alpha val="0"/>
            </a:schemeClr>
          </a:solidFill>
          <a:ln w="19050">
            <a:solidFill>
              <a:schemeClr val="accent1">
                <a:lumMod val="75000"/>
              </a:schemeClr>
            </a:solidFill>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30" name="29 Triángulo isósceles"/>
          <p:cNvSpPr/>
          <p:nvPr/>
        </p:nvSpPr>
        <p:spPr>
          <a:xfrm rot="10800000">
            <a:off x="72008" y="1336841"/>
            <a:ext cx="8964488" cy="4972478"/>
          </a:xfrm>
          <a:prstGeom prst="triangle">
            <a:avLst/>
          </a:prstGeom>
          <a:solidFill>
            <a:schemeClr val="lt1">
              <a:alpha val="0"/>
            </a:schemeClr>
          </a:solidFill>
          <a:ln w="19050">
            <a:solidFill>
              <a:schemeClr val="accent1">
                <a:lumMod val="75000"/>
              </a:schemeClr>
            </a:solidFill>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31" name="27 Pentágono"/>
          <p:cNvSpPr/>
          <p:nvPr/>
        </p:nvSpPr>
        <p:spPr>
          <a:xfrm rot="1287320">
            <a:off x="7190679" y="4874700"/>
            <a:ext cx="1790153" cy="1076438"/>
          </a:xfrm>
          <a:custGeom>
            <a:avLst/>
            <a:gdLst>
              <a:gd name="connsiteX0" fmla="*/ 0 w 1599715"/>
              <a:gd name="connsiteY0" fmla="*/ 0 h 1076438"/>
              <a:gd name="connsiteX1" fmla="*/ 1061496 w 1599715"/>
              <a:gd name="connsiteY1" fmla="*/ 0 h 1076438"/>
              <a:gd name="connsiteX2" fmla="*/ 1599715 w 1599715"/>
              <a:gd name="connsiteY2" fmla="*/ 538219 h 1076438"/>
              <a:gd name="connsiteX3" fmla="*/ 1061496 w 1599715"/>
              <a:gd name="connsiteY3" fmla="*/ 1076438 h 1076438"/>
              <a:gd name="connsiteX4" fmla="*/ 0 w 1599715"/>
              <a:gd name="connsiteY4" fmla="*/ 1076438 h 1076438"/>
              <a:gd name="connsiteX5" fmla="*/ 0 w 1599715"/>
              <a:gd name="connsiteY5" fmla="*/ 0 h 1076438"/>
              <a:gd name="connsiteX0" fmla="*/ 0 w 1790153"/>
              <a:gd name="connsiteY0" fmla="*/ 0 h 1076438"/>
              <a:gd name="connsiteX1" fmla="*/ 1061496 w 1790153"/>
              <a:gd name="connsiteY1" fmla="*/ 0 h 1076438"/>
              <a:gd name="connsiteX2" fmla="*/ 1790153 w 1790153"/>
              <a:gd name="connsiteY2" fmla="*/ 354120 h 1076438"/>
              <a:gd name="connsiteX3" fmla="*/ 1061496 w 1790153"/>
              <a:gd name="connsiteY3" fmla="*/ 1076438 h 1076438"/>
              <a:gd name="connsiteX4" fmla="*/ 0 w 1790153"/>
              <a:gd name="connsiteY4" fmla="*/ 1076438 h 1076438"/>
              <a:gd name="connsiteX5" fmla="*/ 0 w 1790153"/>
              <a:gd name="connsiteY5" fmla="*/ 0 h 107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153" h="1076438">
                <a:moveTo>
                  <a:pt x="0" y="0"/>
                </a:moveTo>
                <a:lnTo>
                  <a:pt x="1061496" y="0"/>
                </a:lnTo>
                <a:lnTo>
                  <a:pt x="1790153" y="354120"/>
                </a:lnTo>
                <a:lnTo>
                  <a:pt x="1061496" y="1076438"/>
                </a:lnTo>
                <a:lnTo>
                  <a:pt x="0" y="1076438"/>
                </a:lnTo>
                <a:lnTo>
                  <a:pt x="0" y="0"/>
                </a:lnTo>
                <a:close/>
              </a:path>
            </a:pathLst>
          </a:custGeom>
          <a:solidFill>
            <a:schemeClr val="lt1">
              <a:alpha val="3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spc="-150" dirty="0" smtClean="0"/>
              <a:t>Relaciones cara a cara</a:t>
            </a:r>
          </a:p>
          <a:p>
            <a:pPr algn="ctr"/>
            <a:r>
              <a:rPr lang="es-EC" sz="1600" spc="-150" dirty="0" smtClean="0"/>
              <a:t>Entre iguales</a:t>
            </a:r>
          </a:p>
        </p:txBody>
      </p:sp>
      <p:sp>
        <p:nvSpPr>
          <p:cNvPr id="33" name="3 Extracto"/>
          <p:cNvSpPr/>
          <p:nvPr/>
        </p:nvSpPr>
        <p:spPr>
          <a:xfrm rot="20128643">
            <a:off x="-710090" y="5005114"/>
            <a:ext cx="2890042" cy="704141"/>
          </a:xfrm>
          <a:custGeom>
            <a:avLst/>
            <a:gdLst>
              <a:gd name="connsiteX0" fmla="*/ 0 w 1907895"/>
              <a:gd name="connsiteY0" fmla="*/ 995213 h 1990425"/>
              <a:gd name="connsiteX1" fmla="*/ 953948 w 1907895"/>
              <a:gd name="connsiteY1" fmla="*/ 0 h 1990425"/>
              <a:gd name="connsiteX2" fmla="*/ 953948 w 1907895"/>
              <a:gd name="connsiteY2" fmla="*/ 497606 h 1990425"/>
              <a:gd name="connsiteX3" fmla="*/ 1907895 w 1907895"/>
              <a:gd name="connsiteY3" fmla="*/ 497606 h 1990425"/>
              <a:gd name="connsiteX4" fmla="*/ 1907895 w 1907895"/>
              <a:gd name="connsiteY4" fmla="*/ 1492819 h 1990425"/>
              <a:gd name="connsiteX5" fmla="*/ 953948 w 1907895"/>
              <a:gd name="connsiteY5" fmla="*/ 1492819 h 1990425"/>
              <a:gd name="connsiteX6" fmla="*/ 953948 w 1907895"/>
              <a:gd name="connsiteY6" fmla="*/ 1990425 h 1990425"/>
              <a:gd name="connsiteX7" fmla="*/ 0 w 1907895"/>
              <a:gd name="connsiteY7" fmla="*/ 995213 h 1990425"/>
              <a:gd name="connsiteX0" fmla="*/ 0 w 1907895"/>
              <a:gd name="connsiteY0" fmla="*/ 995213 h 1492819"/>
              <a:gd name="connsiteX1" fmla="*/ 953948 w 1907895"/>
              <a:gd name="connsiteY1" fmla="*/ 0 h 1492819"/>
              <a:gd name="connsiteX2" fmla="*/ 953948 w 1907895"/>
              <a:gd name="connsiteY2" fmla="*/ 497606 h 1492819"/>
              <a:gd name="connsiteX3" fmla="*/ 1907895 w 1907895"/>
              <a:gd name="connsiteY3" fmla="*/ 497606 h 1492819"/>
              <a:gd name="connsiteX4" fmla="*/ 1907895 w 1907895"/>
              <a:gd name="connsiteY4" fmla="*/ 1492819 h 1492819"/>
              <a:gd name="connsiteX5" fmla="*/ 953948 w 1907895"/>
              <a:gd name="connsiteY5" fmla="*/ 1492819 h 1492819"/>
              <a:gd name="connsiteX6" fmla="*/ 921241 w 1907895"/>
              <a:gd name="connsiteY6" fmla="*/ 1420534 h 1492819"/>
              <a:gd name="connsiteX7" fmla="*/ 0 w 1907895"/>
              <a:gd name="connsiteY7" fmla="*/ 995213 h 1492819"/>
              <a:gd name="connsiteX0" fmla="*/ 0 w 1907895"/>
              <a:gd name="connsiteY0" fmla="*/ 544325 h 1041931"/>
              <a:gd name="connsiteX1" fmla="*/ 942702 w 1907895"/>
              <a:gd name="connsiteY1" fmla="*/ 0 h 1041931"/>
              <a:gd name="connsiteX2" fmla="*/ 953948 w 1907895"/>
              <a:gd name="connsiteY2" fmla="*/ 46718 h 1041931"/>
              <a:gd name="connsiteX3" fmla="*/ 1907895 w 1907895"/>
              <a:gd name="connsiteY3" fmla="*/ 46718 h 1041931"/>
              <a:gd name="connsiteX4" fmla="*/ 1907895 w 1907895"/>
              <a:gd name="connsiteY4" fmla="*/ 1041931 h 1041931"/>
              <a:gd name="connsiteX5" fmla="*/ 953948 w 1907895"/>
              <a:gd name="connsiteY5" fmla="*/ 1041931 h 1041931"/>
              <a:gd name="connsiteX6" fmla="*/ 921241 w 1907895"/>
              <a:gd name="connsiteY6" fmla="*/ 969646 h 1041931"/>
              <a:gd name="connsiteX7" fmla="*/ 0 w 1907895"/>
              <a:gd name="connsiteY7" fmla="*/ 544325 h 10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895" h="1041931">
                <a:moveTo>
                  <a:pt x="0" y="544325"/>
                </a:moveTo>
                <a:lnTo>
                  <a:pt x="942702" y="0"/>
                </a:lnTo>
                <a:lnTo>
                  <a:pt x="953948" y="46718"/>
                </a:lnTo>
                <a:lnTo>
                  <a:pt x="1907895" y="46718"/>
                </a:lnTo>
                <a:lnTo>
                  <a:pt x="1907895" y="1041931"/>
                </a:lnTo>
                <a:lnTo>
                  <a:pt x="953948" y="1041931"/>
                </a:lnTo>
                <a:lnTo>
                  <a:pt x="921241" y="969646"/>
                </a:lnTo>
                <a:lnTo>
                  <a:pt x="0" y="544325"/>
                </a:lnTo>
                <a:close/>
              </a:path>
            </a:pathLst>
          </a:cu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Respeto a la </a:t>
            </a:r>
          </a:p>
          <a:p>
            <a:pPr algn="ctr"/>
            <a:r>
              <a:rPr lang="es-EC" dirty="0" smtClean="0"/>
              <a:t>diversidad</a:t>
            </a:r>
            <a:endParaRPr lang="es-EC" dirty="0"/>
          </a:p>
        </p:txBody>
      </p:sp>
    </p:spTree>
    <p:extLst>
      <p:ext uri="{BB962C8B-B14F-4D97-AF65-F5344CB8AC3E}">
        <p14:creationId xmlns:p14="http://schemas.microsoft.com/office/powerpoint/2010/main" val="32011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wipe(down)">
                                      <p:cBhvr>
                                        <p:cTn id="35" dur="500"/>
                                        <p:tgtEl>
                                          <p:spTgt spid="3074"/>
                                        </p:tgtEl>
                                      </p:cBhvr>
                                    </p:animEffect>
                                  </p:childTnLst>
                                </p:cTn>
                              </p:par>
                              <p:par>
                                <p:cTn id="36" presetID="2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13"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flipV="1">
            <a:off x="12159" y="934846"/>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93791"/>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pic>
        <p:nvPicPr>
          <p:cNvPr id="9" name="8 Imagen"/>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677026">
            <a:off x="7954996" y="1071719"/>
            <a:ext cx="2118043" cy="2289777"/>
          </a:xfrm>
          <a:prstGeom prst="rect">
            <a:avLst/>
          </a:prstGeom>
        </p:spPr>
      </p:pic>
      <p:sp>
        <p:nvSpPr>
          <p:cNvPr id="10" name="Rectangle 21"/>
          <p:cNvSpPr>
            <a:spLocks noChangeArrowheads="1"/>
          </p:cNvSpPr>
          <p:nvPr/>
        </p:nvSpPr>
        <p:spPr bwMode="auto">
          <a:xfrm rot="-1239223">
            <a:off x="7705083" y="1258277"/>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3" name="AutoShape 2" descr="data:image/jpeg;base64,/9j/4AAQSkZJRgABAQAAAQABAAD/2wCEAAkGBhISEBQUEhQUFRUUEhUVFRUUFRQUFBQUFRUVFBQYFRQYGyYfFxkjGRUVHy8gIycpLCwsFR4xNTAqNSYrLCkBCQoKDgwOGg8PGikcHhwtLCkpLCwsKSksLCwpKSksKSksKSwpLCkpLC0pLCksLCwpKSwpKSkpLCwsKSkpKSwpLP/AABEIAKAAxgMBIgACEQEDEQH/xAAcAAABBQEBAQAAAAAAAAAAAAAEAAIDBQYHAQj/xAA+EAABAwEFBQUFBgUEAwAAAAABAAIDEQQFEiExQVFhcZEGEzKBsQcUIqHBFTNSgtHwCGKywuEjQnKSJIPx/8QAGgEAAgMBAQAAAAAAAAAAAAAAAAMBAgQFBv/EACYRAAMAAgICAgIBBQAAAAAAAAABAgMRITEEEkFREyIyFEJScaH/2gAMAwEAAhEDEQA/AO4pJJIASSSSAEkkkgBJJLwlAHqSZ3zd46hed63eOoQBIko++bvHUJd6N46hAElUqqLvW7x1C971u8dQgCRKqj71u8dQvDM3eOoQRslqkoPeG7x1C8NpbvHUKQ2EVSqhvem7x1CXvI3jqEBsJqkoPeG7x1C9E7d46hQGyZJRiZu8dQnNeDoUEjkkkkAJJJJACSSSQAkl5VKqAFVMm8J5H0T0ybwnkfRAFUvKr1eEpAsS8TS9MMqnRBNVKqibInYlOgHEqKSWiZPOG6ny2nkEI5xPDnmemxVdzPbJ030TutC8Dyf8qJrQOPEp2NZb8r/EYsf2PL03v+u5MJUUgrzVYz88kuAtk1UTGFVxS+RGqNinW1UqXAnWgwIuwankEA16Ou45nkFK7JQekkkmjBJKrt9ve15AIpQbEP8Aasm8dAqO0ivsi8XlVRm9ZN46Befasm8dAj8iD2ReJKj+1ZN46BL7Vk3joEfkRHsi8TJvCeR9FTfa0m8dAmyXrJQ5jTcEfkQeyJ0x5Vd9oP4dAoZ7Y87fklp7KewVPaQEL71VBSWrf8R/C0ZeZ2eZXlXO8RAG5v1d+ii/Ixx2SpbDm2rOhryGZ6bPNSvtLqa4BwoXH82g8kODhaMIH79VQ3m9+I4jroVm/NWZ6XCG+ilF8LVG3aOJrmeZKY69Y/xBZEynemSTBoq40A1JNAPNT/S77YfkNY6+o96jdfzOK51bu2cDMm4pD/Lk3/sfoho+3kf+6N45FrvUhWXiSHvR02O+sRo1pJ8v2FYtBpnr8lzWx+1KCIUbZ5DvcXsBPkAVcXb7V7I/KQSQneRjb1bn1CzZMNJ/rPAyX9mvkZXmFJZnVOeu1D2G3xTsxwvbI3SrTUV3HceaJDOqnFka4ZWpLOKiPu/U8gqiCRWt3HM8gt8PbFLssEkkk8uUV6/enkPRCEou9fvTyHohCs1diX2eEptV6UxxUEHpemmRDyTUQU1uTFDZGyzM4UMtsGirWue/TTfs6p83dxtxSO4AbzuA1KVeXHHHb+kXnHVc9E7bTuBJ4aDmdi8c0u8Ry/C3IeZ1KFss5kzphbsA181LabfHH43AcBm7osOTLdP1X/BswlyTd2KUpkNgyHTavJpmsFXENHFUNq7ROOUYwjec3f4VVLK5xq4kniifGp/yegeRLo0to7RjDSNtf5nZDyCp57Q55q4k/TkFBHoEW2wPpiIoOOp5BboiMa4KNugC3WxsUbnvNA0dTsA4lc5vS+JbQ74zlX4WDQeW08Ud2mvF8todGc2skLWtGh2VO8pstnYxoGYyOeGgJ20dT4s+a0dDIgpSKJKaY5aHTXI6ctEO0lWA9ST+5NBkaU1KbRAF32U7UyWGbG34o3UEkdcnDeNzhsK7td1tZNG2SM1a4VBXzaur+yO/awyQPP3ZDmb8Lq1HULNmxJ/suydnSmNVldpzPIKrhcToKc1aXaMzyCnGmL+SxSSSWksUd6/enkPRCIu9fvTyHohFmrsS+xpQ1okoiHlAW16EVYHNIXZBeRWcDUVPHT/Kc0IG8b1EeTaF3yHNZcmW7fpI2Ep5YXbr1EQzzOxo/eQWamnMkmORxOeQGg5blDJIXGpNSdqTdRzTMWFQt/IVkbLOW3vIwtOBv8uvVAmEcUZBYXv0GW85BHwXQ0eI14bFR5Ix9FOWU0dkxZCpPBHQXAT4jTgKEq5jjAFAAOSekV5FPrgup+xWKxRxgYWiu85nqoLzkqKcfRGt0Q8tjxnM0VIr9t0Xe9aRyG/7MHW5zADVz2VApV2Jo+u9OfdFoqQ1mEcCSHDY4kn5rbWq4Wm88Tmgx+7Bzf8Ak04DXj8XzV/d9zRh1cyKaHTLRdF5d60b/HxKo2zlDOyFoea4ctpzRreyIA47a5Zrq1oDdgCqLUwGuQzVXko1T48d6MFLcHwGhz3LIWmz4HkHYuoW6ABYG+aB7uJTcVNszeTjmUmiskOi6N7ETW0WkECndNPGuIhc0XSPYgz/AMq0HaIG5c3p76OfR2SqMu7U8ghA1GXfqeQS57FrsOSXqSaMKK9fvTyHogyjL1+9PIeiCc5Zq/kJfZHK9Vs7qlEWmZByNqFTLXpP+yZnZWXjeZHws12n9FURWcuxEnJoqTt4K/msYOoVZedmbHC8k0JAA61ScVyuEaMOL3yKa6Kx8rPho6pPi/lO4q7umyNpUiprqdmWxY5oNKjZkeW0+Wq1/Zy0Ymlp8Tc+Y0BRlp+pr8jxZj9oXHyXKbVPAQtttGDDxcB5VoVjiHXRkjHWTfr8E+NOCHdaWNyGZ3DMqN9rdwbzzd0R6N9Ct6LNpyzTDahsq48ELA0ECtXc/wBEbGz9hap8f7KvJ9FXfNpkaGkNbt1c0UHElRXT2oD/AIHsMbxkQSCObSNRREX/AHUydgje3EPFTiPVUt39lmRPjwtLWtOfx1xGtcwQa+VMk71UrSOv4ir8a+mXdrvaNrfiIFBnwWed2mge6ge3btoh72svfSuaDQVOnPPJDt7MzQ1wThzXA1EkUZ5EV0G8AqEk+zXTqXpIktFpDtDULIdprtw0e3wn5FXsFnfi+INBFa4CcJ/KdOqjvuzGSPA2gNQanTLVWh+tCc0+8MxljsbpHUBaAPE5xo1oOQqV1r2JXPgbaZnAh3eCEbqMzdTfmQslDZe4/wBIBpadtPjLgA412UOxdk7IXX7vYomEUcWl7/8AnIS93r8k/wB97MHkYVihfbLlFXfqeQQqKu/U8gpnsxrsOSSSTS5RXt94eQ9FWzvoFZXt94eQ9FUWkrP/AHMRXYC81K8enlqY4Ln5rdUaZnUjQgr6ga6B+LYKg8diJfO1up8tSoLS8yNc0NyIOZyPDJUxzW0xuG1OSW/sxkTQKccjz/yp7ttjmSEN1Z/SdK8KZJjov9pGpz4EH99ESxgGlPLctLO40nwzSw3i6QfAAN9TmCs79oPlJrpp5g0Pon2e1OjdUcARvH6oKwP8qlxpzJKmZUrgx4cFYqrXT6NUyyv20aNwUBjoVYQTY2NdvGfPahZ25nmmJHApNPTLGxtyCOY1BWPQKwYE1lUB29waWE6Zj6qrktweXUoGsBw1Obj4SRyqVa35Zi6F1Mi3MH5FYe0TRgNilcWYgcGZ+Km0OGh2kJVdnf8AAtPGl9AzLXhdi2VqtdI0FgdqC2vksS+742mrHh4r+Oo9Vb2C3kwloNQKjI1pTUKrNzf2Q3hMBUNACp5XgHM0Fcz8yp556lAGWrwNg1/RCQm6+DV9i7oitcxfUOZE4GQ7S/VreWWezJdSXMfZDfdlY2WAnBO+V73YzRsgbkMFdCBWrfNdKjtDXZNc08iD6LR6+vBxc+WstbfwSIq79TyCFRV36nkFaexK7Dkkkk0uUN7/AHh5D0VXM1Wt7feHkPRAGOqy2ttinwytkJ/2ivE5BQvsrj4j5Ny+auO6Uc7MlT0lckO2yrZYwNBRPFkRlElPtrooYm87DgkyBzNd+iGj1I6LX3pBo4CuYr9Cs/abv2jXaN3JL0ekwZlkhMr7Q2n73L2GH4anVECOtAf/AInWgUCENb4La5XVipucR9fqpLQ34isk/tm2zBzAwvfiqRXC1ooKVOpKz949tLVK6of3Y3MFPmcynzjb5PPZo3kZ1iK1RxtBke1gpq5wHqqC+/ajZ4QWwDvn782xj82rvJctmlc81e4uJ2uJJ+agnhNKp/418lFjSNTaPaTbpg4B7WBwIoxjcgdxNSrVlq7yOKXCJA5rSQTmHjaNzgarBWTw81ouzNqkc4QMa57iXFjW0LjQF7wATmaBxpzVckccG7xMix1p8Jlq6zB7s4ADveA51OpRb7W2NjmtAFRThxQ0tucyoLJWuGrXRva5vMOGSp/ey85b/wB13LKpb7Ojkypdck1omrkFPdF3GWaKNviklY3yLhiPkAT5KOGGmv6rc9mrhNnaZ5RSQtPdtOsbSPic7c5wyA2Cp2q8zt6Qmr9V7M5L2jI99tWHw+8zYabu8NFXNmc0hzSWkaFpLT1CdNJie934nvd1cSoythyjW3F7VbfZyA6Tv2aYZszTg8Zg86rsPs37eNvHvaRGMxBlauDgcWLQ0B2bV83Bdh/h68Vs5Q+r1GkRo7Qkkkgko70+9PIeiEWhksbHGpaCUz7Pj/CPmkvG29lHJQqK0aDmtH9nx/hHzQ9usMYA+Ea8VV43oq4M4krb3Rn4Ql7oz8IS/RlfVlQ5oIoVnr6a5lKioOjvoeK3HujPwhV962eIgNIboSRrUaaHn8lDlo1eLVTel8mFD8qoK0kurQ5BWV+xkEBoo396LP3zae7gfT8OEcXOy+tfJVlbejs3aU7MXI7EXHecXVRKUjP8voUwtXROGNc5TxuyQxBUsB+SAHFtFLZrW+KRkkRpJG9sjDucwhza+Y+ZXtEwj5qQPoSyWiyXlY2Tupgc3MHxwvGT2BwzDg7KmYOWWawN/XDZ7Pae7da7O00DqSv7p7WuzbjZhOZ4c6BEdjpD7vHKw5SxtZaIyaB0kRMQkaaGklBtFCDmsd7QrhZZra9rXOfiDXSOfV2Cd4Lnxl58RwYHbwH02JVQq7HRkqOjodyXBDE1lpc9k2JuKIx/FE3ZjBOb3caADdXND9srzf7rMW1Aw4a6fFIcA5mhJ8lF7Nroay72PdWsz3S4fwsd8MeHcHNbiqNcXBe+0NwFnazQEvkIGVGxsPq4gdVMpLoKp1yzjdP8JUTgF7RWEkbmrr/8PnitnKH1euRldc/h7HxWzlD/AHoA7MkkkoASSSSAEhbw8I5/QopC3h4Rz+hUV0Q+gFJJJJKHhK5ndfa+CS22gSTwgPEeBxJZ4TICxxfSjhUVGmWRK2HbLtF7lZu+Aq4SxhrdrvjDnAflDlle0PszstukZbLLMIYJhilDGY6uOYLWVAYT8QcCaAgGlSVZR7Iditw9ofel72eQHBNEcJoaSMy+ayd8Q99DM9gD4YIi90ozb32OMMax+jnUL8QFaDWlVsrH7Mrus5Bcx1ofqDO7GOBEbA1vUFD+0e3sjsMkYHiY2JjQA0NDntNA0ZNAa05BE40ns0XmdLRyckZbsx10+aY40K8miIrQGh2U04pr6mhocxnzTzKTgZHyP0XgCbATUZHcpC07kAJjl44r0NO4pj67j0QBuPZ1e7WwzMeaCOQShx0DXirgeTmE+ZWU7Q3260yBxNW45MI2/wCo90j3He5xIz3NaNiZdlqc1lqZQ/6tnA82TRu/pL0BMCaGh0GzbWhUIn4OnezC3Vsb2VqYZyANvdyAPoPz944cSVX+0i8ayvZXSzgf93U/pVT7Pbw7ueRhqO9jy18cZDm9Wl6j9oEhdbJNcsA6Mb9UFvgy5XidhO49CvMJ3HopKDV1/wDh+1tn/p/vXIC07iuvfw+1rbK7of71AHZEkkl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6" name="Picture 2" descr="https://encrypted-tbn0.gstatic.com/images?q=tbn:ANd9GcRLIp2YOY8XNJnILR9TK1bhM4uvBo1ttztpQERVYaMidujmHqLJ"/>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075"/>
          <a:stretch/>
        </p:blipFill>
        <p:spPr bwMode="auto">
          <a:xfrm>
            <a:off x="3919370" y="1848644"/>
            <a:ext cx="1290835"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RLIp2YOY8XNJnILR9TK1bhM4uvBo1ttztpQERVYaMidujmHqLJ"/>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522" r="38955"/>
          <a:stretch/>
        </p:blipFill>
        <p:spPr bwMode="auto">
          <a:xfrm rot="1223432">
            <a:off x="4705337" y="2199638"/>
            <a:ext cx="1290834"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RLIp2YOY8XNJnILR9TK1bhM4uvBo1ttztpQERVYaMidujmHqLJ"/>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0782"/>
          <a:stretch/>
        </p:blipFill>
        <p:spPr bwMode="auto">
          <a:xfrm rot="20511787">
            <a:off x="3250474" y="2199638"/>
            <a:ext cx="909327" cy="460851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6"/>
          <p:cNvSpPr>
            <a:spLocks noChangeArrowheads="1"/>
          </p:cNvSpPr>
          <p:nvPr/>
        </p:nvSpPr>
        <p:spPr bwMode="auto">
          <a:xfrm>
            <a:off x="1115616" y="127229"/>
            <a:ext cx="69127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2800" b="1" dirty="0" smtClean="0">
                <a:latin typeface="Gremlins" pitchFamily="2" charset="0"/>
              </a:rPr>
              <a:t>Punto de inflexión:  EL Orientador</a:t>
            </a:r>
            <a:endParaRPr lang="es-ES" sz="2800" b="1" dirty="0">
              <a:latin typeface="Gremlins" pitchFamily="2" charset="0"/>
            </a:endParaRPr>
          </a:p>
        </p:txBody>
      </p:sp>
      <p:graphicFrame>
        <p:nvGraphicFramePr>
          <p:cNvPr id="2" name="1 Diagrama"/>
          <p:cNvGraphicFramePr/>
          <p:nvPr>
            <p:extLst>
              <p:ext uri="{D42A27DB-BD31-4B8C-83A1-F6EECF244321}">
                <p14:modId xmlns:p14="http://schemas.microsoft.com/office/powerpoint/2010/main" val="3130331813"/>
              </p:ext>
            </p:extLst>
          </p:nvPr>
        </p:nvGraphicFramePr>
        <p:xfrm>
          <a:off x="410591" y="1188433"/>
          <a:ext cx="8488141" cy="5237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18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1588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flipV="1">
            <a:off x="12159" y="921783"/>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80728"/>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sp>
        <p:nvSpPr>
          <p:cNvPr id="11" name="Rectangle 16"/>
          <p:cNvSpPr>
            <a:spLocks noChangeArrowheads="1"/>
          </p:cNvSpPr>
          <p:nvPr/>
        </p:nvSpPr>
        <p:spPr bwMode="auto">
          <a:xfrm>
            <a:off x="1787430" y="127229"/>
            <a:ext cx="5688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3600" dirty="0" smtClean="0">
                <a:solidFill>
                  <a:schemeClr val="bg1"/>
                </a:solidFill>
                <a:latin typeface="Gremlins" pitchFamily="2" charset="0"/>
              </a:rPr>
              <a:t>TÉCNICAS GRUPALES</a:t>
            </a:r>
            <a:endParaRPr lang="es-ES" sz="3600" dirty="0">
              <a:solidFill>
                <a:schemeClr val="bg1"/>
              </a:solidFill>
              <a:latin typeface="Gremlins" pitchFamily="2" charset="0"/>
            </a:endParaRPr>
          </a:p>
        </p:txBody>
      </p:sp>
      <p:sp>
        <p:nvSpPr>
          <p:cNvPr id="3" name="2 CuadroTexto"/>
          <p:cNvSpPr txBox="1"/>
          <p:nvPr/>
        </p:nvSpPr>
        <p:spPr>
          <a:xfrm>
            <a:off x="878732" y="1412776"/>
            <a:ext cx="7437684" cy="4770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sz="2800" dirty="0" smtClean="0">
                <a:latin typeface="Browallia New" pitchFamily="34" charset="-34"/>
                <a:cs typeface="Browallia New" pitchFamily="34" charset="-34"/>
              </a:rPr>
              <a:t> “EL CRECIMIENTO PERSONAL NO ES UN FIN, SIEMPRE ESTAMOS EN UNA CONTÍNUA CONSTRUCCIÓN, QUE AMERITA DE NUESTRA HUMILDAD, CREATIVIDAD, SINCERIDAD Y RECIPROCIDAD CON LOS DEMÁS…</a:t>
            </a:r>
          </a:p>
          <a:p>
            <a:pPr algn="ctr"/>
            <a:endParaRPr lang="es-EC" sz="2800" dirty="0" smtClean="0">
              <a:latin typeface="Browallia New" pitchFamily="34" charset="-34"/>
              <a:cs typeface="Browallia New" pitchFamily="34" charset="-34"/>
            </a:endParaRPr>
          </a:p>
          <a:p>
            <a:pPr algn="ctr"/>
            <a:r>
              <a:rPr lang="es-EC" sz="2800" dirty="0" smtClean="0">
                <a:latin typeface="Browallia New" pitchFamily="34" charset="-34"/>
                <a:cs typeface="Browallia New" pitchFamily="34" charset="-34"/>
              </a:rPr>
              <a:t>POR ELLO, …… ES NECESARIO COOPERAR EN EL CRECIMIENTO DE LAS DEMÁS PERSONAS, PORQUE ESO GENERA NUESTRO PROPIO CRECIMIENTO”</a:t>
            </a:r>
          </a:p>
          <a:p>
            <a:r>
              <a:rPr lang="es-EC" sz="2400" dirty="0" smtClean="0">
                <a:latin typeface="Browallia New" pitchFamily="34" charset="-34"/>
                <a:cs typeface="Browallia New" pitchFamily="34" charset="-34"/>
              </a:rPr>
              <a:t>Valencia, M. (2013)</a:t>
            </a:r>
            <a:endParaRPr lang="es-EC" sz="2400" dirty="0">
              <a:latin typeface="Browallia New" pitchFamily="34" charset="-34"/>
              <a:cs typeface="Browallia New" pitchFamily="34" charset="-34"/>
            </a:endParaRPr>
          </a:p>
        </p:txBody>
      </p:sp>
      <p:sp>
        <p:nvSpPr>
          <p:cNvPr id="10" name="Rectangle 21"/>
          <p:cNvSpPr>
            <a:spLocks noChangeArrowheads="1"/>
          </p:cNvSpPr>
          <p:nvPr/>
        </p:nvSpPr>
        <p:spPr bwMode="auto">
          <a:xfrm rot="-1239223">
            <a:off x="7634911" y="5451957"/>
            <a:ext cx="2026700" cy="1858741"/>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dirty="0"/>
          </a:p>
        </p:txBody>
      </p:sp>
      <p:pic>
        <p:nvPicPr>
          <p:cNvPr id="9" name="8 Imagen"/>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20369472">
            <a:off x="7651585" y="5174047"/>
            <a:ext cx="1652604" cy="1786600"/>
          </a:xfrm>
          <a:prstGeom prst="rect">
            <a:avLst/>
          </a:prstGeom>
        </p:spPr>
      </p:pic>
      <p:sp>
        <p:nvSpPr>
          <p:cNvPr id="2" name="1 Marcador de número de diapositiva"/>
          <p:cNvSpPr>
            <a:spLocks noGrp="1"/>
          </p:cNvSpPr>
          <p:nvPr>
            <p:ph type="sldNum" sz="quarter" idx="12"/>
          </p:nvPr>
        </p:nvSpPr>
        <p:spPr/>
        <p:txBody>
          <a:bodyPr/>
          <a:lstStyle/>
          <a:p>
            <a:fld id="{B6371E95-C4FA-474D-920D-A6AA887F97AC}" type="slidenum">
              <a:rPr lang="es-EC" sz="1600" b="1" smtClean="0">
                <a:solidFill>
                  <a:schemeClr val="tx1"/>
                </a:solidFill>
              </a:rPr>
              <a:pPr/>
              <a:t>19</a:t>
            </a:fld>
            <a:endParaRPr lang="es-EC" b="1" dirty="0">
              <a:solidFill>
                <a:schemeClr val="tx1"/>
              </a:solidFill>
            </a:endParaRPr>
          </a:p>
        </p:txBody>
      </p:sp>
      <p:sp>
        <p:nvSpPr>
          <p:cNvPr id="12" name="11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pic>
        <p:nvPicPr>
          <p:cNvPr id="13" name="Picture 5"/>
          <p:cNvPicPr>
            <a:picLocks noChangeAspect="1" noChangeArrowheads="1"/>
          </p:cNvPicPr>
          <p:nvPr/>
        </p:nvPicPr>
        <p:blipFill>
          <a:blip r:embed="rId6" cstate="print"/>
          <a:srcRect l="18993" t="24407" r="14563" b="51694"/>
          <a:stretch>
            <a:fillRect/>
          </a:stretch>
        </p:blipFill>
        <p:spPr bwMode="auto">
          <a:xfrm>
            <a:off x="1115616" y="116632"/>
            <a:ext cx="6984776" cy="1008112"/>
          </a:xfrm>
          <a:prstGeom prst="rect">
            <a:avLst/>
          </a:prstGeom>
          <a:noFill/>
          <a:ln w="9525">
            <a:noFill/>
            <a:miter lim="800000"/>
            <a:headEnd/>
            <a:tailEnd/>
          </a:ln>
        </p:spPr>
      </p:pic>
    </p:spTree>
    <p:extLst>
      <p:ext uri="{BB962C8B-B14F-4D97-AF65-F5344CB8AC3E}">
        <p14:creationId xmlns:p14="http://schemas.microsoft.com/office/powerpoint/2010/main" val="283339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500" fill="hold"/>
                                        <p:tgtEl>
                                          <p:spTgt spid="3">
                                            <p:txEl>
                                              <p:pRg st="0" end="0"/>
                                            </p:txEl>
                                          </p:spTgt>
                                        </p:tgtEl>
                                        <p:attrNameLst>
                                          <p:attrName>style.color</p:attrName>
                                        </p:attrNameLst>
                                      </p:cBhvr>
                                      <p:to>
                                        <p:clrVal>
                                          <a:srgbClr val="632423"/>
                                        </p:clrVal>
                                      </p:to>
                                    </p:set>
                                    <p:set>
                                      <p:cBhvr>
                                        <p:cTn id="7" dur="2500" fill="hold"/>
                                        <p:tgtEl>
                                          <p:spTgt spid="3">
                                            <p:txEl>
                                              <p:pRg st="0" end="0"/>
                                            </p:txEl>
                                          </p:spTgt>
                                        </p:tgtEl>
                                        <p:attrNameLst>
                                          <p:attrName>fillcolor</p:attrName>
                                        </p:attrNameLst>
                                      </p:cBhvr>
                                      <p:to>
                                        <p:clrVal>
                                          <a:srgbClr val="632423"/>
                                        </p:clrVal>
                                      </p:to>
                                    </p:set>
                                    <p:set>
                                      <p:cBhvr>
                                        <p:cTn id="8" dur="2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2500" fill="hold"/>
                                        <p:tgtEl>
                                          <p:spTgt spid="3">
                                            <p:txEl>
                                              <p:pRg st="2" end="2"/>
                                            </p:txEl>
                                          </p:spTgt>
                                        </p:tgtEl>
                                        <p:attrNameLst>
                                          <p:attrName>style.color</p:attrName>
                                        </p:attrNameLst>
                                      </p:cBhvr>
                                      <p:to>
                                        <p:clrVal>
                                          <a:srgbClr val="632423"/>
                                        </p:clrVal>
                                      </p:to>
                                    </p:set>
                                    <p:set>
                                      <p:cBhvr>
                                        <p:cTn id="13" dur="2500" fill="hold"/>
                                        <p:tgtEl>
                                          <p:spTgt spid="3">
                                            <p:txEl>
                                              <p:pRg st="2" end="2"/>
                                            </p:txEl>
                                          </p:spTgt>
                                        </p:tgtEl>
                                        <p:attrNameLst>
                                          <p:attrName>fillcolor</p:attrName>
                                        </p:attrNameLst>
                                      </p:cBhvr>
                                      <p:to>
                                        <p:clrVal>
                                          <a:srgbClr val="632423"/>
                                        </p:clrVal>
                                      </p:to>
                                    </p:set>
                                    <p:set>
                                      <p:cBhvr>
                                        <p:cTn id="14" dur="2500" fill="hold"/>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2500" fill="hold"/>
                                        <p:tgtEl>
                                          <p:spTgt spid="3">
                                            <p:txEl>
                                              <p:pRg st="3" end="3"/>
                                            </p:txEl>
                                          </p:spTgt>
                                        </p:tgtEl>
                                        <p:attrNameLst>
                                          <p:attrName>style.color</p:attrName>
                                        </p:attrNameLst>
                                      </p:cBhvr>
                                      <p:to>
                                        <p:clrVal>
                                          <a:srgbClr val="632423"/>
                                        </p:clrVal>
                                      </p:to>
                                    </p:set>
                                    <p:set>
                                      <p:cBhvr>
                                        <p:cTn id="19" dur="2500" fill="hold"/>
                                        <p:tgtEl>
                                          <p:spTgt spid="3">
                                            <p:txEl>
                                              <p:pRg st="3" end="3"/>
                                            </p:txEl>
                                          </p:spTgt>
                                        </p:tgtEl>
                                        <p:attrNameLst>
                                          <p:attrName>fillcolor</p:attrName>
                                        </p:attrNameLst>
                                      </p:cBhvr>
                                      <p:to>
                                        <p:clrVal>
                                          <a:srgbClr val="632423"/>
                                        </p:clrVal>
                                      </p:to>
                                    </p:set>
                                    <p:set>
                                      <p:cBhvr>
                                        <p:cTn id="20" dur="2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19"/>
          <p:cNvSpPr txBox="1">
            <a:spLocks noChangeArrowheads="1"/>
          </p:cNvSpPr>
          <p:nvPr/>
        </p:nvSpPr>
        <p:spPr bwMode="auto">
          <a:xfrm>
            <a:off x="1940363" y="5301208"/>
            <a:ext cx="49387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endParaRPr lang="es-ES" sz="2800" b="1" dirty="0">
              <a:latin typeface="Gremlins" pitchFamily="2" charset="0"/>
            </a:endParaRPr>
          </a:p>
          <a:p>
            <a:pPr algn="ctr" eaLnBrk="1" hangingPunct="1"/>
            <a:r>
              <a:rPr lang="es-VE" sz="2000" b="1" dirty="0">
                <a:latin typeface="Juice" pitchFamily="2" charset="0"/>
              </a:rPr>
              <a:t> </a:t>
            </a:r>
            <a:r>
              <a:rPr lang="es-VE" sz="2000" b="1" dirty="0" smtClean="0">
                <a:latin typeface="Gremlins" pitchFamily="2" charset="0"/>
              </a:rPr>
              <a:t>Julio -2016</a:t>
            </a:r>
            <a:endParaRPr lang="es-ES" sz="2000" b="1" dirty="0">
              <a:latin typeface="Gremlins" pitchFamily="2" charset="0"/>
            </a:endParaRPr>
          </a:p>
        </p:txBody>
      </p:sp>
      <p:pic>
        <p:nvPicPr>
          <p:cNvPr id="5125" name="Picture 22" descr="ESCUDO UNIVERSIDAD CARABOB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73" y="312789"/>
            <a:ext cx="843745" cy="1115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9969" name="Text Box 33"/>
          <p:cNvSpPr txBox="1">
            <a:spLocks noChangeArrowheads="1"/>
          </p:cNvSpPr>
          <p:nvPr/>
        </p:nvSpPr>
        <p:spPr bwMode="auto">
          <a:xfrm>
            <a:off x="6012160" y="4798893"/>
            <a:ext cx="2910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r" eaLnBrk="1" hangingPunct="1">
              <a:spcBef>
                <a:spcPct val="50000"/>
              </a:spcBef>
            </a:pPr>
            <a:r>
              <a:rPr lang="es-ES" b="1" dirty="0" smtClean="0">
                <a:latin typeface="Browallia New" panose="020B0604020202020204" pitchFamily="34" charset="-34"/>
                <a:cs typeface="Browallia New" panose="020B0604020202020204" pitchFamily="34" charset="-34"/>
              </a:rPr>
              <a:t>Autora: </a:t>
            </a:r>
          </a:p>
          <a:p>
            <a:pPr algn="r" eaLnBrk="1" hangingPunct="1">
              <a:spcBef>
                <a:spcPct val="50000"/>
              </a:spcBef>
            </a:pPr>
            <a:r>
              <a:rPr lang="es-ES" b="1" dirty="0" smtClean="0">
                <a:latin typeface="Browallia New" panose="020B0604020202020204" pitchFamily="34" charset="-34"/>
                <a:cs typeface="Browallia New" panose="020B0604020202020204" pitchFamily="34" charset="-34"/>
              </a:rPr>
              <a:t>Dra. Mónica Valencia B.</a:t>
            </a:r>
          </a:p>
        </p:txBody>
      </p:sp>
      <p:sp>
        <p:nvSpPr>
          <p:cNvPr id="5" name="4 Rectángulo"/>
          <p:cNvSpPr/>
          <p:nvPr/>
        </p:nvSpPr>
        <p:spPr>
          <a:xfrm>
            <a:off x="1763688" y="1477814"/>
            <a:ext cx="6048672" cy="1077218"/>
          </a:xfrm>
          <a:prstGeom prst="rect">
            <a:avLst/>
          </a:prstGeom>
        </p:spPr>
        <p:txBody>
          <a:bodyPr wrap="square">
            <a:spAutoFit/>
          </a:bodyPr>
          <a:lstStyle/>
          <a:p>
            <a:pPr algn="ctr"/>
            <a:r>
              <a:rPr lang="es-EC" sz="1600" b="1" dirty="0">
                <a:latin typeface="Angsana New" pitchFamily="18" charset="-34"/>
                <a:cs typeface="Angsana New" pitchFamily="18" charset="-34"/>
              </a:rPr>
              <a:t>UNIVERSIDAD DE </a:t>
            </a:r>
            <a:r>
              <a:rPr lang="es-EC" sz="1600" b="1" dirty="0" smtClean="0">
                <a:latin typeface="Angsana New" pitchFamily="18" charset="-34"/>
                <a:cs typeface="Angsana New" pitchFamily="18" charset="-34"/>
              </a:rPr>
              <a:t>CARABOBO</a:t>
            </a:r>
          </a:p>
          <a:p>
            <a:pPr algn="ctr"/>
            <a:r>
              <a:rPr lang="es-EC" sz="1600" b="1" dirty="0" smtClean="0">
                <a:latin typeface="Angsana New" pitchFamily="18" charset="-34"/>
                <a:cs typeface="Angsana New" pitchFamily="18" charset="-34"/>
              </a:rPr>
              <a:t>CONGRESO INTERNACIONAL DE INVESTIGACIÒN  E INNOVACIÒN </a:t>
            </a:r>
          </a:p>
          <a:p>
            <a:pPr algn="ctr"/>
            <a:r>
              <a:rPr lang="es-EC" sz="1600" b="1" dirty="0" smtClean="0">
                <a:latin typeface="Angsana New" pitchFamily="18" charset="-34"/>
                <a:cs typeface="Angsana New" pitchFamily="18" charset="-34"/>
              </a:rPr>
              <a:t>FACULTAD DE CIENCIAS ECONÒMICAS Y SOCIALES</a:t>
            </a:r>
            <a:endParaRPr lang="es-EC" sz="2400" b="1" dirty="0">
              <a:latin typeface="Angsana New" pitchFamily="18" charset="-34"/>
              <a:cs typeface="Angsana New" pitchFamily="18" charset="-34"/>
            </a:endParaRPr>
          </a:p>
        </p:txBody>
      </p:sp>
      <p:cxnSp>
        <p:nvCxnSpPr>
          <p:cNvPr id="10" name="9 Conector recto"/>
          <p:cNvCxnSpPr/>
          <p:nvPr/>
        </p:nvCxnSpPr>
        <p:spPr>
          <a:xfrm>
            <a:off x="405091" y="1333752"/>
            <a:ext cx="36004" cy="5040560"/>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1" name="10 Conector recto"/>
          <p:cNvCxnSpPr/>
          <p:nvPr/>
        </p:nvCxnSpPr>
        <p:spPr>
          <a:xfrm flipH="1">
            <a:off x="454158" y="1477768"/>
            <a:ext cx="72008" cy="4896544"/>
          </a:xfrm>
          <a:prstGeom prst="line">
            <a:avLst/>
          </a:prstGeom>
          <a:ln w="571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2" name="11 Conector recto"/>
          <p:cNvCxnSpPr/>
          <p:nvPr/>
        </p:nvCxnSpPr>
        <p:spPr>
          <a:xfrm flipH="1">
            <a:off x="477099" y="1693792"/>
            <a:ext cx="180020" cy="4680520"/>
          </a:xfrm>
          <a:prstGeom prst="line">
            <a:avLst/>
          </a:prstGeom>
          <a:ln w="5715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8" name="17 Conector recto"/>
          <p:cNvCxnSpPr/>
          <p:nvPr/>
        </p:nvCxnSpPr>
        <p:spPr>
          <a:xfrm flipH="1">
            <a:off x="559904" y="6152241"/>
            <a:ext cx="5668280" cy="245102"/>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9" name="18 Conector recto"/>
          <p:cNvCxnSpPr/>
          <p:nvPr/>
        </p:nvCxnSpPr>
        <p:spPr>
          <a:xfrm flipH="1">
            <a:off x="488992" y="6274792"/>
            <a:ext cx="5595176" cy="108227"/>
          </a:xfrm>
          <a:prstGeom prst="line">
            <a:avLst/>
          </a:prstGeom>
          <a:ln w="571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0" name="19 Conector recto"/>
          <p:cNvCxnSpPr/>
          <p:nvPr/>
        </p:nvCxnSpPr>
        <p:spPr>
          <a:xfrm flipH="1">
            <a:off x="559904" y="6383019"/>
            <a:ext cx="5236232" cy="0"/>
          </a:xfrm>
          <a:prstGeom prst="line">
            <a:avLst/>
          </a:prstGeom>
          <a:ln w="57150">
            <a:solidFill>
              <a:schemeClr val="accent2"/>
            </a:solidFill>
          </a:ln>
        </p:spPr>
        <p:style>
          <a:lnRef idx="1">
            <a:schemeClr val="accent6"/>
          </a:lnRef>
          <a:fillRef idx="0">
            <a:schemeClr val="accent6"/>
          </a:fillRef>
          <a:effectRef idx="0">
            <a:schemeClr val="accent6"/>
          </a:effectRef>
          <a:fontRef idx="minor">
            <a:schemeClr val="tx1"/>
          </a:fontRef>
        </p:style>
      </p:cxnSp>
      <p:sp>
        <p:nvSpPr>
          <p:cNvPr id="2" name="1 Marcador de número de diapositiva"/>
          <p:cNvSpPr>
            <a:spLocks noGrp="1"/>
          </p:cNvSpPr>
          <p:nvPr>
            <p:ph type="sldNum" sz="quarter" idx="12"/>
          </p:nvPr>
        </p:nvSpPr>
        <p:spPr/>
        <p:txBody>
          <a:bodyPr/>
          <a:lstStyle/>
          <a:p>
            <a:r>
              <a:rPr lang="es-EC" sz="1600" dirty="0" smtClean="0"/>
              <a:t>1</a:t>
            </a:r>
            <a:endParaRPr lang="es-EC" sz="1600" dirty="0"/>
          </a:p>
        </p:txBody>
      </p:sp>
      <p:sp>
        <p:nvSpPr>
          <p:cNvPr id="16" name="Rectangle 3"/>
          <p:cNvSpPr>
            <a:spLocks noChangeArrowheads="1"/>
          </p:cNvSpPr>
          <p:nvPr/>
        </p:nvSpPr>
        <p:spPr bwMode="auto">
          <a:xfrm>
            <a:off x="1259632" y="2924944"/>
            <a:ext cx="7072313" cy="1569660"/>
          </a:xfrm>
          <a:prstGeom prst="rect">
            <a:avLst/>
          </a:prstGeom>
          <a:ln>
            <a:headEnd/>
            <a:tailEn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ES" sz="2400" b="1" dirty="0" smtClean="0">
                <a:ln/>
                <a:solidFill>
                  <a:schemeClr val="accent3">
                    <a:lumMod val="50000"/>
                  </a:schemeClr>
                </a:solidFill>
              </a:rPr>
              <a:t>INTERSUBJETIVIDAD ORIENTATIVA.</a:t>
            </a:r>
          </a:p>
          <a:p>
            <a:pPr algn="ctr" fontAlgn="auto">
              <a:spcBef>
                <a:spcPts val="0"/>
              </a:spcBef>
              <a:spcAft>
                <a:spcPts val="0"/>
              </a:spcAft>
              <a:defRPr/>
            </a:pPr>
            <a:r>
              <a:rPr lang="es-ES" sz="2400" b="1" dirty="0" smtClean="0">
                <a:ln/>
                <a:solidFill>
                  <a:schemeClr val="accent3">
                    <a:lumMod val="50000"/>
                  </a:schemeClr>
                </a:solidFill>
              </a:rPr>
              <a:t> NUEVA ÈTICA EN LA QUE LA ACCIÒN INDIVIDUAL Y EL COMPROMISO PERSONAL ESTÈN VINCULADOS A LOS INTERESES COLECTIVOS.</a:t>
            </a:r>
            <a:endParaRPr lang="es-ES" sz="2400" b="1" dirty="0">
              <a:ln/>
              <a:solidFill>
                <a:schemeClr val="accent3">
                  <a:lumMod val="50000"/>
                </a:schemeClr>
              </a:solidFill>
              <a:latin typeface="Franklin Gothic Book" pitchFamily="34" charset="0"/>
            </a:endParaRPr>
          </a:p>
        </p:txBody>
      </p:sp>
      <p:pic>
        <p:nvPicPr>
          <p:cNvPr id="17" name="Picture 3" descr="Logo Postgrado"/>
          <p:cNvPicPr>
            <a:picLocks noChangeAspect="1" noChangeArrowheads="1"/>
          </p:cNvPicPr>
          <p:nvPr/>
        </p:nvPicPr>
        <p:blipFill>
          <a:blip r:embed="rId4" cstate="print"/>
          <a:srcRect/>
          <a:stretch>
            <a:fillRect/>
          </a:stretch>
        </p:blipFill>
        <p:spPr bwMode="auto">
          <a:xfrm>
            <a:off x="8189912" y="1052736"/>
            <a:ext cx="954088" cy="1025525"/>
          </a:xfrm>
          <a:prstGeom prst="rect">
            <a:avLst/>
          </a:prstGeom>
          <a:noFill/>
          <a:ln w="9525" algn="ctr">
            <a:noFill/>
            <a:miter lim="800000"/>
            <a:headEnd/>
            <a:tailEnd/>
          </a:ln>
          <a:effectLst>
            <a:innerShdw blurRad="63500" dist="50800" dir="18900000">
              <a:prstClr val="black">
                <a:alpha val="50000"/>
              </a:prstClr>
            </a:innerShdw>
          </a:effec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188640"/>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149" y="5739397"/>
            <a:ext cx="851814" cy="8518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22 Imagen" descr="altruismo.jpg"/>
          <p:cNvPicPr>
            <a:picLocks noChangeAspect="1"/>
          </p:cNvPicPr>
          <p:nvPr/>
        </p:nvPicPr>
        <p:blipFill>
          <a:blip r:embed="rId7" cstate="print"/>
          <a:stretch>
            <a:fillRect/>
          </a:stretch>
        </p:blipFill>
        <p:spPr>
          <a:xfrm>
            <a:off x="3779912" y="4546564"/>
            <a:ext cx="1368152" cy="1258700"/>
          </a:xfrm>
          <a:prstGeom prst="ellipse">
            <a:avLst/>
          </a:prstGeom>
          <a:ln>
            <a:noFill/>
          </a:ln>
          <a:effectLst>
            <a:softEdge rad="112500"/>
          </a:effectLst>
        </p:spPr>
      </p:pic>
      <p:pic>
        <p:nvPicPr>
          <p:cNvPr id="22" name="Picture 5"/>
          <p:cNvPicPr>
            <a:picLocks noChangeAspect="1" noChangeArrowheads="1"/>
          </p:cNvPicPr>
          <p:nvPr/>
        </p:nvPicPr>
        <p:blipFill>
          <a:blip r:embed="rId8" cstate="print"/>
          <a:srcRect l="18993" t="24407" r="14563" b="51694"/>
          <a:stretch>
            <a:fillRect/>
          </a:stretch>
        </p:blipFill>
        <p:spPr bwMode="auto">
          <a:xfrm>
            <a:off x="1331640" y="332656"/>
            <a:ext cx="6984776" cy="1008112"/>
          </a:xfrm>
          <a:prstGeom prst="rect">
            <a:avLst/>
          </a:prstGeom>
          <a:noFill/>
          <a:ln w="9525">
            <a:noFill/>
            <a:miter lim="800000"/>
            <a:headEnd/>
            <a:tailEnd/>
          </a:ln>
        </p:spPr>
      </p:pic>
    </p:spTree>
    <p:extLst>
      <p:ext uri="{BB962C8B-B14F-4D97-AF65-F5344CB8AC3E}">
        <p14:creationId xmlns:p14="http://schemas.microsoft.com/office/powerpoint/2010/main" val="109296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69"/>
                                        </p:tgtEl>
                                        <p:attrNameLst>
                                          <p:attrName>style.visibility</p:attrName>
                                        </p:attrNameLst>
                                      </p:cBhvr>
                                      <p:to>
                                        <p:strVal val="visible"/>
                                      </p:to>
                                    </p:set>
                                    <p:anim calcmode="lin" valueType="num">
                                      <p:cBhvr additive="base">
                                        <p:cTn id="7" dur="500" fill="hold"/>
                                        <p:tgtEl>
                                          <p:spTgt spid="39969"/>
                                        </p:tgtEl>
                                        <p:attrNameLst>
                                          <p:attrName>ppt_x</p:attrName>
                                        </p:attrNameLst>
                                      </p:cBhvr>
                                      <p:tavLst>
                                        <p:tav tm="0">
                                          <p:val>
                                            <p:strVal val="#ppt_x"/>
                                          </p:val>
                                        </p:tav>
                                        <p:tav tm="100000">
                                          <p:val>
                                            <p:strVal val="#ppt_x"/>
                                          </p:val>
                                        </p:tav>
                                      </p:tavLst>
                                    </p:anim>
                                    <p:anim calcmode="lin" valueType="num">
                                      <p:cBhvr additive="base">
                                        <p:cTn id="8" dur="500" fill="hold"/>
                                        <p:tgtEl>
                                          <p:spTgt spid="39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cxnSp>
        <p:nvCxnSpPr>
          <p:cNvPr id="14" name="13 Conector recto"/>
          <p:cNvCxnSpPr/>
          <p:nvPr/>
        </p:nvCxnSpPr>
        <p:spPr>
          <a:xfrm flipV="1">
            <a:off x="12159" y="921783"/>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flipV="1">
            <a:off x="4949"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16"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17 Conector recto"/>
          <p:cNvCxnSpPr/>
          <p:nvPr/>
        </p:nvCxnSpPr>
        <p:spPr>
          <a:xfrm flipV="1">
            <a:off x="24319" y="980728"/>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pic>
        <p:nvPicPr>
          <p:cNvPr id="12" name="Picture 37"/>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31840" y="1002919"/>
            <a:ext cx="57245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363254" y="1270229"/>
            <a:ext cx="8325346" cy="5355312"/>
          </a:xfrm>
          <a:prstGeom prst="rect">
            <a:avLst/>
          </a:prstGeom>
          <a:blipFill>
            <a:blip r:embed="rId6" cstate="print">
              <a:duotone>
                <a:schemeClr val="accent3">
                  <a:shade val="45000"/>
                  <a:satMod val="135000"/>
                </a:schemeClr>
                <a:prstClr val="white"/>
              </a:duotone>
            </a:blip>
            <a:stretch>
              <a:fillRect/>
            </a:stretch>
          </a:blipFill>
        </p:spPr>
        <p:style>
          <a:lnRef idx="3">
            <a:schemeClr val="lt1"/>
          </a:lnRef>
          <a:fillRef idx="1">
            <a:schemeClr val="accent3"/>
          </a:fillRef>
          <a:effectRef idx="1">
            <a:schemeClr val="accent3"/>
          </a:effectRef>
          <a:fontRef idx="minor">
            <a:schemeClr val="lt1"/>
          </a:fontRef>
        </p:style>
        <p:txBody>
          <a:bodyPr wrap="square" rtlCol="0">
            <a:spAutoFit/>
          </a:bodyPr>
          <a:lstStyle/>
          <a:p>
            <a:pPr indent="-457200" algn="just"/>
            <a:r>
              <a:rPr lang="es-EC" sz="2400" b="1" dirty="0" smtClean="0">
                <a:solidFill>
                  <a:schemeClr val="tx1"/>
                </a:solidFill>
                <a:latin typeface="Browallia New" pitchFamily="34" charset="-34"/>
                <a:cs typeface="Browallia New" pitchFamily="34" charset="-34"/>
              </a:rPr>
              <a:t>REFERENCIAS BIBLIOGRÁFICAS</a:t>
            </a:r>
          </a:p>
          <a:p>
            <a:pPr indent="-457200" algn="just"/>
            <a:r>
              <a:rPr lang="es-EC" sz="1400" b="1" dirty="0">
                <a:solidFill>
                  <a:schemeClr val="tx1"/>
                </a:solidFill>
              </a:rPr>
              <a:t>Barrera, Marcos. (2000) Planificación Prospectiva y Holística. Planificación en Dinámica Social. Publicaciones del </a:t>
            </a:r>
            <a:r>
              <a:rPr lang="es-EC" sz="1400" b="1" dirty="0" smtClean="0">
                <a:solidFill>
                  <a:schemeClr val="tx1"/>
                </a:solidFill>
              </a:rPr>
              <a:t>    Instituto </a:t>
            </a:r>
            <a:r>
              <a:rPr lang="es-EC" sz="1400" b="1" dirty="0">
                <a:solidFill>
                  <a:schemeClr val="tx1"/>
                </a:solidFill>
              </a:rPr>
              <a:t>universitario de Tecnología Caripito. Tercera Edición. Caracas- Venezuela- Editado por Fundación Servicios y Proyecciones para América Latina, </a:t>
            </a:r>
            <a:r>
              <a:rPr lang="es-EC" sz="1400" b="1" dirty="0" err="1">
                <a:solidFill>
                  <a:schemeClr val="tx1"/>
                </a:solidFill>
              </a:rPr>
              <a:t>Sypal</a:t>
            </a:r>
            <a:r>
              <a:rPr lang="es-EC" sz="1400" b="1" dirty="0">
                <a:solidFill>
                  <a:schemeClr val="tx1"/>
                </a:solidFill>
              </a:rPr>
              <a:t>. </a:t>
            </a:r>
          </a:p>
          <a:p>
            <a:pPr indent="-457200" algn="just"/>
            <a:r>
              <a:rPr lang="es-EC" sz="1400" b="1" dirty="0" err="1">
                <a:solidFill>
                  <a:schemeClr val="tx1"/>
                </a:solidFill>
              </a:rPr>
              <a:t>Dinacaped</a:t>
            </a:r>
            <a:r>
              <a:rPr lang="es-EC" sz="1400" b="1" dirty="0">
                <a:solidFill>
                  <a:schemeClr val="tx1"/>
                </a:solidFill>
              </a:rPr>
              <a:t> (2000) Fundamentos psicopedagógicos del proceso de enseñanza aprendizaje. Curso de perfeccionamiento para ascenso de categoría. Publicaciones de la Dirección nacional de Capacitación y Perfeccionamiento docente e investigación pedagógica. Quito-Ecuador- Editorial del Ministerio de Educación y Cultura.</a:t>
            </a:r>
          </a:p>
          <a:p>
            <a:pPr indent="-457200" algn="just"/>
            <a:r>
              <a:rPr lang="es-EC" sz="1400" b="1" dirty="0">
                <a:solidFill>
                  <a:schemeClr val="tx1"/>
                </a:solidFill>
              </a:rPr>
              <a:t>Castillo, Oscar. (2006) Liderazgo Dinámico y Técnicas de Facilitación de Grupo. Aplicables en Organizaciones: Educativas, Sociales, Comunitarias y Empresariales. Valencia-Venezuela. Editorial Clemente Editores C.A.</a:t>
            </a:r>
          </a:p>
          <a:p>
            <a:pPr indent="-457200" algn="just"/>
            <a:r>
              <a:rPr lang="es-EC" sz="1400" b="1" dirty="0">
                <a:solidFill>
                  <a:schemeClr val="tx1"/>
                </a:solidFill>
              </a:rPr>
              <a:t>Castillo, Oscar (1999) Dinámica de Grupo y Juegos Cooperativos. Destrezas del facilitador en la Organización. Curso Práctico.  Segunda Edición-Valencia-Venezuela. . Editado por la Universidad de Carabobo.</a:t>
            </a:r>
          </a:p>
          <a:p>
            <a:pPr indent="-457200" algn="just"/>
            <a:r>
              <a:rPr lang="es-EC" sz="1400" b="1" dirty="0" err="1">
                <a:solidFill>
                  <a:schemeClr val="tx1"/>
                </a:solidFill>
              </a:rPr>
              <a:t>Cirigliano</a:t>
            </a:r>
            <a:r>
              <a:rPr lang="es-EC" sz="1400" b="1" dirty="0">
                <a:solidFill>
                  <a:schemeClr val="tx1"/>
                </a:solidFill>
              </a:rPr>
              <a:t>, Gustavo y Villaverde, Aníbal. (2001) Dinámica de Grupos y Educación. Buenos Aires. Editorial Humanista.</a:t>
            </a:r>
          </a:p>
          <a:p>
            <a:pPr indent="-457200" algn="just"/>
            <a:r>
              <a:rPr lang="es-EC" sz="1400" b="1" dirty="0">
                <a:solidFill>
                  <a:schemeClr val="tx1"/>
                </a:solidFill>
              </a:rPr>
              <a:t>Iñiguez, </a:t>
            </a:r>
            <a:r>
              <a:rPr lang="es-EC" sz="1400" b="1" dirty="0" err="1">
                <a:solidFill>
                  <a:schemeClr val="tx1"/>
                </a:solidFill>
              </a:rPr>
              <a:t>Grecorio</a:t>
            </a:r>
            <a:r>
              <a:rPr lang="es-EC" sz="1400" b="1" dirty="0">
                <a:solidFill>
                  <a:schemeClr val="tx1"/>
                </a:solidFill>
              </a:rPr>
              <a:t> y González, Esperanza.(2012) La comunicación industrial y empresarial. Documento web disponible en: [http://www.eumed.net/libros-gratis/derecho, economía y ciencias sociales.htm] Guadalajara-México</a:t>
            </a:r>
          </a:p>
          <a:p>
            <a:pPr indent="-457200" algn="just"/>
            <a:r>
              <a:rPr lang="es-EC" sz="1400" b="1" dirty="0" err="1">
                <a:solidFill>
                  <a:schemeClr val="tx1"/>
                </a:solidFill>
              </a:rPr>
              <a:t>Guanuco</a:t>
            </a:r>
            <a:r>
              <a:rPr lang="es-EC" sz="1400" b="1" dirty="0">
                <a:solidFill>
                  <a:schemeClr val="tx1"/>
                </a:solidFill>
              </a:rPr>
              <a:t>, Elizabeth. (2012) </a:t>
            </a:r>
            <a:r>
              <a:rPr lang="es-AR" sz="1400" b="1" dirty="0">
                <a:solidFill>
                  <a:schemeClr val="tx1"/>
                </a:solidFill>
              </a:rPr>
              <a:t>Curso: Dinámicas de grupo en el aula:   el </a:t>
            </a:r>
            <a:r>
              <a:rPr lang="es-AR" sz="1400" b="1" dirty="0" err="1" smtClean="0">
                <a:solidFill>
                  <a:schemeClr val="tx1"/>
                </a:solidFill>
              </a:rPr>
              <a:t>desafÍo</a:t>
            </a:r>
            <a:r>
              <a:rPr lang="es-AR" sz="1400" b="1" dirty="0" smtClean="0">
                <a:solidFill>
                  <a:schemeClr val="tx1"/>
                </a:solidFill>
              </a:rPr>
              <a:t> </a:t>
            </a:r>
            <a:r>
              <a:rPr lang="es-AR" sz="1400" b="1" dirty="0">
                <a:solidFill>
                  <a:schemeClr val="tx1"/>
                </a:solidFill>
              </a:rPr>
              <a:t>de enseñar a trabajar en equipo. Salta – Argentina . Documento web disponible en [</a:t>
            </a:r>
            <a:r>
              <a:rPr lang="es-EC" sz="1400" b="1" dirty="0">
                <a:solidFill>
                  <a:schemeClr val="tx1"/>
                </a:solidFill>
              </a:rPr>
              <a:t>www.slideshare.net/elizabethdelvalle/trabajo-prctico-1ra-p.]</a:t>
            </a:r>
          </a:p>
          <a:p>
            <a:pPr indent="-457200" algn="just"/>
            <a:r>
              <a:rPr lang="es-EC" sz="1400" b="1" dirty="0">
                <a:solidFill>
                  <a:schemeClr val="tx1"/>
                </a:solidFill>
              </a:rPr>
              <a:t>Torres, Omar, </a:t>
            </a:r>
            <a:r>
              <a:rPr lang="es-EC" sz="1400" b="1" dirty="0" err="1">
                <a:solidFill>
                  <a:schemeClr val="tx1"/>
                </a:solidFill>
              </a:rPr>
              <a:t>Carrabeo</a:t>
            </a:r>
            <a:r>
              <a:rPr lang="es-EC" sz="1400" b="1" dirty="0">
                <a:solidFill>
                  <a:schemeClr val="tx1"/>
                </a:solidFill>
              </a:rPr>
              <a:t>, Yadira. Y </a:t>
            </a:r>
            <a:r>
              <a:rPr lang="es-EC" sz="1400" b="1" dirty="0" err="1">
                <a:solidFill>
                  <a:schemeClr val="tx1"/>
                </a:solidFill>
              </a:rPr>
              <a:t>Ciuriel</a:t>
            </a:r>
            <a:r>
              <a:rPr lang="es-EC" sz="1400" b="1" dirty="0">
                <a:solidFill>
                  <a:schemeClr val="tx1"/>
                </a:solidFill>
              </a:rPr>
              <a:t>, Laura. (2007) Técnicas Grupales. La </a:t>
            </a:r>
            <a:r>
              <a:rPr lang="es-EC" sz="1400" b="1" dirty="0" smtClean="0">
                <a:solidFill>
                  <a:schemeClr val="tx1"/>
                </a:solidFill>
              </a:rPr>
              <a:t>Habana </a:t>
            </a:r>
            <a:r>
              <a:rPr lang="es-EC" sz="1400" b="1" dirty="0">
                <a:solidFill>
                  <a:schemeClr val="tx1"/>
                </a:solidFill>
              </a:rPr>
              <a:t>– Cuba. Editorial Félix Valera</a:t>
            </a:r>
          </a:p>
          <a:p>
            <a:pPr indent="-457200" algn="just"/>
            <a:endParaRPr lang="es-EC" sz="2400" dirty="0">
              <a:latin typeface="Browallia New" pitchFamily="34" charset="-34"/>
              <a:cs typeface="Browallia New" pitchFamily="34" charset="-34"/>
            </a:endParaRPr>
          </a:p>
        </p:txBody>
      </p:sp>
      <p:sp>
        <p:nvSpPr>
          <p:cNvPr id="4" name="3 Marcador de número de diapositiva"/>
          <p:cNvSpPr>
            <a:spLocks noGrp="1"/>
          </p:cNvSpPr>
          <p:nvPr>
            <p:ph type="sldNum" sz="quarter" idx="12"/>
          </p:nvPr>
        </p:nvSpPr>
        <p:spPr/>
        <p:txBody>
          <a:bodyPr/>
          <a:lstStyle/>
          <a:p>
            <a:fld id="{B6371E95-C4FA-474D-920D-A6AA887F97AC}" type="slidenum">
              <a:rPr lang="es-EC" sz="1600" b="1" smtClean="0">
                <a:solidFill>
                  <a:schemeClr val="tx1"/>
                </a:solidFill>
              </a:rPr>
              <a:pPr/>
              <a:t>20</a:t>
            </a:fld>
            <a:endParaRPr lang="es-EC" sz="1600" b="1" dirty="0">
              <a:solidFill>
                <a:schemeClr val="tx1"/>
              </a:solidFill>
            </a:endParaRPr>
          </a:p>
        </p:txBody>
      </p:sp>
      <p:sp>
        <p:nvSpPr>
          <p:cNvPr id="19" name="18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
        <p:nvSpPr>
          <p:cNvPr id="10" name="Rectangle 21"/>
          <p:cNvSpPr>
            <a:spLocks noChangeArrowheads="1"/>
          </p:cNvSpPr>
          <p:nvPr/>
        </p:nvSpPr>
        <p:spPr bwMode="auto">
          <a:xfrm rot="-1239223">
            <a:off x="6990797" y="4642653"/>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dirty="0"/>
          </a:p>
        </p:txBody>
      </p:sp>
      <p:pic>
        <p:nvPicPr>
          <p:cNvPr id="9" name="8 Imagen"/>
          <p:cNvPicPr>
            <a:picLocks noChangeAspect="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artisticGlowDiffused/>
                    </a14:imgEffect>
                  </a14:imgLayer>
                </a14:imgProps>
              </a:ext>
              <a:ext uri="{28A0092B-C50C-407E-A947-70E740481C1C}">
                <a14:useLocalDpi xmlns:a14="http://schemas.microsoft.com/office/drawing/2010/main" val="0"/>
              </a:ext>
            </a:extLst>
          </a:blip>
          <a:stretch>
            <a:fillRect/>
          </a:stretch>
        </p:blipFill>
        <p:spPr>
          <a:xfrm rot="20677026">
            <a:off x="7629578" y="4328315"/>
            <a:ext cx="2118043" cy="2289777"/>
          </a:xfrm>
          <a:prstGeom prst="rect">
            <a:avLst/>
          </a:prstGeom>
        </p:spPr>
      </p:pic>
      <p:pic>
        <p:nvPicPr>
          <p:cNvPr id="20" name="Picture 5"/>
          <p:cNvPicPr>
            <a:picLocks noChangeAspect="1" noChangeArrowheads="1"/>
          </p:cNvPicPr>
          <p:nvPr/>
        </p:nvPicPr>
        <p:blipFill>
          <a:blip r:embed="rId9" cstate="print"/>
          <a:srcRect l="18993" t="24407" r="14563" b="51694"/>
          <a:stretch>
            <a:fillRect/>
          </a:stretch>
        </p:blipFill>
        <p:spPr bwMode="auto">
          <a:xfrm>
            <a:off x="1115616" y="116632"/>
            <a:ext cx="6984776" cy="1008112"/>
          </a:xfrm>
          <a:prstGeom prst="rect">
            <a:avLst/>
          </a:prstGeom>
          <a:noFill/>
          <a:ln w="9525">
            <a:noFill/>
            <a:miter lim="800000"/>
            <a:headEnd/>
            <a:tailEnd/>
          </a:ln>
        </p:spPr>
      </p:pic>
    </p:spTree>
    <p:extLst>
      <p:ext uri="{BB962C8B-B14F-4D97-AF65-F5344CB8AC3E}">
        <p14:creationId xmlns:p14="http://schemas.microsoft.com/office/powerpoint/2010/main" val="148405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3"/>
          <p:cNvSpPr>
            <a:spLocks noChangeArrowheads="1"/>
          </p:cNvSpPr>
          <p:nvPr/>
        </p:nvSpPr>
        <p:spPr bwMode="auto">
          <a:xfrm>
            <a:off x="0" y="6215063"/>
            <a:ext cx="9144000" cy="642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15000"/>
              </a:lnSpc>
            </a:pPr>
            <a:endParaRPr lang="es-ES_tradnl" sz="1100" i="1" dirty="0">
              <a:solidFill>
                <a:schemeClr val="bg1"/>
              </a:solidFill>
              <a:latin typeface="Arial" charset="0"/>
            </a:endParaRPr>
          </a:p>
          <a:p>
            <a:pPr algn="ctr">
              <a:lnSpc>
                <a:spcPct val="115000"/>
              </a:lnSpc>
            </a:pPr>
            <a:r>
              <a:rPr lang="es-ES_tradnl" sz="1100" i="1" dirty="0">
                <a:solidFill>
                  <a:schemeClr val="bg1"/>
                </a:solidFill>
                <a:latin typeface="Arial" charset="0"/>
              </a:rPr>
              <a:t>                                                                                                                                                         </a:t>
            </a:r>
            <a:r>
              <a:rPr lang="es-ES_tradnl" sz="1100" i="1" dirty="0" smtClean="0">
                <a:solidFill>
                  <a:schemeClr val="bg1"/>
                </a:solidFill>
                <a:latin typeface="Arial" charset="0"/>
              </a:rPr>
              <a:t> </a:t>
            </a:r>
            <a:r>
              <a:rPr lang="es-ES_tradnl" sz="1100" dirty="0" smtClean="0">
                <a:solidFill>
                  <a:schemeClr val="bg1"/>
                </a:solidFill>
                <a:latin typeface="Arial" charset="0"/>
              </a:rPr>
              <a:t>ELABORADO  </a:t>
            </a:r>
            <a:r>
              <a:rPr lang="es-ES_tradnl" sz="1100" dirty="0">
                <a:solidFill>
                  <a:schemeClr val="bg1"/>
                </a:solidFill>
                <a:latin typeface="Arial" charset="0"/>
              </a:rPr>
              <a:t>por : Prof. Mònica Valencia   </a:t>
            </a:r>
            <a:r>
              <a:rPr lang="es-ES_tradnl" sz="1100" dirty="0" smtClean="0">
                <a:solidFill>
                  <a:schemeClr val="bg1"/>
                </a:solidFill>
                <a:latin typeface="Arial" charset="0"/>
              </a:rPr>
              <a:t>21/21</a:t>
            </a:r>
            <a:endParaRPr lang="es-ES_tradnl" sz="1100" dirty="0">
              <a:solidFill>
                <a:schemeClr val="bg1"/>
              </a:solidFill>
              <a:latin typeface="Arial" charset="0"/>
            </a:endParaRPr>
          </a:p>
        </p:txBody>
      </p:sp>
      <p:pic>
        <p:nvPicPr>
          <p:cNvPr id="3079" name="Picture 5"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268760"/>
            <a:ext cx="2124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 Imagen"/>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4584159" y="990295"/>
            <a:ext cx="2072030" cy="2240033"/>
          </a:xfrm>
          <a:prstGeom prst="rect">
            <a:avLst/>
          </a:prstGeom>
        </p:spPr>
      </p:pic>
      <p:pic>
        <p:nvPicPr>
          <p:cNvPr id="2052" name="Picture 4" descr="http://coachingtanatologico.com/wp-content/uploads/2012/07/Gracias.png"/>
          <p:cNvPicPr>
            <a:picLocks noChangeAspect="1" noChangeArrowheads="1"/>
          </p:cNvPicPr>
          <p:nvPr/>
        </p:nvPicPr>
        <p:blipFill rotWithShape="1">
          <a:blip r:embed="rId5" cstate="print">
            <a:duotone>
              <a:prstClr val="black"/>
              <a:schemeClr val="accent3">
                <a:tint val="45000"/>
                <a:satMod val="400000"/>
              </a:schemeClr>
            </a:duotone>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val="0"/>
              </a:ext>
            </a:extLst>
          </a:blip>
          <a:srcRect l="43088" t="18942" r="11710" b="20542"/>
          <a:stretch/>
        </p:blipFill>
        <p:spPr bwMode="auto">
          <a:xfrm rot="766474">
            <a:off x="3741205" y="3645542"/>
            <a:ext cx="3373677" cy="1981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 name="9 Conector recto"/>
          <p:cNvCxnSpPr/>
          <p:nvPr/>
        </p:nvCxnSpPr>
        <p:spPr>
          <a:xfrm flipV="1">
            <a:off x="12159" y="6165304"/>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11" name="10 Conector recto"/>
          <p:cNvCxnSpPr/>
          <p:nvPr/>
        </p:nvCxnSpPr>
        <p:spPr>
          <a:xfrm flipV="1">
            <a:off x="4949" y="6257068"/>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2" name="11 Conector recto"/>
          <p:cNvCxnSpPr/>
          <p:nvPr/>
        </p:nvCxnSpPr>
        <p:spPr>
          <a:xfrm flipV="1">
            <a:off x="24319" y="6224249"/>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sp>
        <p:nvSpPr>
          <p:cNvPr id="3" name="2 Marcador de número de diapositiva"/>
          <p:cNvSpPr>
            <a:spLocks noGrp="1"/>
          </p:cNvSpPr>
          <p:nvPr>
            <p:ph type="sldNum" sz="quarter" idx="12"/>
          </p:nvPr>
        </p:nvSpPr>
        <p:spPr/>
        <p:txBody>
          <a:bodyPr/>
          <a:lstStyle/>
          <a:p>
            <a:fld id="{091499FA-3E11-47B7-B1C1-4FF27ECB6A48}" type="slidenum">
              <a:rPr lang="es-EC" smtClean="0"/>
              <a:pPr/>
              <a:t>21</a:t>
            </a:fld>
            <a:endParaRPr lang="es-EC"/>
          </a:p>
        </p:txBody>
      </p:sp>
    </p:spTree>
    <p:extLst>
      <p:ext uri="{BB962C8B-B14F-4D97-AF65-F5344CB8AC3E}">
        <p14:creationId xmlns:p14="http://schemas.microsoft.com/office/powerpoint/2010/main" val="1039828665"/>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1"/>
          <p:cNvSpPr>
            <a:spLocks noChangeArrowheads="1"/>
          </p:cNvSpPr>
          <p:nvPr/>
        </p:nvSpPr>
        <p:spPr bwMode="auto">
          <a:xfrm rot="-1239223">
            <a:off x="-612775" y="5157788"/>
            <a:ext cx="2287588" cy="2276475"/>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4" name="Rectangle 22"/>
          <p:cNvSpPr>
            <a:spLocks noChangeArrowheads="1"/>
          </p:cNvSpPr>
          <p:nvPr/>
        </p:nvSpPr>
        <p:spPr bwMode="auto">
          <a:xfrm rot="2573815">
            <a:off x="2268538" y="5734050"/>
            <a:ext cx="1668462" cy="168592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5" name="Rectangle 23"/>
          <p:cNvSpPr>
            <a:spLocks noChangeArrowheads="1"/>
          </p:cNvSpPr>
          <p:nvPr/>
        </p:nvSpPr>
        <p:spPr bwMode="auto">
          <a:xfrm rot="2573815">
            <a:off x="4356100" y="5516563"/>
            <a:ext cx="1008063" cy="993775"/>
          </a:xfrm>
          <a:prstGeom prst="rect">
            <a:avLst/>
          </a:prstGeom>
          <a:solidFill>
            <a:srgbClr val="99336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7" name="Rectangle 25"/>
          <p:cNvSpPr>
            <a:spLocks noChangeArrowheads="1"/>
          </p:cNvSpPr>
          <p:nvPr/>
        </p:nvSpPr>
        <p:spPr bwMode="auto">
          <a:xfrm rot="-863433">
            <a:off x="5721350" y="6237288"/>
            <a:ext cx="1511300" cy="1441450"/>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22"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24 Conector recto"/>
          <p:cNvCxnSpPr/>
          <p:nvPr/>
        </p:nvCxnSpPr>
        <p:spPr>
          <a:xfrm flipV="1">
            <a:off x="12159" y="921783"/>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6" name="25 Conector recto"/>
          <p:cNvCxnSpPr/>
          <p:nvPr/>
        </p:nvCxnSpPr>
        <p:spPr>
          <a:xfrm flipV="1">
            <a:off x="24319" y="980728"/>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7" name="26 Conector recto"/>
          <p:cNvCxnSpPr/>
          <p:nvPr/>
        </p:nvCxnSpPr>
        <p:spPr>
          <a:xfrm flipV="1">
            <a:off x="-119950"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sp>
        <p:nvSpPr>
          <p:cNvPr id="2" name="1 Marcador de número de diapositiva"/>
          <p:cNvSpPr>
            <a:spLocks noGrp="1"/>
          </p:cNvSpPr>
          <p:nvPr>
            <p:ph type="sldNum" sz="quarter" idx="12"/>
          </p:nvPr>
        </p:nvSpPr>
        <p:spPr/>
        <p:txBody>
          <a:bodyPr/>
          <a:lstStyle/>
          <a:p>
            <a:fld id="{B6371E95-C4FA-474D-920D-A6AA887F97AC}" type="slidenum">
              <a:rPr lang="es-EC" smtClean="0"/>
              <a:pPr/>
              <a:t>3</a:t>
            </a:fld>
            <a:endParaRPr lang="es-EC"/>
          </a:p>
        </p:txBody>
      </p:sp>
      <p:sp>
        <p:nvSpPr>
          <p:cNvPr id="24" name="23 CuadroTexto"/>
          <p:cNvSpPr txBox="1"/>
          <p:nvPr/>
        </p:nvSpPr>
        <p:spPr>
          <a:xfrm>
            <a:off x="2738944" y="12192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sp>
        <p:nvSpPr>
          <p:cNvPr id="28" name="27 Elipse"/>
          <p:cNvSpPr/>
          <p:nvPr/>
        </p:nvSpPr>
        <p:spPr>
          <a:xfrm>
            <a:off x="6500813" y="2713614"/>
            <a:ext cx="2000250" cy="745557"/>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s-ES_tradnl" dirty="0" smtClean="0"/>
              <a:t>Actores</a:t>
            </a:r>
            <a:endParaRPr lang="es-ES_tradnl" dirty="0"/>
          </a:p>
        </p:txBody>
      </p:sp>
      <p:sp>
        <p:nvSpPr>
          <p:cNvPr id="29" name="28 Elipse"/>
          <p:cNvSpPr/>
          <p:nvPr/>
        </p:nvSpPr>
        <p:spPr>
          <a:xfrm>
            <a:off x="6500813" y="5500688"/>
            <a:ext cx="1928812" cy="714375"/>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s-ES_tradnl" sz="1600" dirty="0" smtClean="0"/>
              <a:t>Pedagógicos, </a:t>
            </a:r>
            <a:r>
              <a:rPr lang="es-ES_tradnl" sz="1600" dirty="0" err="1" smtClean="0"/>
              <a:t>linguisticos</a:t>
            </a:r>
            <a:r>
              <a:rPr lang="es-ES_tradnl" sz="1600" dirty="0" smtClean="0"/>
              <a:t>…</a:t>
            </a:r>
            <a:endParaRPr lang="es-ES_tradnl" sz="1600" dirty="0"/>
          </a:p>
        </p:txBody>
      </p:sp>
      <p:sp>
        <p:nvSpPr>
          <p:cNvPr id="30" name="29 Elipse"/>
          <p:cNvSpPr/>
          <p:nvPr/>
        </p:nvSpPr>
        <p:spPr>
          <a:xfrm>
            <a:off x="24319" y="3799973"/>
            <a:ext cx="2714625" cy="928687"/>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ES_tradnl" dirty="0" smtClean="0"/>
              <a:t>Relación de ayuda, apoyo y asesoramiento</a:t>
            </a:r>
            <a:endParaRPr lang="es-ES_tradnl" dirty="0"/>
          </a:p>
        </p:txBody>
      </p:sp>
      <p:sp>
        <p:nvSpPr>
          <p:cNvPr id="31" name="30 Elipse"/>
          <p:cNvSpPr/>
          <p:nvPr/>
        </p:nvSpPr>
        <p:spPr>
          <a:xfrm>
            <a:off x="500063" y="5572125"/>
            <a:ext cx="2500312" cy="857250"/>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_tradnl" sz="1600" dirty="0"/>
              <a:t>Conocimiento  </a:t>
            </a:r>
            <a:r>
              <a:rPr lang="es-ES_tradnl" sz="1600" dirty="0" smtClean="0"/>
              <a:t>de la acción social</a:t>
            </a:r>
            <a:endParaRPr lang="es-ES_tradnl" sz="1600" dirty="0"/>
          </a:p>
        </p:txBody>
      </p:sp>
      <p:sp>
        <p:nvSpPr>
          <p:cNvPr id="33" name="32 Flecha izquierda"/>
          <p:cNvSpPr/>
          <p:nvPr/>
        </p:nvSpPr>
        <p:spPr>
          <a:xfrm>
            <a:off x="4918048" y="1052736"/>
            <a:ext cx="3686400" cy="893762"/>
          </a:xfrm>
          <a:prstGeom prst="leftArrow">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VE" b="1" dirty="0" smtClean="0"/>
              <a:t>Contacto con realidades humanas</a:t>
            </a:r>
            <a:endParaRPr lang="es-VE" b="1" dirty="0"/>
          </a:p>
        </p:txBody>
      </p:sp>
      <p:sp>
        <p:nvSpPr>
          <p:cNvPr id="34" name="33 Flecha derecha"/>
          <p:cNvSpPr/>
          <p:nvPr/>
        </p:nvSpPr>
        <p:spPr>
          <a:xfrm>
            <a:off x="1327003" y="1062526"/>
            <a:ext cx="2577027" cy="762000"/>
          </a:xfrm>
          <a:prstGeom prst="rightArrow">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VE" sz="2400" b="1" dirty="0"/>
              <a:t>La Orientación</a:t>
            </a:r>
          </a:p>
        </p:txBody>
      </p:sp>
      <p:cxnSp>
        <p:nvCxnSpPr>
          <p:cNvPr id="35" name="34 Conector recto de flecha"/>
          <p:cNvCxnSpPr>
            <a:endCxn id="33" idx="1"/>
          </p:cNvCxnSpPr>
          <p:nvPr/>
        </p:nvCxnSpPr>
        <p:spPr>
          <a:xfrm>
            <a:off x="3904030" y="1499617"/>
            <a:ext cx="1014018"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6" name="35 Conector curvado"/>
          <p:cNvCxnSpPr/>
          <p:nvPr/>
        </p:nvCxnSpPr>
        <p:spPr>
          <a:xfrm rot="5400000">
            <a:off x="2461700" y="1796879"/>
            <a:ext cx="1000124" cy="692492"/>
          </a:xfrm>
          <a:prstGeom prst="curvedConnector3">
            <a:avLst>
              <a:gd name="adj1" fmla="val 50000"/>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37" name="36 Conector curvado"/>
          <p:cNvCxnSpPr/>
          <p:nvPr/>
        </p:nvCxnSpPr>
        <p:spPr>
          <a:xfrm rot="16200000" flipH="1">
            <a:off x="1384749" y="5039033"/>
            <a:ext cx="851871" cy="214316"/>
          </a:xfrm>
          <a:prstGeom prst="curvedConnector3">
            <a:avLst>
              <a:gd name="adj1" fmla="val 50000"/>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38" name="37 Conector curvado"/>
          <p:cNvCxnSpPr/>
          <p:nvPr/>
        </p:nvCxnSpPr>
        <p:spPr>
          <a:xfrm rot="16200000" flipH="1">
            <a:off x="7358063" y="4857750"/>
            <a:ext cx="857250" cy="571500"/>
          </a:xfrm>
          <a:prstGeom prst="curvedConnector3">
            <a:avLst>
              <a:gd name="adj1" fmla="val 50000"/>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39" name="38 Conector curvado"/>
          <p:cNvCxnSpPr/>
          <p:nvPr/>
        </p:nvCxnSpPr>
        <p:spPr>
          <a:xfrm flipV="1">
            <a:off x="3214688" y="6072188"/>
            <a:ext cx="3286125" cy="36512"/>
          </a:xfrm>
          <a:prstGeom prst="curvedConnector3">
            <a:avLst>
              <a:gd name="adj1" fmla="val 50000"/>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40" name="39 Conector curvado"/>
          <p:cNvCxnSpPr/>
          <p:nvPr/>
        </p:nvCxnSpPr>
        <p:spPr>
          <a:xfrm rot="16200000" flipH="1">
            <a:off x="6359128" y="1822845"/>
            <a:ext cx="1069181" cy="785813"/>
          </a:xfrm>
          <a:prstGeom prst="curvedConnector3">
            <a:avLst>
              <a:gd name="adj1" fmla="val 50000"/>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2056" name="Rectangle 24"/>
          <p:cNvSpPr>
            <a:spLocks noChangeArrowheads="1"/>
          </p:cNvSpPr>
          <p:nvPr/>
        </p:nvSpPr>
        <p:spPr bwMode="auto">
          <a:xfrm rot="3813060">
            <a:off x="6283771" y="2433518"/>
            <a:ext cx="2663825" cy="2593975"/>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41" name="40 Elipse"/>
          <p:cNvSpPr/>
          <p:nvPr/>
        </p:nvSpPr>
        <p:spPr>
          <a:xfrm>
            <a:off x="0" y="2285998"/>
            <a:ext cx="2714625" cy="928687"/>
          </a:xfrm>
          <a:prstGeom prst="ellipse">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s-ES_tradnl" dirty="0" smtClean="0"/>
              <a:t>Colaboración, calidez, aceptación</a:t>
            </a:r>
            <a:endParaRPr lang="es-ES_tradnl" dirty="0"/>
          </a:p>
        </p:txBody>
      </p:sp>
      <p:cxnSp>
        <p:nvCxnSpPr>
          <p:cNvPr id="42" name="41 Conector curvado"/>
          <p:cNvCxnSpPr/>
          <p:nvPr/>
        </p:nvCxnSpPr>
        <p:spPr>
          <a:xfrm rot="16200000" flipH="1">
            <a:off x="1165580" y="3308705"/>
            <a:ext cx="654034" cy="300932"/>
          </a:xfrm>
          <a:prstGeom prst="curvedConnector3">
            <a:avLst>
              <a:gd name="adj1" fmla="val 50000"/>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43" name="42 Elipse"/>
          <p:cNvSpPr/>
          <p:nvPr/>
        </p:nvSpPr>
        <p:spPr>
          <a:xfrm>
            <a:off x="6500813" y="3952365"/>
            <a:ext cx="2000250" cy="745557"/>
          </a:xfrm>
          <a:prstGeom prst="ellipse">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s-ES_tradnl" dirty="0" smtClean="0"/>
              <a:t>Actos</a:t>
            </a:r>
            <a:endParaRPr lang="es-ES_tradnl" dirty="0"/>
          </a:p>
        </p:txBody>
      </p:sp>
      <p:cxnSp>
        <p:nvCxnSpPr>
          <p:cNvPr id="44" name="43 Conector curvado"/>
          <p:cNvCxnSpPr/>
          <p:nvPr/>
        </p:nvCxnSpPr>
        <p:spPr>
          <a:xfrm rot="16200000" flipH="1">
            <a:off x="7138202" y="3585211"/>
            <a:ext cx="654034" cy="300932"/>
          </a:xfrm>
          <a:prstGeom prst="curvedConnector3">
            <a:avLst>
              <a:gd name="adj1" fmla="val 50000"/>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45" name="44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pic>
        <p:nvPicPr>
          <p:cNvPr id="47" name="46 Imagen" descr="TALENTO ORIENTADOR.jpg"/>
          <p:cNvPicPr>
            <a:picLocks noChangeAspect="1"/>
          </p:cNvPicPr>
          <p:nvPr/>
        </p:nvPicPr>
        <p:blipFill>
          <a:blip r:embed="rId4" cstate="print"/>
          <a:stretch>
            <a:fillRect/>
          </a:stretch>
        </p:blipFill>
        <p:spPr>
          <a:xfrm>
            <a:off x="3052762" y="2676524"/>
            <a:ext cx="3328316" cy="2480668"/>
          </a:xfrm>
          <a:prstGeom prst="ellipse">
            <a:avLst/>
          </a:prstGeom>
          <a:ln>
            <a:noFill/>
          </a:ln>
          <a:effectLst>
            <a:softEdge rad="112500"/>
          </a:effectLst>
        </p:spPr>
      </p:pic>
      <p:pic>
        <p:nvPicPr>
          <p:cNvPr id="46" name="Picture 5"/>
          <p:cNvPicPr>
            <a:picLocks noChangeAspect="1" noChangeArrowheads="1"/>
          </p:cNvPicPr>
          <p:nvPr/>
        </p:nvPicPr>
        <p:blipFill>
          <a:blip r:embed="rId5" cstate="print"/>
          <a:srcRect l="18993" t="24407" r="14563" b="51694"/>
          <a:stretch>
            <a:fillRect/>
          </a:stretch>
        </p:blipFill>
        <p:spPr bwMode="auto">
          <a:xfrm>
            <a:off x="1115616" y="44624"/>
            <a:ext cx="6984776" cy="1008112"/>
          </a:xfrm>
          <a:prstGeom prst="rect">
            <a:avLst/>
          </a:prstGeom>
          <a:noFill/>
          <a:ln w="9525">
            <a:noFill/>
            <a:miter lim="800000"/>
            <a:headEnd/>
            <a:tailEnd/>
          </a:ln>
        </p:spPr>
      </p:pic>
    </p:spTree>
    <p:extLst>
      <p:ext uri="{BB962C8B-B14F-4D97-AF65-F5344CB8AC3E}">
        <p14:creationId xmlns:p14="http://schemas.microsoft.com/office/powerpoint/2010/main" val="1773845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1"/>
          <p:cNvSpPr>
            <a:spLocks noChangeArrowheads="1"/>
          </p:cNvSpPr>
          <p:nvPr/>
        </p:nvSpPr>
        <p:spPr bwMode="auto">
          <a:xfrm rot="-1239223">
            <a:off x="-612775" y="5157788"/>
            <a:ext cx="2287588" cy="2276475"/>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4" name="Rectangle 22"/>
          <p:cNvSpPr>
            <a:spLocks noChangeArrowheads="1"/>
          </p:cNvSpPr>
          <p:nvPr/>
        </p:nvSpPr>
        <p:spPr bwMode="auto">
          <a:xfrm rot="2573815">
            <a:off x="2268538" y="5734050"/>
            <a:ext cx="1668462" cy="168592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5" name="Rectangle 23"/>
          <p:cNvSpPr>
            <a:spLocks noChangeArrowheads="1"/>
          </p:cNvSpPr>
          <p:nvPr/>
        </p:nvSpPr>
        <p:spPr bwMode="auto">
          <a:xfrm rot="2573815">
            <a:off x="4356100" y="5516563"/>
            <a:ext cx="1008063" cy="993775"/>
          </a:xfrm>
          <a:prstGeom prst="rect">
            <a:avLst/>
          </a:prstGeom>
          <a:solidFill>
            <a:srgbClr val="99336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7" name="Rectangle 25"/>
          <p:cNvSpPr>
            <a:spLocks noChangeArrowheads="1"/>
          </p:cNvSpPr>
          <p:nvPr/>
        </p:nvSpPr>
        <p:spPr bwMode="auto">
          <a:xfrm rot="-863433">
            <a:off x="5721350" y="6237288"/>
            <a:ext cx="1511300" cy="1441450"/>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22"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0259" y="0"/>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24 Conector recto"/>
          <p:cNvCxnSpPr/>
          <p:nvPr/>
        </p:nvCxnSpPr>
        <p:spPr>
          <a:xfrm flipV="1">
            <a:off x="12159" y="921783"/>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6" name="25 Conector recto"/>
          <p:cNvCxnSpPr/>
          <p:nvPr/>
        </p:nvCxnSpPr>
        <p:spPr>
          <a:xfrm flipV="1">
            <a:off x="24319" y="980728"/>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7" name="26 Conector recto"/>
          <p:cNvCxnSpPr/>
          <p:nvPr/>
        </p:nvCxnSpPr>
        <p:spPr>
          <a:xfrm flipV="1">
            <a:off x="-119950"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sp>
        <p:nvSpPr>
          <p:cNvPr id="2" name="1 Marcador de número de diapositiva"/>
          <p:cNvSpPr>
            <a:spLocks noGrp="1"/>
          </p:cNvSpPr>
          <p:nvPr>
            <p:ph type="sldNum" sz="quarter" idx="12"/>
          </p:nvPr>
        </p:nvSpPr>
        <p:spPr/>
        <p:txBody>
          <a:bodyPr/>
          <a:lstStyle/>
          <a:p>
            <a:fld id="{B6371E95-C4FA-474D-920D-A6AA887F97AC}" type="slidenum">
              <a:rPr lang="es-EC" smtClean="0"/>
              <a:pPr/>
              <a:t>4</a:t>
            </a:fld>
            <a:endParaRPr lang="es-EC"/>
          </a:p>
        </p:txBody>
      </p:sp>
      <p:sp>
        <p:nvSpPr>
          <p:cNvPr id="24" name="23 CuadroTexto"/>
          <p:cNvSpPr txBox="1"/>
          <p:nvPr/>
        </p:nvSpPr>
        <p:spPr>
          <a:xfrm>
            <a:off x="2738944" y="12192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sp>
        <p:nvSpPr>
          <p:cNvPr id="45" name="44 Flecha derecha"/>
          <p:cNvSpPr/>
          <p:nvPr/>
        </p:nvSpPr>
        <p:spPr>
          <a:xfrm>
            <a:off x="183306" y="3214688"/>
            <a:ext cx="2388444" cy="107156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800" dirty="0" smtClean="0">
                <a:solidFill>
                  <a:schemeClr val="tx1"/>
                </a:solidFill>
              </a:rPr>
              <a:t>IDEAS GUÍA</a:t>
            </a:r>
            <a:endParaRPr lang="es-VE" dirty="0">
              <a:solidFill>
                <a:schemeClr val="tx1"/>
              </a:solidFill>
            </a:endParaRPr>
          </a:p>
        </p:txBody>
      </p:sp>
      <p:graphicFrame>
        <p:nvGraphicFramePr>
          <p:cNvPr id="46" name="45 Diagrama"/>
          <p:cNvGraphicFramePr/>
          <p:nvPr>
            <p:extLst>
              <p:ext uri="{D42A27DB-BD31-4B8C-83A1-F6EECF244321}">
                <p14:modId xmlns:p14="http://schemas.microsoft.com/office/powerpoint/2010/main" val="1950367194"/>
              </p:ext>
            </p:extLst>
          </p:nvPr>
        </p:nvGraphicFramePr>
        <p:xfrm>
          <a:off x="2483768" y="1219200"/>
          <a:ext cx="6285075" cy="5357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15 CuadroTexto"/>
          <p:cNvSpPr txBox="1"/>
          <p:nvPr/>
        </p:nvSpPr>
        <p:spPr>
          <a:xfrm>
            <a:off x="5220072" y="6464369"/>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pic>
        <p:nvPicPr>
          <p:cNvPr id="17" name="16 Imagen" descr="jovenes.jpg"/>
          <p:cNvPicPr>
            <a:picLocks noChangeAspect="1"/>
          </p:cNvPicPr>
          <p:nvPr/>
        </p:nvPicPr>
        <p:blipFill>
          <a:blip r:embed="rId9" cstate="print"/>
          <a:stretch>
            <a:fillRect/>
          </a:stretch>
        </p:blipFill>
        <p:spPr>
          <a:xfrm>
            <a:off x="251520" y="1484784"/>
            <a:ext cx="1979712" cy="13174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17 Imagen" descr="corazòn acciòn.png"/>
          <p:cNvPicPr>
            <a:picLocks noChangeAspect="1"/>
          </p:cNvPicPr>
          <p:nvPr/>
        </p:nvPicPr>
        <p:blipFill>
          <a:blip r:embed="rId10" cstate="print"/>
          <a:stretch>
            <a:fillRect/>
          </a:stretch>
        </p:blipFill>
        <p:spPr>
          <a:xfrm>
            <a:off x="251520" y="4581128"/>
            <a:ext cx="1907704" cy="15005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5"/>
          <p:cNvPicPr>
            <a:picLocks noChangeAspect="1" noChangeArrowheads="1"/>
          </p:cNvPicPr>
          <p:nvPr/>
        </p:nvPicPr>
        <p:blipFill>
          <a:blip r:embed="rId11" cstate="print"/>
          <a:srcRect l="18993" t="24407" r="14563" b="51694"/>
          <a:stretch>
            <a:fillRect/>
          </a:stretch>
        </p:blipFill>
        <p:spPr bwMode="auto">
          <a:xfrm>
            <a:off x="1187624" y="44624"/>
            <a:ext cx="6984776" cy="1008112"/>
          </a:xfrm>
          <a:prstGeom prst="rect">
            <a:avLst/>
          </a:prstGeom>
          <a:noFill/>
          <a:ln w="9525">
            <a:noFill/>
            <a:miter lim="800000"/>
            <a:headEnd/>
            <a:tailEnd/>
          </a:ln>
        </p:spPr>
      </p:pic>
    </p:spTree>
    <p:extLst>
      <p:ext uri="{BB962C8B-B14F-4D97-AF65-F5344CB8AC3E}">
        <p14:creationId xmlns:p14="http://schemas.microsoft.com/office/powerpoint/2010/main" val="1260233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13" descr="Cintillo"/>
          <p:cNvPicPr>
            <a:picLocks noChangeAspect="1" noChangeArrowheads="1"/>
          </p:cNvPicPr>
          <p:nvPr/>
        </p:nvPicPr>
        <p:blipFill>
          <a:blip r:embed="rId2" cstate="print">
            <a:extLst>
              <a:ext uri="{28A0092B-C50C-407E-A947-70E740481C1C}">
                <a14:useLocalDpi xmlns:a14="http://schemas.microsoft.com/office/drawing/2010/main" val="0"/>
              </a:ext>
            </a:extLst>
          </a:blip>
          <a:srcRect t="45279" b="3502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10"/>
          <p:cNvSpPr>
            <a:spLocks noChangeArrowheads="1"/>
          </p:cNvSpPr>
          <p:nvPr/>
        </p:nvSpPr>
        <p:spPr bwMode="auto">
          <a:xfrm rot="-1239223">
            <a:off x="-1508746" y="-641351"/>
            <a:ext cx="2287588" cy="2276475"/>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8196" name="Picture 15" descr="Exudo Fondo"/>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835632">
            <a:off x="-1561171" y="5567342"/>
            <a:ext cx="34559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2"/>
          <p:cNvSpPr>
            <a:spLocks noChangeArrowheads="1"/>
          </p:cNvSpPr>
          <p:nvPr/>
        </p:nvSpPr>
        <p:spPr bwMode="auto">
          <a:xfrm rot="2573815">
            <a:off x="1979613" y="0"/>
            <a:ext cx="1008062" cy="99377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8197" name="Picture 8" descr="Adorno 01"/>
          <p:cNvPicPr>
            <a:picLocks noChangeAspect="1" noChangeArrowheads="1"/>
          </p:cNvPicPr>
          <p:nvPr/>
        </p:nvPicPr>
        <p:blipFill>
          <a:blip r:embed="rId4" cstate="print">
            <a:extLst>
              <a:ext uri="{28A0092B-C50C-407E-A947-70E740481C1C}">
                <a14:useLocalDpi xmlns:a14="http://schemas.microsoft.com/office/drawing/2010/main" val="0"/>
              </a:ext>
            </a:extLst>
          </a:blip>
          <a:srcRect l="18056" t="73926" r="48221" b="1807"/>
          <a:stretch>
            <a:fillRect/>
          </a:stretch>
        </p:blipFill>
        <p:spPr bwMode="auto">
          <a:xfrm rot="-2519513">
            <a:off x="-1209169" y="-495349"/>
            <a:ext cx="2466976"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7"/>
          <p:cNvSpPr>
            <a:spLocks noChangeArrowheads="1"/>
          </p:cNvSpPr>
          <p:nvPr/>
        </p:nvSpPr>
        <p:spPr bwMode="auto">
          <a:xfrm>
            <a:off x="611188" y="116632"/>
            <a:ext cx="8229600" cy="1143000"/>
          </a:xfrm>
          <a:prstGeom prst="rect">
            <a:avLst/>
          </a:prstGeom>
          <a:noFill/>
          <a:ln w="9525">
            <a:noFill/>
            <a:miter lim="800000"/>
            <a:headEnd/>
            <a:tailEnd/>
          </a:ln>
          <a:effectLst/>
        </p:spPr>
        <p:txBody>
          <a:bodyPr anchor="ctr"/>
          <a:lstStyle/>
          <a:p>
            <a:pPr algn="ctr">
              <a:defRPr/>
            </a:pPr>
            <a:endParaRPr lang="es-ES" sz="4800" dirty="0">
              <a:solidFill>
                <a:schemeClr val="bg1"/>
              </a:solidFill>
              <a:effectLst>
                <a:outerShdw blurRad="38100" dist="38100" dir="2700000" algn="tl">
                  <a:srgbClr val="C0C0C0"/>
                </a:outerShdw>
              </a:effectLst>
              <a:latin typeface="Gremlins" pitchFamily="2" charset="0"/>
            </a:endParaRPr>
          </a:p>
        </p:txBody>
      </p:sp>
      <p:pic>
        <p:nvPicPr>
          <p:cNvPr id="8202" name="Picture 16" descr="ESCUDO UNIVERSIDAD CARABOB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89265">
            <a:off x="755650" y="93666"/>
            <a:ext cx="1143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1"/>
          <p:cNvSpPr>
            <a:spLocks noChangeArrowheads="1"/>
          </p:cNvSpPr>
          <p:nvPr/>
        </p:nvSpPr>
        <p:spPr bwMode="auto">
          <a:xfrm rot="2573815">
            <a:off x="8090025" y="-543561"/>
            <a:ext cx="1668462" cy="168592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8" name="Rectangle 21"/>
          <p:cNvSpPr>
            <a:spLocks noChangeArrowheads="1"/>
          </p:cNvSpPr>
          <p:nvPr/>
        </p:nvSpPr>
        <p:spPr bwMode="auto">
          <a:xfrm rot="-1239223">
            <a:off x="7216698" y="4570645"/>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cxnSp>
        <p:nvCxnSpPr>
          <p:cNvPr id="19" name="18 Conector recto"/>
          <p:cNvCxnSpPr/>
          <p:nvPr/>
        </p:nvCxnSpPr>
        <p:spPr>
          <a:xfrm flipV="1">
            <a:off x="12159" y="1321012"/>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0" name="19 Conector recto"/>
          <p:cNvCxnSpPr/>
          <p:nvPr/>
        </p:nvCxnSpPr>
        <p:spPr>
          <a:xfrm flipV="1">
            <a:off x="24319" y="1379957"/>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1" name="20 Conector recto"/>
          <p:cNvCxnSpPr/>
          <p:nvPr/>
        </p:nvCxnSpPr>
        <p:spPr>
          <a:xfrm flipV="1">
            <a:off x="4949" y="1412776"/>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sp>
        <p:nvSpPr>
          <p:cNvPr id="22" name="Text Box 13"/>
          <p:cNvSpPr txBox="1">
            <a:spLocks noChangeArrowheads="1"/>
          </p:cNvSpPr>
          <p:nvPr/>
        </p:nvSpPr>
        <p:spPr bwMode="auto">
          <a:xfrm>
            <a:off x="2072932" y="526150"/>
            <a:ext cx="5856654" cy="646331"/>
          </a:xfrm>
          <a:prstGeom prst="rect">
            <a:avLst/>
          </a:prstGeom>
          <a:solidFill>
            <a:schemeClr val="accent3">
              <a:lumMod val="20000"/>
              <a:lumOff val="80000"/>
            </a:schemeClr>
          </a:solidFill>
          <a:ln w="9525">
            <a:noFill/>
            <a:miter lim="800000"/>
            <a:headEnd/>
            <a:tailEnd/>
          </a:ln>
          <a:effectLst>
            <a:glow rad="228600">
              <a:schemeClr val="accent3">
                <a:satMod val="175000"/>
                <a:alpha val="40000"/>
              </a:schemeClr>
            </a:glow>
            <a:outerShdw dist="28398" dir="9206097" algn="ctr" rotWithShape="0">
              <a:schemeClr val="tx1"/>
            </a:outerShdw>
            <a:softEdge rad="63500"/>
          </a:effectLst>
        </p:spPr>
        <p:txBody>
          <a:bodyPr wrap="square">
            <a:spAutoFit/>
          </a:bodyPr>
          <a:lstStyle/>
          <a:p>
            <a:pPr>
              <a:lnSpc>
                <a:spcPct val="90000"/>
              </a:lnSpc>
              <a:defRPr/>
            </a:pPr>
            <a:r>
              <a:rPr lang="en-US" sz="4000" dirty="0" err="1" smtClean="0">
                <a:solidFill>
                  <a:srgbClr val="008000"/>
                </a:solidFill>
              </a:rPr>
              <a:t>Orientación</a:t>
            </a:r>
            <a:r>
              <a:rPr lang="en-US" sz="4000" dirty="0" smtClean="0">
                <a:solidFill>
                  <a:srgbClr val="008000"/>
                </a:solidFill>
              </a:rPr>
              <a:t> - Universidad</a:t>
            </a:r>
            <a:endParaRPr lang="en-US" sz="2000" dirty="0">
              <a:solidFill>
                <a:srgbClr val="008000"/>
              </a:solidFill>
            </a:endParaRPr>
          </a:p>
        </p:txBody>
      </p:sp>
      <p:sp>
        <p:nvSpPr>
          <p:cNvPr id="3" name="2 Marcador de número de diapositiva"/>
          <p:cNvSpPr>
            <a:spLocks noGrp="1"/>
          </p:cNvSpPr>
          <p:nvPr>
            <p:ph type="sldNum" sz="quarter" idx="12"/>
          </p:nvPr>
        </p:nvSpPr>
        <p:spPr/>
        <p:txBody>
          <a:bodyPr/>
          <a:lstStyle/>
          <a:p>
            <a:fld id="{B6371E95-C4FA-474D-920D-A6AA887F97AC}" type="slidenum">
              <a:rPr lang="es-EC" sz="1600" smtClean="0">
                <a:solidFill>
                  <a:schemeClr val="bg1"/>
                </a:solidFill>
              </a:rPr>
              <a:pPr/>
              <a:t>5</a:t>
            </a:fld>
            <a:endParaRPr lang="es-EC" sz="1600" dirty="0">
              <a:solidFill>
                <a:schemeClr val="bg1"/>
              </a:solidFill>
            </a:endParaRPr>
          </a:p>
        </p:txBody>
      </p:sp>
      <p:sp>
        <p:nvSpPr>
          <p:cNvPr id="17" name="14 CuadroTexto"/>
          <p:cNvSpPr txBox="1">
            <a:spLocks noChangeArrowheads="1"/>
          </p:cNvSpPr>
          <p:nvPr/>
        </p:nvSpPr>
        <p:spPr bwMode="auto">
          <a:xfrm>
            <a:off x="428623" y="2780928"/>
            <a:ext cx="6005131" cy="1569660"/>
          </a:xfrm>
          <a:prstGeom prst="rect">
            <a:avLst/>
          </a:prstGeom>
          <a:solidFill>
            <a:schemeClr val="accent2">
              <a:lumMod val="20000"/>
              <a:lumOff val="80000"/>
            </a:schemeClr>
          </a:solidFill>
          <a:ln w="9525">
            <a:noFill/>
            <a:miter lim="800000"/>
            <a:headEnd/>
            <a:tailEnd/>
          </a:ln>
        </p:spPr>
        <p:txBody>
          <a:bodyPr wrap="square">
            <a:spAutoFit/>
          </a:bodyPr>
          <a:lstStyle/>
          <a:p>
            <a:pPr algn="just" fontAlgn="auto">
              <a:spcBef>
                <a:spcPts val="0"/>
              </a:spcBef>
              <a:spcAft>
                <a:spcPts val="0"/>
              </a:spcAft>
              <a:defRPr/>
            </a:pPr>
            <a:r>
              <a:rPr lang="es-ES_tradnl" sz="2400" b="1" dirty="0">
                <a:solidFill>
                  <a:schemeClr val="tx2">
                    <a:lumMod val="75000"/>
                  </a:schemeClr>
                </a:solidFill>
                <a:latin typeface="+mn-lt"/>
              </a:rPr>
              <a:t>1- </a:t>
            </a:r>
            <a:r>
              <a:rPr lang="es-ES_tradnl" sz="2400" b="1" dirty="0" smtClean="0">
                <a:solidFill>
                  <a:schemeClr val="tx2">
                    <a:lumMod val="75000"/>
                  </a:schemeClr>
                </a:solidFill>
              </a:rPr>
              <a:t>PÉREZ</a:t>
            </a:r>
            <a:r>
              <a:rPr lang="es-ES_tradnl" sz="2400" b="1" dirty="0" smtClean="0">
                <a:solidFill>
                  <a:schemeClr val="tx2">
                    <a:lumMod val="75000"/>
                  </a:schemeClr>
                </a:solidFill>
                <a:latin typeface="+mn-lt"/>
              </a:rPr>
              <a:t> (</a:t>
            </a:r>
            <a:r>
              <a:rPr lang="es-ES_tradnl" sz="2400" b="1" dirty="0" smtClean="0">
                <a:solidFill>
                  <a:schemeClr val="tx2">
                    <a:lumMod val="75000"/>
                  </a:schemeClr>
                </a:solidFill>
              </a:rPr>
              <a:t>2006</a:t>
            </a:r>
            <a:r>
              <a:rPr lang="es-ES_tradnl" sz="2400" b="1" dirty="0" smtClean="0">
                <a:solidFill>
                  <a:schemeClr val="tx2">
                    <a:lumMod val="75000"/>
                  </a:schemeClr>
                </a:solidFill>
                <a:latin typeface="+mn-lt"/>
              </a:rPr>
              <a:t>)</a:t>
            </a:r>
            <a:r>
              <a:rPr lang="es-ES_tradnl" dirty="0" smtClean="0">
                <a:latin typeface="+mn-lt"/>
              </a:rPr>
              <a:t>: TRES ORIENTACIONES:</a:t>
            </a:r>
          </a:p>
          <a:p>
            <a:pPr marL="285750" indent="-285750" algn="just" fontAlgn="auto">
              <a:spcBef>
                <a:spcPts val="0"/>
              </a:spcBef>
              <a:spcAft>
                <a:spcPts val="0"/>
              </a:spcAft>
              <a:buFontTx/>
              <a:buChar char="-"/>
              <a:defRPr/>
            </a:pPr>
            <a:r>
              <a:rPr lang="es-ES_tradnl" dirty="0" smtClean="0"/>
              <a:t>RESPETO Y CULTIVO DE LA AUTONOMÍA DE LA PERSONA</a:t>
            </a:r>
          </a:p>
          <a:p>
            <a:pPr marL="285750" indent="-285750" algn="just" fontAlgn="auto">
              <a:spcBef>
                <a:spcPts val="0"/>
              </a:spcBef>
              <a:spcAft>
                <a:spcPts val="0"/>
              </a:spcAft>
              <a:buFontTx/>
              <a:buChar char="-"/>
              <a:defRPr/>
            </a:pPr>
            <a:r>
              <a:rPr lang="es-ES_tradnl" dirty="0" smtClean="0"/>
              <a:t>CULTIVO DEL DIÁLOGO COMO FUENTE LEGÍTIMA PARA MANEJO DEL CONFLICTO</a:t>
            </a:r>
          </a:p>
          <a:p>
            <a:pPr marL="285750" indent="-285750" algn="just" fontAlgn="auto">
              <a:spcBef>
                <a:spcPts val="0"/>
              </a:spcBef>
              <a:spcAft>
                <a:spcPts val="0"/>
              </a:spcAft>
              <a:buFontTx/>
              <a:buChar char="-"/>
              <a:defRPr/>
            </a:pPr>
            <a:r>
              <a:rPr lang="es-ES_tradnl" dirty="0" smtClean="0"/>
              <a:t>ACEPTACIÓN DE LA DIFERENCIA</a:t>
            </a:r>
            <a:endParaRPr lang="es-ES_tradnl" dirty="0">
              <a:latin typeface="+mn-lt"/>
            </a:endParaRPr>
          </a:p>
        </p:txBody>
      </p:sp>
      <p:sp>
        <p:nvSpPr>
          <p:cNvPr id="23" name="22 CuadroTexto"/>
          <p:cNvSpPr txBox="1"/>
          <p:nvPr/>
        </p:nvSpPr>
        <p:spPr>
          <a:xfrm>
            <a:off x="1130300" y="1916832"/>
            <a:ext cx="6811963" cy="5238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s-ES_tradnl" sz="2800" dirty="0">
                <a:solidFill>
                  <a:schemeClr val="accent4">
                    <a:lumMod val="75000"/>
                  </a:schemeClr>
                </a:solidFill>
                <a:effectLst>
                  <a:outerShdw blurRad="60007" dist="310007" dir="7680000" sy="30000" kx="1300200" algn="ctr" rotWithShape="0">
                    <a:prstClr val="black">
                      <a:alpha val="32000"/>
                    </a:prstClr>
                  </a:outerShdw>
                </a:effectLst>
                <a:latin typeface="Berlin Sans FB Demi" pitchFamily="34" charset="0"/>
              </a:rPr>
              <a:t> CONOCIMIENTO- AUTOCONOCIMIENTO</a:t>
            </a:r>
            <a:endParaRPr lang="es-ES_tradnl" dirty="0">
              <a:solidFill>
                <a:schemeClr val="accent4">
                  <a:lumMod val="75000"/>
                </a:schemeClr>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24" name="14 CuadroTexto"/>
          <p:cNvSpPr txBox="1">
            <a:spLocks noChangeArrowheads="1"/>
          </p:cNvSpPr>
          <p:nvPr/>
        </p:nvSpPr>
        <p:spPr bwMode="auto">
          <a:xfrm>
            <a:off x="3786211" y="4581128"/>
            <a:ext cx="5054577" cy="1292225"/>
          </a:xfrm>
          <a:prstGeom prst="rect">
            <a:avLst/>
          </a:prstGeom>
          <a:solidFill>
            <a:schemeClr val="accent2">
              <a:lumMod val="20000"/>
              <a:lumOff val="80000"/>
            </a:schemeClr>
          </a:solidFill>
          <a:ln w="9525">
            <a:noFill/>
            <a:miter lim="800000"/>
            <a:headEnd/>
            <a:tailEnd/>
          </a:ln>
        </p:spPr>
        <p:txBody>
          <a:bodyPr wrap="square">
            <a:spAutoFit/>
          </a:bodyPr>
          <a:lstStyle/>
          <a:p>
            <a:pPr algn="just" fontAlgn="auto">
              <a:spcBef>
                <a:spcPts val="0"/>
              </a:spcBef>
              <a:spcAft>
                <a:spcPts val="0"/>
              </a:spcAft>
              <a:defRPr/>
            </a:pPr>
            <a:r>
              <a:rPr lang="es-ES_tradnl" sz="2400" b="1" dirty="0">
                <a:solidFill>
                  <a:schemeClr val="tx2">
                    <a:lumMod val="75000"/>
                  </a:schemeClr>
                </a:solidFill>
                <a:latin typeface="+mn-lt"/>
              </a:rPr>
              <a:t>2- ADORNO (1998)</a:t>
            </a:r>
            <a:r>
              <a:rPr lang="es-ES_tradnl" dirty="0">
                <a:latin typeface="+mn-lt"/>
              </a:rPr>
              <a:t>: ILUSTRACIÓN  INTERIOR</a:t>
            </a:r>
            <a:r>
              <a:rPr lang="es-ES_tradnl" dirty="0" smtClean="0">
                <a:latin typeface="+mn-lt"/>
              </a:rPr>
              <a:t>..OBSERVAR LA </a:t>
            </a:r>
            <a:r>
              <a:rPr lang="es-ES_tradnl" dirty="0">
                <a:latin typeface="+mn-lt"/>
              </a:rPr>
              <a:t>FALTA DE VALOR Y DE LA DECISIÓN NECESARIOS PARA DISPONER DE UNO MISMO SIN LA DIRECCIÓN DE OTRO. </a:t>
            </a:r>
          </a:p>
        </p:txBody>
      </p:sp>
      <p:pic>
        <p:nvPicPr>
          <p:cNvPr id="26" name="Picture 4" descr="Autonomía">
            <a:hlinkClick r:id="rId6"/>
          </p:cNvPr>
          <p:cNvPicPr>
            <a:picLocks noChangeAspect="1" noChangeArrowheads="1"/>
          </p:cNvPicPr>
          <p:nvPr/>
        </p:nvPicPr>
        <p:blipFill>
          <a:blip r:embed="rId7" cstate="print"/>
          <a:srcRect/>
          <a:stretch>
            <a:fillRect/>
          </a:stretch>
        </p:blipFill>
        <p:spPr bwMode="auto">
          <a:xfrm>
            <a:off x="1358553" y="4616733"/>
            <a:ext cx="1428760" cy="1428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7" name="26 CuadroTexto"/>
          <p:cNvSpPr txBox="1"/>
          <p:nvPr/>
        </p:nvSpPr>
        <p:spPr>
          <a:xfrm>
            <a:off x="5220072" y="6464369"/>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
        <p:nvSpPr>
          <p:cNvPr id="28" name="27 Flecha izquierda y arriba"/>
          <p:cNvSpPr/>
          <p:nvPr/>
        </p:nvSpPr>
        <p:spPr>
          <a:xfrm rot="16200000">
            <a:off x="6768244" y="2744924"/>
            <a:ext cx="1296144" cy="1800200"/>
          </a:xfrm>
          <a:prstGeom prst="leftUpArrow">
            <a:avLst/>
          </a:prstGeom>
          <a:effectLst>
            <a:glow rad="101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064128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strVal val="#ppt_w*0.05"/>
                                          </p:val>
                                        </p:tav>
                                        <p:tav tm="100000">
                                          <p:val>
                                            <p:strVal val="#ppt_w"/>
                                          </p:val>
                                        </p:tav>
                                      </p:tavLst>
                                    </p:anim>
                                    <p:anim calcmode="lin" valueType="num">
                                      <p:cBhvr>
                                        <p:cTn id="8" dur="2000" fill="hold"/>
                                        <p:tgtEl>
                                          <p:spTgt spid="22"/>
                                        </p:tgtEl>
                                        <p:attrNameLst>
                                          <p:attrName>ppt_h</p:attrName>
                                        </p:attrNameLst>
                                      </p:cBhvr>
                                      <p:tavLst>
                                        <p:tav tm="0">
                                          <p:val>
                                            <p:strVal val="#ppt_h"/>
                                          </p:val>
                                        </p:tav>
                                        <p:tav tm="100000">
                                          <p:val>
                                            <p:strVal val="#ppt_h"/>
                                          </p:val>
                                        </p:tav>
                                      </p:tavLst>
                                    </p:anim>
                                    <p:anim calcmode="lin" valueType="num">
                                      <p:cBhvr>
                                        <p:cTn id="9" dur="2000" fill="hold"/>
                                        <p:tgtEl>
                                          <p:spTgt spid="22"/>
                                        </p:tgtEl>
                                        <p:attrNameLst>
                                          <p:attrName>ppt_x</p:attrName>
                                        </p:attrNameLst>
                                      </p:cBhvr>
                                      <p:tavLst>
                                        <p:tav tm="0">
                                          <p:val>
                                            <p:strVal val="#ppt_x-.2"/>
                                          </p:val>
                                        </p:tav>
                                        <p:tav tm="100000">
                                          <p:val>
                                            <p:strVal val="#ppt_x"/>
                                          </p:val>
                                        </p:tav>
                                      </p:tavLst>
                                    </p:anim>
                                    <p:anim calcmode="lin" valueType="num">
                                      <p:cBhvr>
                                        <p:cTn id="10" dur="2000" fill="hold"/>
                                        <p:tgtEl>
                                          <p:spTgt spid="22"/>
                                        </p:tgtEl>
                                        <p:attrNameLst>
                                          <p:attrName>ppt_y</p:attrName>
                                        </p:attrNameLst>
                                      </p:cBhvr>
                                      <p:tavLst>
                                        <p:tav tm="0">
                                          <p:val>
                                            <p:strVal val="#ppt_y"/>
                                          </p:val>
                                        </p:tav>
                                        <p:tav tm="100000">
                                          <p:val>
                                            <p:strVal val="#ppt_y"/>
                                          </p:val>
                                        </p:tav>
                                      </p:tavLst>
                                    </p:anim>
                                    <p:animEffect transition="in" filter="fade">
                                      <p:cBhvr>
                                        <p:cTn id="1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1"/>
          <p:cNvSpPr>
            <a:spLocks noChangeArrowheads="1"/>
          </p:cNvSpPr>
          <p:nvPr/>
        </p:nvSpPr>
        <p:spPr bwMode="auto">
          <a:xfrm rot="-1239223">
            <a:off x="-612775" y="5157788"/>
            <a:ext cx="2287588" cy="2276475"/>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4" name="Rectangle 22"/>
          <p:cNvSpPr>
            <a:spLocks noChangeArrowheads="1"/>
          </p:cNvSpPr>
          <p:nvPr/>
        </p:nvSpPr>
        <p:spPr bwMode="auto">
          <a:xfrm rot="2573815">
            <a:off x="2268538" y="5734050"/>
            <a:ext cx="1668462" cy="168592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5" name="Rectangle 23"/>
          <p:cNvSpPr>
            <a:spLocks noChangeArrowheads="1"/>
          </p:cNvSpPr>
          <p:nvPr/>
        </p:nvSpPr>
        <p:spPr bwMode="auto">
          <a:xfrm rot="2573815">
            <a:off x="4356100" y="5516563"/>
            <a:ext cx="1008063" cy="993775"/>
          </a:xfrm>
          <a:prstGeom prst="rect">
            <a:avLst/>
          </a:prstGeom>
          <a:solidFill>
            <a:srgbClr val="99336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7" name="Rectangle 25"/>
          <p:cNvSpPr>
            <a:spLocks noChangeArrowheads="1"/>
          </p:cNvSpPr>
          <p:nvPr/>
        </p:nvSpPr>
        <p:spPr bwMode="auto">
          <a:xfrm rot="-863433">
            <a:off x="5721350" y="6237288"/>
            <a:ext cx="1511300" cy="1441450"/>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22"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24 Conector recto"/>
          <p:cNvCxnSpPr/>
          <p:nvPr/>
        </p:nvCxnSpPr>
        <p:spPr>
          <a:xfrm flipV="1">
            <a:off x="12159" y="934846"/>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6" name="25 Conector recto"/>
          <p:cNvCxnSpPr/>
          <p:nvPr/>
        </p:nvCxnSpPr>
        <p:spPr>
          <a:xfrm flipV="1">
            <a:off x="0" y="980728"/>
            <a:ext cx="9144000"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7" name="26 Conector recto"/>
          <p:cNvCxnSpPr/>
          <p:nvPr/>
        </p:nvCxnSpPr>
        <p:spPr>
          <a:xfrm flipV="1">
            <a:off x="0" y="1018430"/>
            <a:ext cx="9144000" cy="67126"/>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sp>
        <p:nvSpPr>
          <p:cNvPr id="2" name="1 Marcador de número de diapositiva"/>
          <p:cNvSpPr>
            <a:spLocks noGrp="1"/>
          </p:cNvSpPr>
          <p:nvPr>
            <p:ph type="sldNum" sz="quarter" idx="12"/>
          </p:nvPr>
        </p:nvSpPr>
        <p:spPr/>
        <p:txBody>
          <a:bodyPr/>
          <a:lstStyle/>
          <a:p>
            <a:fld id="{B6371E95-C4FA-474D-920D-A6AA887F97AC}" type="slidenum">
              <a:rPr lang="es-EC" smtClean="0"/>
              <a:pPr/>
              <a:t>6</a:t>
            </a:fld>
            <a:endParaRPr lang="es-EC"/>
          </a:p>
        </p:txBody>
      </p:sp>
      <p:sp>
        <p:nvSpPr>
          <p:cNvPr id="24" name="23 CuadroTexto"/>
          <p:cNvSpPr txBox="1"/>
          <p:nvPr/>
        </p:nvSpPr>
        <p:spPr>
          <a:xfrm>
            <a:off x="2738944" y="12192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sp>
        <p:nvSpPr>
          <p:cNvPr id="14" name="13 CuadroTexto"/>
          <p:cNvSpPr txBox="1"/>
          <p:nvPr/>
        </p:nvSpPr>
        <p:spPr>
          <a:xfrm>
            <a:off x="2500313" y="11430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sp>
        <p:nvSpPr>
          <p:cNvPr id="15" name="14 Flecha derecha"/>
          <p:cNvSpPr/>
          <p:nvPr/>
        </p:nvSpPr>
        <p:spPr>
          <a:xfrm rot="16200000">
            <a:off x="-682304" y="3461107"/>
            <a:ext cx="3079058" cy="1143008"/>
          </a:xfrm>
          <a:prstGeom prst="rightArrow">
            <a:avLst/>
          </a:prstGeom>
          <a:blipFill>
            <a:blip r:embed="rId4" cstate="print"/>
            <a:tile tx="0" ty="0" sx="100000" sy="100000" flip="none" algn="tl"/>
          </a:blip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Propósito</a:t>
            </a:r>
            <a:endParaRPr lang="es-ES_tradnl" sz="2400" b="1" dirty="0"/>
          </a:p>
        </p:txBody>
      </p:sp>
      <p:pic>
        <p:nvPicPr>
          <p:cNvPr id="16" name="15 Imagen" descr="humildad-amar.jpg"/>
          <p:cNvPicPr>
            <a:picLocks noChangeAspect="1"/>
          </p:cNvPicPr>
          <p:nvPr/>
        </p:nvPicPr>
        <p:blipFill>
          <a:blip r:embed="rId5" cstate="print"/>
          <a:stretch>
            <a:fillRect/>
          </a:stretch>
        </p:blipFill>
        <p:spPr>
          <a:xfrm>
            <a:off x="7500958" y="3000372"/>
            <a:ext cx="1500166" cy="1198594"/>
          </a:xfrm>
          <a:prstGeom prst="roundRect">
            <a:avLst>
              <a:gd name="adj" fmla="val 8594"/>
            </a:avLst>
          </a:prstGeom>
          <a:solidFill>
            <a:srgbClr val="FFFFFF">
              <a:shade val="85000"/>
            </a:srgbClr>
          </a:solidFill>
          <a:ln w="38100">
            <a:solidFill>
              <a:schemeClr val="accent6">
                <a:lumMod val="75000"/>
              </a:schemeClr>
            </a:solidFill>
          </a:ln>
          <a:effectLst>
            <a:reflection blurRad="12700" stA="38000" endPos="28000" dist="5000" dir="5400000" sy="-100000" algn="bl" rotWithShape="0"/>
          </a:effectLst>
        </p:spPr>
      </p:pic>
      <p:graphicFrame>
        <p:nvGraphicFramePr>
          <p:cNvPr id="17" name="16 Diagrama"/>
          <p:cNvGraphicFramePr/>
          <p:nvPr>
            <p:extLst>
              <p:ext uri="{D42A27DB-BD31-4B8C-83A1-F6EECF244321}">
                <p14:modId xmlns:p14="http://schemas.microsoft.com/office/powerpoint/2010/main" val="3873035397"/>
              </p:ext>
            </p:extLst>
          </p:nvPr>
        </p:nvGraphicFramePr>
        <p:xfrm>
          <a:off x="1428728" y="1357298"/>
          <a:ext cx="6096000" cy="457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17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pic>
        <p:nvPicPr>
          <p:cNvPr id="19" name="Picture 5"/>
          <p:cNvPicPr>
            <a:picLocks noChangeAspect="1" noChangeArrowheads="1"/>
          </p:cNvPicPr>
          <p:nvPr/>
        </p:nvPicPr>
        <p:blipFill>
          <a:blip r:embed="rId11" cstate="print"/>
          <a:srcRect l="18993" t="24407" r="14563" b="51694"/>
          <a:stretch>
            <a:fillRect/>
          </a:stretch>
        </p:blipFill>
        <p:spPr bwMode="auto">
          <a:xfrm>
            <a:off x="1043608" y="44624"/>
            <a:ext cx="6984776" cy="1008112"/>
          </a:xfrm>
          <a:prstGeom prst="rect">
            <a:avLst/>
          </a:prstGeom>
          <a:noFill/>
          <a:ln w="9525">
            <a:noFill/>
            <a:miter lim="800000"/>
            <a:headEnd/>
            <a:tailEnd/>
          </a:ln>
        </p:spPr>
      </p:pic>
    </p:spTree>
    <p:extLst>
      <p:ext uri="{BB962C8B-B14F-4D97-AF65-F5344CB8AC3E}">
        <p14:creationId xmlns:p14="http://schemas.microsoft.com/office/powerpoint/2010/main" val="207263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5580112" y="1196752"/>
            <a:ext cx="1368152" cy="21602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541338" y="776288"/>
            <a:ext cx="8061325" cy="1470025"/>
          </a:xfrm>
        </p:spPr>
        <p:txBody>
          <a:bodyPr rtlCol="0">
            <a:normAutofit/>
          </a:bodyPr>
          <a:lstStyle/>
          <a:p>
            <a:pPr indent="484188" eaLnBrk="1" fontAlgn="auto" hangingPunct="1">
              <a:spcAft>
                <a:spcPts val="0"/>
              </a:spcAft>
              <a:defRPr/>
            </a:pPr>
            <a:endParaRPr lang="es-ES_tradnl" smtClean="0">
              <a:effectLst>
                <a:outerShdw blurRad="38100" dist="38100" dir="2700000" algn="tl">
                  <a:srgbClr val="000000"/>
                </a:outerShdw>
              </a:effectLst>
            </a:endParaRPr>
          </a:p>
        </p:txBody>
      </p:sp>
      <p:sp>
        <p:nvSpPr>
          <p:cNvPr id="10243" name="2 Subtítulo"/>
          <p:cNvSpPr>
            <a:spLocks noGrp="1"/>
          </p:cNvSpPr>
          <p:nvPr>
            <p:ph type="subTitle" idx="1"/>
          </p:nvPr>
        </p:nvSpPr>
        <p:spPr>
          <a:xfrm>
            <a:off x="541338" y="2249488"/>
            <a:ext cx="8061325" cy="1752600"/>
          </a:xfrm>
        </p:spPr>
        <p:txBody>
          <a:bodyPr/>
          <a:lstStyle/>
          <a:p>
            <a:pPr eaLnBrk="1" hangingPunct="1">
              <a:spcBef>
                <a:spcPct val="0"/>
              </a:spcBef>
            </a:pPr>
            <a:endParaRPr lang="es-VE" altLang="es-EC" smtClean="0">
              <a:solidFill>
                <a:srgbClr val="FFFFFF"/>
              </a:solidFill>
            </a:endParaRPr>
          </a:p>
        </p:txBody>
      </p:sp>
      <p:pic>
        <p:nvPicPr>
          <p:cNvPr id="10244" name="Picture 4" descr="stars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00313" y="11430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pic>
        <p:nvPicPr>
          <p:cNvPr id="10246" name="Picture 6" descr="ESCUDO UNIVERSIDAD CARABOB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463" y="333375"/>
            <a:ext cx="720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Logo Postgra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8538" y="269875"/>
            <a:ext cx="10096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8 Flecha derecha"/>
          <p:cNvSpPr/>
          <p:nvPr/>
        </p:nvSpPr>
        <p:spPr>
          <a:xfrm rot="17930912">
            <a:off x="-47292" y="2240014"/>
            <a:ext cx="2628183" cy="1251286"/>
          </a:xfrm>
          <a:prstGeom prst="rightArrow">
            <a:avLst/>
          </a:prstGeom>
          <a:solidFill>
            <a:schemeClr val="accent1">
              <a:lumMod val="60000"/>
              <a:lumOff val="40000"/>
            </a:schemeClr>
          </a:solidFill>
          <a:ln>
            <a:noFill/>
          </a:ln>
          <a:effectLst>
            <a:glow rad="228600">
              <a:schemeClr val="accent4">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000" b="1" dirty="0">
                <a:solidFill>
                  <a:schemeClr val="tx2">
                    <a:lumMod val="75000"/>
                  </a:schemeClr>
                </a:solidFill>
              </a:rPr>
              <a:t>Elementos</a:t>
            </a:r>
            <a:endParaRPr lang="es-ES_tradnl" b="1" dirty="0">
              <a:solidFill>
                <a:schemeClr val="tx2">
                  <a:lumMod val="75000"/>
                </a:schemeClr>
              </a:solidFill>
            </a:endParaRPr>
          </a:p>
        </p:txBody>
      </p:sp>
      <p:graphicFrame>
        <p:nvGraphicFramePr>
          <p:cNvPr id="10" name="9 Diagrama"/>
          <p:cNvGraphicFramePr/>
          <p:nvPr>
            <p:extLst>
              <p:ext uri="{D42A27DB-BD31-4B8C-83A1-F6EECF244321}">
                <p14:modId xmlns:p14="http://schemas.microsoft.com/office/powerpoint/2010/main" val="3834847527"/>
              </p:ext>
            </p:extLst>
          </p:nvPr>
        </p:nvGraphicFramePr>
        <p:xfrm>
          <a:off x="2071669" y="857249"/>
          <a:ext cx="6388763" cy="53578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10 Flecha derecha"/>
          <p:cNvSpPr/>
          <p:nvPr/>
        </p:nvSpPr>
        <p:spPr>
          <a:xfrm rot="2996377">
            <a:off x="-270118" y="4384197"/>
            <a:ext cx="2703122" cy="1143008"/>
          </a:xfrm>
          <a:prstGeom prst="rightArrow">
            <a:avLst/>
          </a:prstGeom>
          <a:solidFill>
            <a:schemeClr val="accent1">
              <a:lumMod val="60000"/>
              <a:lumOff val="40000"/>
            </a:schemeClr>
          </a:solidFill>
          <a:ln>
            <a:noFill/>
          </a:ln>
          <a:effectLst>
            <a:glow rad="228600">
              <a:schemeClr val="accent4">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000" b="1" dirty="0">
                <a:solidFill>
                  <a:schemeClr val="tx2">
                    <a:lumMod val="75000"/>
                  </a:schemeClr>
                </a:solidFill>
              </a:rPr>
              <a:t>Asociados</a:t>
            </a:r>
          </a:p>
        </p:txBody>
      </p:sp>
      <p:sp>
        <p:nvSpPr>
          <p:cNvPr id="10256" name="13 CuadroTexto"/>
          <p:cNvSpPr txBox="1">
            <a:spLocks noChangeArrowheads="1"/>
          </p:cNvSpPr>
          <p:nvPr/>
        </p:nvSpPr>
        <p:spPr bwMode="auto">
          <a:xfrm>
            <a:off x="2000250" y="6215063"/>
            <a:ext cx="4786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_tradnl" altLang="es-EC" sz="1200" dirty="0">
                <a:latin typeface="Calibri" pitchFamily="34" charset="0"/>
              </a:rPr>
              <a:t>Fuente: Sistema Nacional de Orientación 2009-MPPES</a:t>
            </a:r>
            <a:endParaRPr lang="es-ES_tradnl" altLang="es-EC" sz="1600" dirty="0">
              <a:latin typeface="Calibri" pitchFamily="34" charset="0"/>
            </a:endParaRPr>
          </a:p>
        </p:txBody>
      </p:sp>
      <p:sp>
        <p:nvSpPr>
          <p:cNvPr id="3" name="2 Marcador de número de diapositiva"/>
          <p:cNvSpPr>
            <a:spLocks noGrp="1"/>
          </p:cNvSpPr>
          <p:nvPr>
            <p:ph type="sldNum" sz="quarter" idx="12"/>
          </p:nvPr>
        </p:nvSpPr>
        <p:spPr/>
        <p:txBody>
          <a:bodyPr/>
          <a:lstStyle/>
          <a:p>
            <a:fld id="{091499FA-3E11-47B7-B1C1-4FF27ECB6A48}" type="slidenum">
              <a:rPr lang="es-EC" smtClean="0"/>
              <a:pPr/>
              <a:t>7</a:t>
            </a:fld>
            <a:endParaRPr lang="es-EC"/>
          </a:p>
        </p:txBody>
      </p:sp>
      <p:sp>
        <p:nvSpPr>
          <p:cNvPr id="13" name="12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cxnSp>
        <p:nvCxnSpPr>
          <p:cNvPr id="19" name="18 Conector recto"/>
          <p:cNvCxnSpPr/>
          <p:nvPr/>
        </p:nvCxnSpPr>
        <p:spPr>
          <a:xfrm>
            <a:off x="5652120" y="1412776"/>
            <a:ext cx="1224136"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21 Conector recto"/>
          <p:cNvCxnSpPr/>
          <p:nvPr/>
        </p:nvCxnSpPr>
        <p:spPr>
          <a:xfrm>
            <a:off x="2195736" y="3501008"/>
            <a:ext cx="2088232"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6" name="25 Conector recto"/>
          <p:cNvCxnSpPr/>
          <p:nvPr/>
        </p:nvCxnSpPr>
        <p:spPr>
          <a:xfrm>
            <a:off x="2123728" y="5157192"/>
            <a:ext cx="1152128"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3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par>
                                <p:cTn id="13" presetID="4"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par>
                                <p:cTn id="16" presetID="4" presetClass="entr" presetSubtype="16"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ox(in)">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13" descr="Cintillo"/>
          <p:cNvPicPr>
            <a:picLocks noChangeAspect="1" noChangeArrowheads="1"/>
          </p:cNvPicPr>
          <p:nvPr/>
        </p:nvPicPr>
        <p:blipFill>
          <a:blip r:embed="rId2" cstate="print">
            <a:extLst>
              <a:ext uri="{28A0092B-C50C-407E-A947-70E740481C1C}">
                <a14:useLocalDpi xmlns:a14="http://schemas.microsoft.com/office/drawing/2010/main" val="0"/>
              </a:ext>
            </a:extLst>
          </a:blip>
          <a:srcRect t="45279" b="3502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10"/>
          <p:cNvSpPr>
            <a:spLocks noChangeArrowheads="1"/>
          </p:cNvSpPr>
          <p:nvPr/>
        </p:nvSpPr>
        <p:spPr bwMode="auto">
          <a:xfrm rot="-1239223">
            <a:off x="-1508746" y="-641351"/>
            <a:ext cx="2287588" cy="2276475"/>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8196" name="Picture 15" descr="Exudo Fondo"/>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835632">
            <a:off x="-1561171" y="5567342"/>
            <a:ext cx="34559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2"/>
          <p:cNvSpPr>
            <a:spLocks noChangeArrowheads="1"/>
          </p:cNvSpPr>
          <p:nvPr/>
        </p:nvSpPr>
        <p:spPr bwMode="auto">
          <a:xfrm rot="2573815">
            <a:off x="1979613" y="0"/>
            <a:ext cx="1008062" cy="99377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8197" name="Picture 8" descr="Adorno 01"/>
          <p:cNvPicPr>
            <a:picLocks noChangeAspect="1" noChangeArrowheads="1"/>
          </p:cNvPicPr>
          <p:nvPr/>
        </p:nvPicPr>
        <p:blipFill>
          <a:blip r:embed="rId4" cstate="print">
            <a:extLst>
              <a:ext uri="{28A0092B-C50C-407E-A947-70E740481C1C}">
                <a14:useLocalDpi xmlns:a14="http://schemas.microsoft.com/office/drawing/2010/main" val="0"/>
              </a:ext>
            </a:extLst>
          </a:blip>
          <a:srcRect l="18056" t="73926" r="48221" b="1807"/>
          <a:stretch>
            <a:fillRect/>
          </a:stretch>
        </p:blipFill>
        <p:spPr bwMode="auto">
          <a:xfrm rot="-2519513">
            <a:off x="-1209169" y="-495349"/>
            <a:ext cx="2466976"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7"/>
          <p:cNvSpPr>
            <a:spLocks noChangeArrowheads="1"/>
          </p:cNvSpPr>
          <p:nvPr/>
        </p:nvSpPr>
        <p:spPr bwMode="auto">
          <a:xfrm>
            <a:off x="611188" y="116632"/>
            <a:ext cx="8229600" cy="1143000"/>
          </a:xfrm>
          <a:prstGeom prst="rect">
            <a:avLst/>
          </a:prstGeom>
          <a:noFill/>
          <a:ln w="9525">
            <a:noFill/>
            <a:miter lim="800000"/>
            <a:headEnd/>
            <a:tailEnd/>
          </a:ln>
          <a:effectLst/>
        </p:spPr>
        <p:txBody>
          <a:bodyPr anchor="ctr"/>
          <a:lstStyle/>
          <a:p>
            <a:pPr algn="ctr">
              <a:defRPr/>
            </a:pPr>
            <a:endParaRPr lang="es-ES" sz="4800" dirty="0">
              <a:solidFill>
                <a:schemeClr val="bg1"/>
              </a:solidFill>
              <a:effectLst>
                <a:outerShdw blurRad="38100" dist="38100" dir="2700000" algn="tl">
                  <a:srgbClr val="C0C0C0"/>
                </a:outerShdw>
              </a:effectLst>
              <a:latin typeface="Gremlins" pitchFamily="2" charset="0"/>
            </a:endParaRPr>
          </a:p>
        </p:txBody>
      </p:sp>
      <p:pic>
        <p:nvPicPr>
          <p:cNvPr id="8202" name="Picture 16" descr="ESCUDO UNIVERSIDAD CARABOB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89265">
            <a:off x="755650" y="93666"/>
            <a:ext cx="1143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1"/>
          <p:cNvSpPr>
            <a:spLocks noChangeArrowheads="1"/>
          </p:cNvSpPr>
          <p:nvPr/>
        </p:nvSpPr>
        <p:spPr bwMode="auto">
          <a:xfrm rot="2573815">
            <a:off x="8090025" y="-543561"/>
            <a:ext cx="1668462" cy="168592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8" name="Rectangle 21"/>
          <p:cNvSpPr>
            <a:spLocks noChangeArrowheads="1"/>
          </p:cNvSpPr>
          <p:nvPr/>
        </p:nvSpPr>
        <p:spPr bwMode="auto">
          <a:xfrm rot="-1239223">
            <a:off x="7216698" y="4570645"/>
            <a:ext cx="2413968" cy="2370254"/>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cxnSp>
        <p:nvCxnSpPr>
          <p:cNvPr id="19" name="18 Conector recto"/>
          <p:cNvCxnSpPr/>
          <p:nvPr/>
        </p:nvCxnSpPr>
        <p:spPr>
          <a:xfrm flipV="1">
            <a:off x="12159" y="1321012"/>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0" name="19 Conector recto"/>
          <p:cNvCxnSpPr/>
          <p:nvPr/>
        </p:nvCxnSpPr>
        <p:spPr>
          <a:xfrm flipV="1">
            <a:off x="24319" y="1379957"/>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1" name="20 Conector recto"/>
          <p:cNvCxnSpPr/>
          <p:nvPr/>
        </p:nvCxnSpPr>
        <p:spPr>
          <a:xfrm flipV="1">
            <a:off x="4949" y="1412776"/>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sp>
        <p:nvSpPr>
          <p:cNvPr id="3" name="2 Marcador de número de diapositiva"/>
          <p:cNvSpPr>
            <a:spLocks noGrp="1"/>
          </p:cNvSpPr>
          <p:nvPr>
            <p:ph type="sldNum" sz="quarter" idx="12"/>
          </p:nvPr>
        </p:nvSpPr>
        <p:spPr/>
        <p:txBody>
          <a:bodyPr/>
          <a:lstStyle/>
          <a:p>
            <a:fld id="{B6371E95-C4FA-474D-920D-A6AA887F97AC}" type="slidenum">
              <a:rPr lang="es-EC" sz="1600" smtClean="0">
                <a:solidFill>
                  <a:schemeClr val="bg1"/>
                </a:solidFill>
              </a:rPr>
              <a:pPr/>
              <a:t>8</a:t>
            </a:fld>
            <a:endParaRPr lang="es-EC" sz="1600" dirty="0">
              <a:solidFill>
                <a:schemeClr val="bg1"/>
              </a:solidFill>
            </a:endParaRPr>
          </a:p>
        </p:txBody>
      </p:sp>
      <p:sp>
        <p:nvSpPr>
          <p:cNvPr id="23" name="Oval 4"/>
          <p:cNvSpPr>
            <a:spLocks noChangeArrowheads="1"/>
          </p:cNvSpPr>
          <p:nvPr/>
        </p:nvSpPr>
        <p:spPr bwMode="auto">
          <a:xfrm>
            <a:off x="2590800" y="2004021"/>
            <a:ext cx="4038600" cy="3962400"/>
          </a:xfrm>
          <a:prstGeom prst="ellipse">
            <a:avLst/>
          </a:prstGeom>
          <a:gradFill rotWithShape="1">
            <a:gsLst>
              <a:gs pos="0">
                <a:schemeClr val="accent2"/>
              </a:gs>
              <a:gs pos="100000">
                <a:schemeClr val="accent2">
                  <a:gamma/>
                  <a:tint val="0"/>
                  <a:invGamma/>
                </a:schemeClr>
              </a:gs>
            </a:gsLst>
            <a:lin ang="5400000" scaled="1"/>
          </a:gradFill>
          <a:ln w="9525" algn="ctr">
            <a:solidFill>
              <a:schemeClr val="accent2"/>
            </a:solidFill>
            <a:round/>
            <a:headEnd/>
            <a:tailEnd/>
          </a:ln>
          <a:effectLst/>
        </p:spPr>
        <p:txBody>
          <a:bodyPr wrap="none" anchor="ctr"/>
          <a:lstStyle/>
          <a:p>
            <a:pPr fontAlgn="auto">
              <a:spcBef>
                <a:spcPts val="0"/>
              </a:spcBef>
              <a:spcAft>
                <a:spcPts val="0"/>
              </a:spcAft>
              <a:defRPr/>
            </a:pPr>
            <a:endParaRPr lang="es-ES">
              <a:latin typeface="+mn-lt"/>
            </a:endParaRPr>
          </a:p>
        </p:txBody>
      </p:sp>
      <p:grpSp>
        <p:nvGrpSpPr>
          <p:cNvPr id="24" name="Group 5"/>
          <p:cNvGrpSpPr>
            <a:grpSpLocks/>
          </p:cNvGrpSpPr>
          <p:nvPr/>
        </p:nvGrpSpPr>
        <p:grpSpPr bwMode="auto">
          <a:xfrm>
            <a:off x="3581400" y="2975571"/>
            <a:ext cx="2057400" cy="2133600"/>
            <a:chOff x="2016" y="1920"/>
            <a:chExt cx="1680" cy="1680"/>
          </a:xfrm>
        </p:grpSpPr>
        <p:sp>
          <p:nvSpPr>
            <p:cNvPr id="25"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s-ES" altLang="es-EC" sz="1800"/>
            </a:p>
          </p:txBody>
        </p:sp>
        <p:sp>
          <p:nvSpPr>
            <p:cNvPr id="26" name="Freeform 7"/>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C"/>
            </a:p>
          </p:txBody>
        </p:sp>
      </p:grpSp>
      <p:sp>
        <p:nvSpPr>
          <p:cNvPr id="27" name="Text Box 8"/>
          <p:cNvSpPr txBox="1">
            <a:spLocks noChangeArrowheads="1"/>
          </p:cNvSpPr>
          <p:nvPr/>
        </p:nvSpPr>
        <p:spPr bwMode="gray">
          <a:xfrm>
            <a:off x="2700338" y="4437112"/>
            <a:ext cx="3835400" cy="400050"/>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eaLnBrk="0" fontAlgn="auto" hangingPunct="0">
              <a:spcBef>
                <a:spcPts val="0"/>
              </a:spcBef>
              <a:spcAft>
                <a:spcPts val="0"/>
              </a:spcAft>
              <a:defRPr/>
            </a:pPr>
            <a:r>
              <a:rPr lang="en-US" sz="2000" b="1" dirty="0">
                <a:solidFill>
                  <a:schemeClr val="bg1"/>
                </a:solidFill>
                <a:latin typeface="+mn-lt"/>
              </a:rPr>
              <a:t>MUNDO DE VIDA SUBJETIVO</a:t>
            </a:r>
          </a:p>
        </p:txBody>
      </p:sp>
      <p:grpSp>
        <p:nvGrpSpPr>
          <p:cNvPr id="28" name="Group 52"/>
          <p:cNvGrpSpPr>
            <a:grpSpLocks/>
          </p:cNvGrpSpPr>
          <p:nvPr/>
        </p:nvGrpSpPr>
        <p:grpSpPr bwMode="auto">
          <a:xfrm>
            <a:off x="2428875" y="1846858"/>
            <a:ext cx="4643438" cy="3905250"/>
            <a:chOff x="1488" y="1236"/>
            <a:chExt cx="2880" cy="2685"/>
          </a:xfrm>
        </p:grpSpPr>
        <p:grpSp>
          <p:nvGrpSpPr>
            <p:cNvPr id="29" name="Group 9"/>
            <p:cNvGrpSpPr>
              <a:grpSpLocks/>
            </p:cNvGrpSpPr>
            <p:nvPr/>
          </p:nvGrpSpPr>
          <p:grpSpPr bwMode="auto">
            <a:xfrm>
              <a:off x="2640" y="1236"/>
              <a:ext cx="432" cy="415"/>
              <a:chOff x="2640" y="1088"/>
              <a:chExt cx="432" cy="415"/>
            </a:xfrm>
          </p:grpSpPr>
          <p:grpSp>
            <p:nvGrpSpPr>
              <p:cNvPr id="63" name="Group 10"/>
              <p:cNvGrpSpPr>
                <a:grpSpLocks/>
              </p:cNvGrpSpPr>
              <p:nvPr/>
            </p:nvGrpSpPr>
            <p:grpSpPr bwMode="auto">
              <a:xfrm>
                <a:off x="2640" y="1088"/>
                <a:ext cx="432" cy="415"/>
                <a:chOff x="2016" y="1920"/>
                <a:chExt cx="1680" cy="1680"/>
              </a:xfrm>
            </p:grpSpPr>
            <p:sp>
              <p:nvSpPr>
                <p:cNvPr id="65" name="Oval 11"/>
                <p:cNvSpPr>
                  <a:spLocks noChangeArrowheads="1"/>
                </p:cNvSpPr>
                <p:nvPr/>
              </p:nvSpPr>
              <p:spPr bwMode="gray">
                <a:xfrm>
                  <a:off x="2016" y="1920"/>
                  <a:ext cx="1681" cy="1679"/>
                </a:xfrm>
                <a:prstGeom prst="ellipse">
                  <a:avLst/>
                </a:prstGeom>
                <a:gradFill rotWithShape="1">
                  <a:gsLst>
                    <a:gs pos="0">
                      <a:schemeClr val="accent2"/>
                    </a:gs>
                    <a:gs pos="100000">
                      <a:schemeClr val="accent2">
                        <a:gamma/>
                        <a:shade val="42353"/>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endParaRPr>
                </a:p>
              </p:txBody>
            </p:sp>
            <p:sp>
              <p:nvSpPr>
                <p:cNvPr id="66" name="Freeform 1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C"/>
                </a:p>
              </p:txBody>
            </p:sp>
          </p:grpSp>
          <p:sp>
            <p:nvSpPr>
              <p:cNvPr id="64" name="Text Box 13"/>
              <p:cNvSpPr txBox="1">
                <a:spLocks noChangeArrowheads="1"/>
              </p:cNvSpPr>
              <p:nvPr/>
            </p:nvSpPr>
            <p:spPr bwMode="gray">
              <a:xfrm>
                <a:off x="2736" y="1152"/>
                <a:ext cx="262" cy="285"/>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en-US" sz="2400" b="1" dirty="0">
                    <a:solidFill>
                      <a:srgbClr val="FFFFFF"/>
                    </a:solidFill>
                    <a:effectLst>
                      <a:outerShdw blurRad="38100" dist="38100" dir="2700000" algn="tl">
                        <a:srgbClr val="C0C0C0"/>
                      </a:outerShdw>
                    </a:effectLst>
                    <a:latin typeface="Verdana" pitchFamily="34" charset="0"/>
                  </a:rPr>
                  <a:t>B</a:t>
                </a:r>
              </a:p>
            </p:txBody>
          </p:sp>
        </p:grpSp>
        <p:grpSp>
          <p:nvGrpSpPr>
            <p:cNvPr id="30" name="Group 14"/>
            <p:cNvGrpSpPr>
              <a:grpSpLocks/>
            </p:cNvGrpSpPr>
            <p:nvPr/>
          </p:nvGrpSpPr>
          <p:grpSpPr bwMode="auto">
            <a:xfrm>
              <a:off x="2236" y="3324"/>
              <a:ext cx="199" cy="175"/>
              <a:chOff x="2236" y="3192"/>
              <a:chExt cx="199" cy="175"/>
            </a:xfrm>
          </p:grpSpPr>
          <p:sp>
            <p:nvSpPr>
              <p:cNvPr id="61" name="Oval 15"/>
              <p:cNvSpPr>
                <a:spLocks noChangeArrowheads="1"/>
              </p:cNvSpPr>
              <p:nvPr/>
            </p:nvSpPr>
            <p:spPr bwMode="gray">
              <a:xfrm rot="18227093">
                <a:off x="2239" y="3282"/>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sp>
            <p:nvSpPr>
              <p:cNvPr id="62" name="Oval 16"/>
              <p:cNvSpPr>
                <a:spLocks noChangeArrowheads="1"/>
              </p:cNvSpPr>
              <p:nvPr/>
            </p:nvSpPr>
            <p:spPr bwMode="gray">
              <a:xfrm rot="18227093">
                <a:off x="2346" y="3195"/>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grpSp>
        <p:grpSp>
          <p:nvGrpSpPr>
            <p:cNvPr id="31" name="Group 17"/>
            <p:cNvGrpSpPr>
              <a:grpSpLocks/>
            </p:cNvGrpSpPr>
            <p:nvPr/>
          </p:nvGrpSpPr>
          <p:grpSpPr bwMode="auto">
            <a:xfrm>
              <a:off x="1824" y="3489"/>
              <a:ext cx="432" cy="432"/>
              <a:chOff x="1824" y="3357"/>
              <a:chExt cx="432" cy="432"/>
            </a:xfrm>
          </p:grpSpPr>
          <p:grpSp>
            <p:nvGrpSpPr>
              <p:cNvPr id="57" name="Group 18"/>
              <p:cNvGrpSpPr>
                <a:grpSpLocks/>
              </p:cNvGrpSpPr>
              <p:nvPr/>
            </p:nvGrpSpPr>
            <p:grpSpPr bwMode="auto">
              <a:xfrm>
                <a:off x="1824" y="3357"/>
                <a:ext cx="432" cy="432"/>
                <a:chOff x="2016" y="1920"/>
                <a:chExt cx="1680" cy="1680"/>
              </a:xfrm>
            </p:grpSpPr>
            <p:sp>
              <p:nvSpPr>
                <p:cNvPr id="59" name="Oval 19"/>
                <p:cNvSpPr>
                  <a:spLocks noChangeArrowheads="1"/>
                </p:cNvSpPr>
                <p:nvPr/>
              </p:nvSpPr>
              <p:spPr bwMode="gray">
                <a:xfrm>
                  <a:off x="2015" y="1919"/>
                  <a:ext cx="1681" cy="1681"/>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endParaRPr>
                </a:p>
              </p:txBody>
            </p:sp>
            <p:sp>
              <p:nvSpPr>
                <p:cNvPr id="60" name="Freeform 20"/>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C"/>
                </a:p>
              </p:txBody>
            </p:sp>
          </p:grpSp>
          <p:sp>
            <p:nvSpPr>
              <p:cNvPr id="58" name="Text Box 21"/>
              <p:cNvSpPr txBox="1">
                <a:spLocks noChangeArrowheads="1"/>
              </p:cNvSpPr>
              <p:nvPr/>
            </p:nvSpPr>
            <p:spPr bwMode="gray">
              <a:xfrm>
                <a:off x="1904" y="3438"/>
                <a:ext cx="247" cy="288"/>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en-US" sz="2400" b="1">
                    <a:solidFill>
                      <a:srgbClr val="FFFFFF"/>
                    </a:solidFill>
                    <a:effectLst>
                      <a:outerShdw blurRad="38100" dist="38100" dir="2700000" algn="tl">
                        <a:srgbClr val="C0C0C0"/>
                      </a:outerShdw>
                    </a:effectLst>
                    <a:latin typeface="Verdana" pitchFamily="34" charset="0"/>
                  </a:rPr>
                  <a:t>E</a:t>
                </a:r>
              </a:p>
            </p:txBody>
          </p:sp>
        </p:grpSp>
        <p:grpSp>
          <p:nvGrpSpPr>
            <p:cNvPr id="32" name="Group 22"/>
            <p:cNvGrpSpPr>
              <a:grpSpLocks/>
            </p:cNvGrpSpPr>
            <p:nvPr/>
          </p:nvGrpSpPr>
          <p:grpSpPr bwMode="auto">
            <a:xfrm>
              <a:off x="3938" y="2100"/>
              <a:ext cx="430" cy="437"/>
              <a:chOff x="3938" y="1968"/>
              <a:chExt cx="430" cy="437"/>
            </a:xfrm>
          </p:grpSpPr>
          <p:grpSp>
            <p:nvGrpSpPr>
              <p:cNvPr id="53" name="Group 23"/>
              <p:cNvGrpSpPr>
                <a:grpSpLocks/>
              </p:cNvGrpSpPr>
              <p:nvPr/>
            </p:nvGrpSpPr>
            <p:grpSpPr bwMode="auto">
              <a:xfrm>
                <a:off x="3938" y="1968"/>
                <a:ext cx="430" cy="437"/>
                <a:chOff x="2016" y="1920"/>
                <a:chExt cx="1680" cy="1680"/>
              </a:xfrm>
            </p:grpSpPr>
            <p:sp>
              <p:nvSpPr>
                <p:cNvPr id="55" name="Oval 24"/>
                <p:cNvSpPr>
                  <a:spLocks noChangeArrowheads="1"/>
                </p:cNvSpPr>
                <p:nvPr/>
              </p:nvSpPr>
              <p:spPr bwMode="gray">
                <a:xfrm>
                  <a:off x="2015" y="1922"/>
                  <a:ext cx="1681" cy="1678"/>
                </a:xfrm>
                <a:prstGeom prst="ellipse">
                  <a:avLst/>
                </a:prstGeom>
                <a:gradFill rotWithShape="1">
                  <a:gsLst>
                    <a:gs pos="0">
                      <a:schemeClr val="hlink"/>
                    </a:gs>
                    <a:gs pos="100000">
                      <a:schemeClr val="hlink">
                        <a:gamma/>
                        <a:tint val="57647"/>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endParaRPr>
                </a:p>
              </p:txBody>
            </p:sp>
            <p:sp>
              <p:nvSpPr>
                <p:cNvPr id="56" name="Freeform 25"/>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C"/>
                </a:p>
              </p:txBody>
            </p:sp>
          </p:grpSp>
          <p:sp>
            <p:nvSpPr>
              <p:cNvPr id="54" name="Text Box 26"/>
              <p:cNvSpPr txBox="1">
                <a:spLocks noChangeArrowheads="1"/>
              </p:cNvSpPr>
              <p:nvPr/>
            </p:nvSpPr>
            <p:spPr bwMode="gray">
              <a:xfrm>
                <a:off x="4016" y="2028"/>
                <a:ext cx="255" cy="288"/>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en-US" sz="2400" b="1">
                    <a:solidFill>
                      <a:srgbClr val="FFFFFF"/>
                    </a:solidFill>
                    <a:effectLst>
                      <a:outerShdw blurRad="38100" dist="38100" dir="2700000" algn="tl">
                        <a:srgbClr val="C0C0C0"/>
                      </a:outerShdw>
                    </a:effectLst>
                    <a:latin typeface="Verdana" pitchFamily="34" charset="0"/>
                  </a:rPr>
                  <a:t>C</a:t>
                </a:r>
              </a:p>
            </p:txBody>
          </p:sp>
        </p:grpSp>
        <p:grpSp>
          <p:nvGrpSpPr>
            <p:cNvPr id="33" name="Group 27"/>
            <p:cNvGrpSpPr>
              <a:grpSpLocks/>
            </p:cNvGrpSpPr>
            <p:nvPr/>
          </p:nvGrpSpPr>
          <p:grpSpPr bwMode="auto">
            <a:xfrm>
              <a:off x="3552" y="3492"/>
              <a:ext cx="412" cy="392"/>
              <a:chOff x="3552" y="3339"/>
              <a:chExt cx="412" cy="392"/>
            </a:xfrm>
          </p:grpSpPr>
          <p:grpSp>
            <p:nvGrpSpPr>
              <p:cNvPr id="49" name="Group 28"/>
              <p:cNvGrpSpPr>
                <a:grpSpLocks/>
              </p:cNvGrpSpPr>
              <p:nvPr/>
            </p:nvGrpSpPr>
            <p:grpSpPr bwMode="auto">
              <a:xfrm>
                <a:off x="3552" y="3339"/>
                <a:ext cx="412" cy="392"/>
                <a:chOff x="2016" y="1920"/>
                <a:chExt cx="1680" cy="1680"/>
              </a:xfrm>
            </p:grpSpPr>
            <p:sp>
              <p:nvSpPr>
                <p:cNvPr id="51" name="Oval 29"/>
                <p:cNvSpPr>
                  <a:spLocks noChangeArrowheads="1"/>
                </p:cNvSpPr>
                <p:nvPr/>
              </p:nvSpPr>
              <p:spPr bwMode="gray">
                <a:xfrm>
                  <a:off x="2015" y="1920"/>
                  <a:ext cx="1682" cy="1679"/>
                </a:xfrm>
                <a:prstGeom prst="ellipse">
                  <a:avLst/>
                </a:prstGeom>
                <a:gradFill rotWithShape="1">
                  <a:gsLst>
                    <a:gs pos="0">
                      <a:schemeClr val="bg2"/>
                    </a:gs>
                    <a:gs pos="100000">
                      <a:schemeClr val="bg2">
                        <a:gamma/>
                        <a:shade val="45490"/>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endParaRPr>
                </a:p>
              </p:txBody>
            </p:sp>
            <p:sp>
              <p:nvSpPr>
                <p:cNvPr id="52" name="Freeform 30"/>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C"/>
                </a:p>
              </p:txBody>
            </p:sp>
          </p:grpSp>
          <p:sp>
            <p:nvSpPr>
              <p:cNvPr id="50" name="Text Box 31"/>
              <p:cNvSpPr txBox="1">
                <a:spLocks noChangeArrowheads="1"/>
              </p:cNvSpPr>
              <p:nvPr/>
            </p:nvSpPr>
            <p:spPr bwMode="gray">
              <a:xfrm>
                <a:off x="3641" y="3360"/>
                <a:ext cx="275" cy="288"/>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en-US" sz="2400" b="1">
                    <a:solidFill>
                      <a:srgbClr val="FFFFFF"/>
                    </a:solidFill>
                    <a:effectLst>
                      <a:outerShdw blurRad="38100" dist="38100" dir="2700000" algn="tl">
                        <a:srgbClr val="C0C0C0"/>
                      </a:outerShdw>
                    </a:effectLst>
                    <a:latin typeface="Verdana" pitchFamily="34" charset="0"/>
                  </a:rPr>
                  <a:t>D</a:t>
                </a:r>
              </a:p>
            </p:txBody>
          </p:sp>
        </p:grpSp>
        <p:grpSp>
          <p:nvGrpSpPr>
            <p:cNvPr id="34" name="Group 32"/>
            <p:cNvGrpSpPr>
              <a:grpSpLocks/>
            </p:cNvGrpSpPr>
            <p:nvPr/>
          </p:nvGrpSpPr>
          <p:grpSpPr bwMode="auto">
            <a:xfrm>
              <a:off x="1488" y="2100"/>
              <a:ext cx="432" cy="432"/>
              <a:chOff x="1488" y="1968"/>
              <a:chExt cx="432" cy="432"/>
            </a:xfrm>
          </p:grpSpPr>
          <p:grpSp>
            <p:nvGrpSpPr>
              <p:cNvPr id="45" name="Group 33"/>
              <p:cNvGrpSpPr>
                <a:grpSpLocks/>
              </p:cNvGrpSpPr>
              <p:nvPr/>
            </p:nvGrpSpPr>
            <p:grpSpPr bwMode="auto">
              <a:xfrm>
                <a:off x="1488" y="1968"/>
                <a:ext cx="432" cy="432"/>
                <a:chOff x="2016" y="1920"/>
                <a:chExt cx="1680" cy="1680"/>
              </a:xfrm>
            </p:grpSpPr>
            <p:sp>
              <p:nvSpPr>
                <p:cNvPr id="47" name="Oval 34"/>
                <p:cNvSpPr>
                  <a:spLocks noChangeArrowheads="1"/>
                </p:cNvSpPr>
                <p:nvPr/>
              </p:nvSpPr>
              <p:spPr bwMode="gray">
                <a:xfrm>
                  <a:off x="2016" y="1922"/>
                  <a:ext cx="1681" cy="1677"/>
                </a:xfrm>
                <a:prstGeom prst="ellipse">
                  <a:avLst/>
                </a:prstGeom>
                <a:gradFill rotWithShape="1">
                  <a:gsLst>
                    <a:gs pos="0">
                      <a:schemeClr val="accent1"/>
                    </a:gs>
                    <a:gs pos="100000">
                      <a:schemeClr val="accent1">
                        <a:gamma/>
                        <a:shade val="45490"/>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es-ES">
                    <a:latin typeface="+mn-lt"/>
                  </a:endParaRPr>
                </a:p>
              </p:txBody>
            </p:sp>
            <p:sp>
              <p:nvSpPr>
                <p:cNvPr id="48" name="Freeform 35"/>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C"/>
                </a:p>
              </p:txBody>
            </p:sp>
          </p:grpSp>
          <p:sp>
            <p:nvSpPr>
              <p:cNvPr id="46" name="Text Box 36"/>
              <p:cNvSpPr txBox="1">
                <a:spLocks noChangeArrowheads="1"/>
              </p:cNvSpPr>
              <p:nvPr/>
            </p:nvSpPr>
            <p:spPr bwMode="gray">
              <a:xfrm>
                <a:off x="1580" y="2016"/>
                <a:ext cx="273" cy="28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en-US" sz="2400" b="1">
                    <a:solidFill>
                      <a:srgbClr val="FFFFFF"/>
                    </a:solidFill>
                    <a:effectLst>
                      <a:outerShdw blurRad="38100" dist="38100" dir="2700000" algn="tl">
                        <a:srgbClr val="C0C0C0"/>
                      </a:outerShdw>
                    </a:effectLst>
                    <a:latin typeface="Verdana" pitchFamily="34" charset="0"/>
                  </a:rPr>
                  <a:t>A</a:t>
                </a:r>
              </a:p>
            </p:txBody>
          </p:sp>
        </p:grpSp>
        <p:sp>
          <p:nvSpPr>
            <p:cNvPr id="35" name="Oval 37"/>
            <p:cNvSpPr>
              <a:spLocks noChangeArrowheads="1"/>
            </p:cNvSpPr>
            <p:nvPr/>
          </p:nvSpPr>
          <p:spPr bwMode="gray">
            <a:xfrm rot="18227093">
              <a:off x="3506" y="3400"/>
              <a:ext cx="84"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sp>
          <p:nvSpPr>
            <p:cNvPr id="36" name="Oval 38"/>
            <p:cNvSpPr>
              <a:spLocks noChangeArrowheads="1"/>
            </p:cNvSpPr>
            <p:nvPr/>
          </p:nvSpPr>
          <p:spPr bwMode="gray">
            <a:xfrm rot="18227093">
              <a:off x="3404" y="3305"/>
              <a:ext cx="83"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grpSp>
          <p:nvGrpSpPr>
            <p:cNvPr id="37" name="Group 39"/>
            <p:cNvGrpSpPr>
              <a:grpSpLocks/>
            </p:cNvGrpSpPr>
            <p:nvPr/>
          </p:nvGrpSpPr>
          <p:grpSpPr bwMode="auto">
            <a:xfrm>
              <a:off x="1968" y="2388"/>
              <a:ext cx="229" cy="131"/>
              <a:chOff x="2016" y="2304"/>
              <a:chExt cx="229" cy="131"/>
            </a:xfrm>
          </p:grpSpPr>
          <p:sp>
            <p:nvSpPr>
              <p:cNvPr id="43" name="Oval 40"/>
              <p:cNvSpPr>
                <a:spLocks noChangeArrowheads="1"/>
              </p:cNvSpPr>
              <p:nvPr/>
            </p:nvSpPr>
            <p:spPr bwMode="gray">
              <a:xfrm rot="18227093">
                <a:off x="2017" y="2304"/>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sp>
            <p:nvSpPr>
              <p:cNvPr id="44" name="Oval 41"/>
              <p:cNvSpPr>
                <a:spLocks noChangeArrowheads="1"/>
              </p:cNvSpPr>
              <p:nvPr/>
            </p:nvSpPr>
            <p:spPr bwMode="gray">
              <a:xfrm rot="18227093">
                <a:off x="2155" y="2355"/>
                <a:ext cx="83"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grpSp>
        <p:grpSp>
          <p:nvGrpSpPr>
            <p:cNvPr id="38" name="Group 42"/>
            <p:cNvGrpSpPr>
              <a:grpSpLocks/>
            </p:cNvGrpSpPr>
            <p:nvPr/>
          </p:nvGrpSpPr>
          <p:grpSpPr bwMode="auto">
            <a:xfrm>
              <a:off x="2832" y="1746"/>
              <a:ext cx="87" cy="260"/>
              <a:chOff x="2832" y="1614"/>
              <a:chExt cx="87" cy="260"/>
            </a:xfrm>
          </p:grpSpPr>
          <p:sp>
            <p:nvSpPr>
              <p:cNvPr id="41" name="Oval 43"/>
              <p:cNvSpPr>
                <a:spLocks noChangeArrowheads="1"/>
              </p:cNvSpPr>
              <p:nvPr/>
            </p:nvSpPr>
            <p:spPr bwMode="gray">
              <a:xfrm rot="18227093">
                <a:off x="2828" y="1611"/>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sp>
            <p:nvSpPr>
              <p:cNvPr id="42" name="Oval 44"/>
              <p:cNvSpPr>
                <a:spLocks noChangeArrowheads="1"/>
              </p:cNvSpPr>
              <p:nvPr/>
            </p:nvSpPr>
            <p:spPr bwMode="gray">
              <a:xfrm rot="18227093">
                <a:off x="2827" y="1789"/>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grpSp>
        <p:sp>
          <p:nvSpPr>
            <p:cNvPr id="39" name="Oval 45"/>
            <p:cNvSpPr>
              <a:spLocks noChangeArrowheads="1"/>
            </p:cNvSpPr>
            <p:nvPr/>
          </p:nvSpPr>
          <p:spPr bwMode="gray">
            <a:xfrm rot="18227093">
              <a:off x="3756" y="2403"/>
              <a:ext cx="82" cy="95"/>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sp>
          <p:nvSpPr>
            <p:cNvPr id="40" name="Oval 46"/>
            <p:cNvSpPr>
              <a:spLocks noChangeArrowheads="1"/>
            </p:cNvSpPr>
            <p:nvPr/>
          </p:nvSpPr>
          <p:spPr bwMode="gray">
            <a:xfrm rot="18227093">
              <a:off x="3602" y="2482"/>
              <a:ext cx="83" cy="87"/>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p:spPr>
          <p:txBody>
            <a:bodyPr wrap="none" anchor="ctr"/>
            <a:lstStyle/>
            <a:p>
              <a:pPr fontAlgn="auto">
                <a:spcBef>
                  <a:spcPts val="0"/>
                </a:spcBef>
                <a:spcAft>
                  <a:spcPts val="0"/>
                </a:spcAft>
                <a:defRPr/>
              </a:pPr>
              <a:endParaRPr lang="es-ES">
                <a:latin typeface="+mn-lt"/>
              </a:endParaRPr>
            </a:p>
          </p:txBody>
        </p:sp>
      </p:grpSp>
      <p:sp>
        <p:nvSpPr>
          <p:cNvPr id="67" name="Text Box 47"/>
          <p:cNvSpPr txBox="1">
            <a:spLocks noChangeArrowheads="1"/>
          </p:cNvSpPr>
          <p:nvPr/>
        </p:nvSpPr>
        <p:spPr bwMode="auto">
          <a:xfrm>
            <a:off x="250825" y="2666008"/>
            <a:ext cx="211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_tradnl" altLang="es-EC" sz="1800" b="1">
                <a:solidFill>
                  <a:schemeClr val="tx2"/>
                </a:solidFill>
              </a:rPr>
              <a:t>Sociología de la Comprensión</a:t>
            </a:r>
          </a:p>
        </p:txBody>
      </p:sp>
      <p:sp>
        <p:nvSpPr>
          <p:cNvPr id="68" name="Text Box 48"/>
          <p:cNvSpPr txBox="1">
            <a:spLocks noChangeArrowheads="1"/>
          </p:cNvSpPr>
          <p:nvPr/>
        </p:nvSpPr>
        <p:spPr bwMode="auto">
          <a:xfrm>
            <a:off x="5095875" y="1700808"/>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_tradnl" altLang="es-EC" sz="1800" b="1">
                <a:solidFill>
                  <a:schemeClr val="tx2"/>
                </a:solidFill>
              </a:rPr>
              <a:t>Fenomenología</a:t>
            </a:r>
          </a:p>
        </p:txBody>
      </p:sp>
      <p:sp>
        <p:nvSpPr>
          <p:cNvPr id="69" name="Text Box 49"/>
          <p:cNvSpPr txBox="1">
            <a:spLocks noChangeArrowheads="1"/>
          </p:cNvSpPr>
          <p:nvPr/>
        </p:nvSpPr>
        <p:spPr bwMode="auto">
          <a:xfrm>
            <a:off x="6934200" y="2680296"/>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_tradnl" altLang="es-EC" sz="1800" b="1">
                <a:solidFill>
                  <a:schemeClr val="tx2"/>
                </a:solidFill>
              </a:rPr>
              <a:t>Realidad Social</a:t>
            </a:r>
          </a:p>
        </p:txBody>
      </p:sp>
      <p:sp>
        <p:nvSpPr>
          <p:cNvPr id="70" name="Text Box 50"/>
          <p:cNvSpPr txBox="1">
            <a:spLocks noChangeArrowheads="1"/>
          </p:cNvSpPr>
          <p:nvPr/>
        </p:nvSpPr>
        <p:spPr bwMode="auto">
          <a:xfrm>
            <a:off x="685800" y="5105996"/>
            <a:ext cx="2386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_tradnl" altLang="es-EC" sz="1800" b="1">
                <a:solidFill>
                  <a:schemeClr val="tx2"/>
                </a:solidFill>
              </a:rPr>
              <a:t>Es un mundo común  - lenguaje</a:t>
            </a:r>
          </a:p>
        </p:txBody>
      </p:sp>
      <p:sp>
        <p:nvSpPr>
          <p:cNvPr id="71" name="Text Box 51"/>
          <p:cNvSpPr txBox="1">
            <a:spLocks noChangeArrowheads="1"/>
          </p:cNvSpPr>
          <p:nvPr/>
        </p:nvSpPr>
        <p:spPr bwMode="auto">
          <a:xfrm>
            <a:off x="6227763" y="4840883"/>
            <a:ext cx="2273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s-ES_tradnl" altLang="es-EC" sz="1800" b="1">
                <a:solidFill>
                  <a:schemeClr val="tx2"/>
                </a:solidFill>
              </a:rPr>
              <a:t>Subjetividad - Intersubjetividad</a:t>
            </a:r>
          </a:p>
        </p:txBody>
      </p:sp>
      <p:pic>
        <p:nvPicPr>
          <p:cNvPr id="72" name="71 Imagen" descr="Alfret 2 verdadero.jpg"/>
          <p:cNvPicPr>
            <a:picLocks noChangeAspect="1"/>
          </p:cNvPicPr>
          <p:nvPr/>
        </p:nvPicPr>
        <p:blipFill>
          <a:blip r:embed="rId6" cstate="print"/>
          <a:stretch>
            <a:fillRect/>
          </a:stretch>
        </p:blipFill>
        <p:spPr>
          <a:xfrm>
            <a:off x="4071934" y="3323238"/>
            <a:ext cx="1047750" cy="1276350"/>
          </a:xfrm>
          <a:prstGeom prst="ellipse">
            <a:avLst/>
          </a:prstGeom>
          <a:ln>
            <a:noFill/>
          </a:ln>
          <a:effectLst>
            <a:softEdge rad="112500"/>
          </a:effectLst>
        </p:spPr>
      </p:pic>
      <p:sp>
        <p:nvSpPr>
          <p:cNvPr id="73" name="Rectangle 16"/>
          <p:cNvSpPr>
            <a:spLocks noChangeArrowheads="1"/>
          </p:cNvSpPr>
          <p:nvPr/>
        </p:nvSpPr>
        <p:spPr bwMode="auto">
          <a:xfrm>
            <a:off x="1787430" y="127229"/>
            <a:ext cx="66362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VE" sz="2400" b="1" dirty="0" smtClean="0">
                <a:latin typeface="Gremlins" pitchFamily="2" charset="0"/>
              </a:rPr>
              <a:t>El mundo de vida de Alfred </a:t>
            </a:r>
            <a:r>
              <a:rPr lang="es-VE" sz="2400" b="1" dirty="0" err="1" smtClean="0">
                <a:latin typeface="Gremlins" pitchFamily="2" charset="0"/>
              </a:rPr>
              <a:t>Schutz</a:t>
            </a:r>
            <a:r>
              <a:rPr lang="es-VE" sz="2400" b="1" dirty="0">
                <a:latin typeface="Gremlins" pitchFamily="2" charset="0"/>
              </a:rPr>
              <a:t>  1932- Edmund Husserl (1973)</a:t>
            </a:r>
            <a:endParaRPr lang="es-ES" sz="2400" b="1" dirty="0">
              <a:latin typeface="Gremlins" pitchFamily="2" charset="0"/>
            </a:endParaRPr>
          </a:p>
        </p:txBody>
      </p:sp>
      <p:sp>
        <p:nvSpPr>
          <p:cNvPr id="74" name="73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6064128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Effect transition="in" filter="fade">
                                      <p:cBhvr>
                                        <p:cTn id="9" dur="2000"/>
                                        <p:tgtEl>
                                          <p:spTgt spid="2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0" fill="hold"/>
                                        <p:tgtEl>
                                          <p:spTgt spid="27"/>
                                        </p:tgtEl>
                                        <p:attrNameLst>
                                          <p:attrName>ppt_w</p:attrName>
                                        </p:attrNameLst>
                                      </p:cBhvr>
                                      <p:tavLst>
                                        <p:tav tm="0">
                                          <p:val>
                                            <p:fltVal val="0"/>
                                          </p:val>
                                        </p:tav>
                                        <p:tav tm="100000">
                                          <p:val>
                                            <p:strVal val="#ppt_w"/>
                                          </p:val>
                                        </p:tav>
                                      </p:tavLst>
                                    </p:anim>
                                    <p:anim calcmode="lin" valueType="num">
                                      <p:cBhvr>
                                        <p:cTn id="13" dur="2000" fill="hold"/>
                                        <p:tgtEl>
                                          <p:spTgt spid="27"/>
                                        </p:tgtEl>
                                        <p:attrNameLst>
                                          <p:attrName>ppt_h</p:attrName>
                                        </p:attrNameLst>
                                      </p:cBhvr>
                                      <p:tavLst>
                                        <p:tav tm="0">
                                          <p:val>
                                            <p:fltVal val="0"/>
                                          </p:val>
                                        </p:tav>
                                        <p:tav tm="100000">
                                          <p:val>
                                            <p:strVal val="#ppt_h"/>
                                          </p:val>
                                        </p:tav>
                                      </p:tavLst>
                                    </p:anim>
                                    <p:animEffect transition="in" filter="fade">
                                      <p:cBhvr>
                                        <p:cTn id="14" dur="2000"/>
                                        <p:tgtEl>
                                          <p:spTgt spid="2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000" fill="hold"/>
                                        <p:tgtEl>
                                          <p:spTgt spid="23"/>
                                        </p:tgtEl>
                                        <p:attrNameLst>
                                          <p:attrName>ppt_w</p:attrName>
                                        </p:attrNameLst>
                                      </p:cBhvr>
                                      <p:tavLst>
                                        <p:tav tm="0">
                                          <p:val>
                                            <p:fltVal val="0"/>
                                          </p:val>
                                        </p:tav>
                                        <p:tav tm="100000">
                                          <p:val>
                                            <p:strVal val="#ppt_w"/>
                                          </p:val>
                                        </p:tav>
                                      </p:tavLst>
                                    </p:anim>
                                    <p:anim calcmode="lin" valueType="num">
                                      <p:cBhvr>
                                        <p:cTn id="18" dur="2000" fill="hold"/>
                                        <p:tgtEl>
                                          <p:spTgt spid="23"/>
                                        </p:tgtEl>
                                        <p:attrNameLst>
                                          <p:attrName>ppt_h</p:attrName>
                                        </p:attrNameLst>
                                      </p:cBhvr>
                                      <p:tavLst>
                                        <p:tav tm="0">
                                          <p:val>
                                            <p:fltVal val="0"/>
                                          </p:val>
                                        </p:tav>
                                        <p:tav tm="100000">
                                          <p:val>
                                            <p:strVal val="#ppt_h"/>
                                          </p:val>
                                        </p:tav>
                                      </p:tavLst>
                                    </p:anim>
                                    <p:animEffect transition="in" filter="fade">
                                      <p:cBhvr>
                                        <p:cTn id="19" dur="2000"/>
                                        <p:tgtEl>
                                          <p:spTgt spid="23"/>
                                        </p:tgtEl>
                                      </p:cBhvr>
                                    </p:animEffect>
                                  </p:childTnLst>
                                </p:cTn>
                              </p:par>
                            </p:childTnLst>
                          </p:cTn>
                        </p:par>
                        <p:par>
                          <p:cTn id="20" fill="hold">
                            <p:stCondLst>
                              <p:cond delay="2000"/>
                            </p:stCondLst>
                            <p:childTnLst>
                              <p:par>
                                <p:cTn id="21" presetID="35"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style.rotation</p:attrName>
                                        </p:attrNameLst>
                                      </p:cBhvr>
                                      <p:tavLst>
                                        <p:tav tm="0">
                                          <p:val>
                                            <p:fltVal val="720"/>
                                          </p:val>
                                        </p:tav>
                                        <p:tav tm="100000">
                                          <p:val>
                                            <p:fltVal val="0"/>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 calcmode="lin" valueType="num">
                                      <p:cBhvr>
                                        <p:cTn id="26" dur="1000" fill="hold"/>
                                        <p:tgtEl>
                                          <p:spTgt spid="28"/>
                                        </p:tgtEl>
                                        <p:attrNameLst>
                                          <p:attrName>ppt_w</p:attrName>
                                        </p:attrNameLst>
                                      </p:cBhvr>
                                      <p:tavLst>
                                        <p:tav tm="0">
                                          <p:val>
                                            <p:fltVal val="0"/>
                                          </p:val>
                                        </p:tav>
                                        <p:tav tm="100000">
                                          <p:val>
                                            <p:strVal val="#ppt_w"/>
                                          </p:val>
                                        </p:tav>
                                      </p:tavLst>
                                    </p:anim>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1000" fill="hold"/>
                                        <p:tgtEl>
                                          <p:spTgt spid="68"/>
                                        </p:tgtEl>
                                        <p:attrNameLst>
                                          <p:attrName>ppt_w</p:attrName>
                                        </p:attrNameLst>
                                      </p:cBhvr>
                                      <p:tavLst>
                                        <p:tav tm="0">
                                          <p:val>
                                            <p:fltVal val="0"/>
                                          </p:val>
                                        </p:tav>
                                        <p:tav tm="100000">
                                          <p:val>
                                            <p:strVal val="#ppt_w"/>
                                          </p:val>
                                        </p:tav>
                                      </p:tavLst>
                                    </p:anim>
                                    <p:anim calcmode="lin" valueType="num">
                                      <p:cBhvr>
                                        <p:cTn id="31" dur="1000" fill="hold"/>
                                        <p:tgtEl>
                                          <p:spTgt spid="68"/>
                                        </p:tgtEl>
                                        <p:attrNameLst>
                                          <p:attrName>ppt_h</p:attrName>
                                        </p:attrNameLst>
                                      </p:cBhvr>
                                      <p:tavLst>
                                        <p:tav tm="0">
                                          <p:val>
                                            <p:fltVal val="0"/>
                                          </p:val>
                                        </p:tav>
                                        <p:tav tm="100000">
                                          <p:val>
                                            <p:strVal val="#ppt_h"/>
                                          </p:val>
                                        </p:tav>
                                      </p:tavLst>
                                    </p:anim>
                                    <p:anim calcmode="lin" valueType="num">
                                      <p:cBhvr>
                                        <p:cTn id="32"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8"/>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1000" fill="hold"/>
                                        <p:tgtEl>
                                          <p:spTgt spid="69"/>
                                        </p:tgtEl>
                                        <p:attrNameLst>
                                          <p:attrName>ppt_w</p:attrName>
                                        </p:attrNameLst>
                                      </p:cBhvr>
                                      <p:tavLst>
                                        <p:tav tm="0">
                                          <p:val>
                                            <p:fltVal val="0"/>
                                          </p:val>
                                        </p:tav>
                                        <p:tav tm="100000">
                                          <p:val>
                                            <p:strVal val="#ppt_w"/>
                                          </p:val>
                                        </p:tav>
                                      </p:tavLst>
                                    </p:anim>
                                    <p:anim calcmode="lin" valueType="num">
                                      <p:cBhvr>
                                        <p:cTn id="37" dur="1000" fill="hold"/>
                                        <p:tgtEl>
                                          <p:spTgt spid="69"/>
                                        </p:tgtEl>
                                        <p:attrNameLst>
                                          <p:attrName>ppt_h</p:attrName>
                                        </p:attrNameLst>
                                      </p:cBhvr>
                                      <p:tavLst>
                                        <p:tav tm="0">
                                          <p:val>
                                            <p:fltVal val="0"/>
                                          </p:val>
                                        </p:tav>
                                        <p:tav tm="100000">
                                          <p:val>
                                            <p:strVal val="#ppt_h"/>
                                          </p:val>
                                        </p:tav>
                                      </p:tavLst>
                                    </p:anim>
                                    <p:anim calcmode="lin" valueType="num">
                                      <p:cBhvr>
                                        <p:cTn id="38"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69"/>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1000" fill="hold"/>
                                        <p:tgtEl>
                                          <p:spTgt spid="71"/>
                                        </p:tgtEl>
                                        <p:attrNameLst>
                                          <p:attrName>ppt_w</p:attrName>
                                        </p:attrNameLst>
                                      </p:cBhvr>
                                      <p:tavLst>
                                        <p:tav tm="0">
                                          <p:val>
                                            <p:fltVal val="0"/>
                                          </p:val>
                                        </p:tav>
                                        <p:tav tm="100000">
                                          <p:val>
                                            <p:strVal val="#ppt_w"/>
                                          </p:val>
                                        </p:tav>
                                      </p:tavLst>
                                    </p:anim>
                                    <p:anim calcmode="lin" valueType="num">
                                      <p:cBhvr>
                                        <p:cTn id="43" dur="1000" fill="hold"/>
                                        <p:tgtEl>
                                          <p:spTgt spid="71"/>
                                        </p:tgtEl>
                                        <p:attrNameLst>
                                          <p:attrName>ppt_h</p:attrName>
                                        </p:attrNameLst>
                                      </p:cBhvr>
                                      <p:tavLst>
                                        <p:tav tm="0">
                                          <p:val>
                                            <p:fltVal val="0"/>
                                          </p:val>
                                        </p:tav>
                                        <p:tav tm="100000">
                                          <p:val>
                                            <p:strVal val="#ppt_h"/>
                                          </p:val>
                                        </p:tav>
                                      </p:tavLst>
                                    </p:anim>
                                    <p:anim calcmode="lin" valueType="num">
                                      <p:cBhvr>
                                        <p:cTn id="44"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7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1000" fill="hold"/>
                                        <p:tgtEl>
                                          <p:spTgt spid="70"/>
                                        </p:tgtEl>
                                        <p:attrNameLst>
                                          <p:attrName>ppt_w</p:attrName>
                                        </p:attrNameLst>
                                      </p:cBhvr>
                                      <p:tavLst>
                                        <p:tav tm="0">
                                          <p:val>
                                            <p:fltVal val="0"/>
                                          </p:val>
                                        </p:tav>
                                        <p:tav tm="100000">
                                          <p:val>
                                            <p:strVal val="#ppt_w"/>
                                          </p:val>
                                        </p:tav>
                                      </p:tavLst>
                                    </p:anim>
                                    <p:anim calcmode="lin" valueType="num">
                                      <p:cBhvr>
                                        <p:cTn id="49" dur="1000" fill="hold"/>
                                        <p:tgtEl>
                                          <p:spTgt spid="70"/>
                                        </p:tgtEl>
                                        <p:attrNameLst>
                                          <p:attrName>ppt_h</p:attrName>
                                        </p:attrNameLst>
                                      </p:cBhvr>
                                      <p:tavLst>
                                        <p:tav tm="0">
                                          <p:val>
                                            <p:fltVal val="0"/>
                                          </p:val>
                                        </p:tav>
                                        <p:tav tm="100000">
                                          <p:val>
                                            <p:strVal val="#ppt_h"/>
                                          </p:val>
                                        </p:tav>
                                      </p:tavLst>
                                    </p:anim>
                                    <p:anim calcmode="lin" valueType="num">
                                      <p:cBhvr>
                                        <p:cTn id="50"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70"/>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1000" fill="hold"/>
                                        <p:tgtEl>
                                          <p:spTgt spid="67"/>
                                        </p:tgtEl>
                                        <p:attrNameLst>
                                          <p:attrName>ppt_w</p:attrName>
                                        </p:attrNameLst>
                                      </p:cBhvr>
                                      <p:tavLst>
                                        <p:tav tm="0">
                                          <p:val>
                                            <p:fltVal val="0"/>
                                          </p:val>
                                        </p:tav>
                                        <p:tav tm="100000">
                                          <p:val>
                                            <p:strVal val="#ppt_w"/>
                                          </p:val>
                                        </p:tav>
                                      </p:tavLst>
                                    </p:anim>
                                    <p:anim calcmode="lin" valueType="num">
                                      <p:cBhvr>
                                        <p:cTn id="55" dur="1000" fill="hold"/>
                                        <p:tgtEl>
                                          <p:spTgt spid="67"/>
                                        </p:tgtEl>
                                        <p:attrNameLst>
                                          <p:attrName>ppt_h</p:attrName>
                                        </p:attrNameLst>
                                      </p:cBhvr>
                                      <p:tavLst>
                                        <p:tav tm="0">
                                          <p:val>
                                            <p:fltVal val="0"/>
                                          </p:val>
                                        </p:tav>
                                        <p:tav tm="100000">
                                          <p:val>
                                            <p:strVal val="#ppt_h"/>
                                          </p:val>
                                        </p:tav>
                                      </p:tavLst>
                                    </p:anim>
                                    <p:anim calcmode="lin" valueType="num">
                                      <p:cBhvr>
                                        <p:cTn id="56"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67" grpId="0"/>
      <p:bldP spid="68" grpId="0"/>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1"/>
          <p:cNvSpPr>
            <a:spLocks noChangeArrowheads="1"/>
          </p:cNvSpPr>
          <p:nvPr/>
        </p:nvSpPr>
        <p:spPr bwMode="auto">
          <a:xfrm rot="-1239223">
            <a:off x="-612775" y="5157788"/>
            <a:ext cx="2287588" cy="2276475"/>
          </a:xfrm>
          <a:prstGeom prst="rect">
            <a:avLst/>
          </a:prstGeom>
          <a:solidFill>
            <a:srgbClr val="0054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4" name="Rectangle 22"/>
          <p:cNvSpPr>
            <a:spLocks noChangeArrowheads="1"/>
          </p:cNvSpPr>
          <p:nvPr/>
        </p:nvSpPr>
        <p:spPr bwMode="auto">
          <a:xfrm rot="2573815">
            <a:off x="2268538" y="5734050"/>
            <a:ext cx="1668462" cy="1685925"/>
          </a:xfrm>
          <a:prstGeom prst="rect">
            <a:avLst/>
          </a:prstGeom>
          <a:solidFill>
            <a:srgbClr val="FFFF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5" name="Rectangle 23"/>
          <p:cNvSpPr>
            <a:spLocks noChangeArrowheads="1"/>
          </p:cNvSpPr>
          <p:nvPr/>
        </p:nvSpPr>
        <p:spPr bwMode="auto">
          <a:xfrm rot="2573815">
            <a:off x="4356100" y="5516563"/>
            <a:ext cx="1008063" cy="993775"/>
          </a:xfrm>
          <a:prstGeom prst="rect">
            <a:avLst/>
          </a:prstGeom>
          <a:solidFill>
            <a:srgbClr val="99336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2057" name="Rectangle 25"/>
          <p:cNvSpPr>
            <a:spLocks noChangeArrowheads="1"/>
          </p:cNvSpPr>
          <p:nvPr/>
        </p:nvSpPr>
        <p:spPr bwMode="auto">
          <a:xfrm rot="-863433">
            <a:off x="5721350" y="6237288"/>
            <a:ext cx="1511300" cy="1441450"/>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22" name="Picture 22" descr="ESCUDO UNIVERSIDAD CARABO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6" y="98934"/>
            <a:ext cx="695426" cy="91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81" y="25413"/>
            <a:ext cx="816237" cy="88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24 Conector recto"/>
          <p:cNvCxnSpPr/>
          <p:nvPr/>
        </p:nvCxnSpPr>
        <p:spPr>
          <a:xfrm flipV="1">
            <a:off x="12159" y="921783"/>
            <a:ext cx="9119681" cy="72008"/>
          </a:xfrm>
          <a:prstGeom prst="line">
            <a:avLst/>
          </a:prstGeom>
          <a:ln w="28575">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26" name="25 Conector recto"/>
          <p:cNvCxnSpPr/>
          <p:nvPr/>
        </p:nvCxnSpPr>
        <p:spPr>
          <a:xfrm flipV="1">
            <a:off x="24319" y="980728"/>
            <a:ext cx="9119681" cy="72008"/>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7" name="26 Conector recto"/>
          <p:cNvCxnSpPr/>
          <p:nvPr/>
        </p:nvCxnSpPr>
        <p:spPr>
          <a:xfrm flipV="1">
            <a:off x="-119950" y="1013547"/>
            <a:ext cx="9119681" cy="72008"/>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sp>
        <p:nvSpPr>
          <p:cNvPr id="2" name="1 Marcador de número de diapositiva"/>
          <p:cNvSpPr>
            <a:spLocks noGrp="1"/>
          </p:cNvSpPr>
          <p:nvPr>
            <p:ph type="sldNum" sz="quarter" idx="12"/>
          </p:nvPr>
        </p:nvSpPr>
        <p:spPr/>
        <p:txBody>
          <a:bodyPr/>
          <a:lstStyle/>
          <a:p>
            <a:fld id="{B6371E95-C4FA-474D-920D-A6AA887F97AC}" type="slidenum">
              <a:rPr lang="es-EC" smtClean="0"/>
              <a:pPr/>
              <a:t>9</a:t>
            </a:fld>
            <a:endParaRPr lang="es-EC"/>
          </a:p>
        </p:txBody>
      </p:sp>
      <p:sp>
        <p:nvSpPr>
          <p:cNvPr id="24" name="23 CuadroTexto"/>
          <p:cNvSpPr txBox="1"/>
          <p:nvPr/>
        </p:nvSpPr>
        <p:spPr>
          <a:xfrm>
            <a:off x="2738944" y="12192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sp>
        <p:nvSpPr>
          <p:cNvPr id="14" name="13 CuadroTexto"/>
          <p:cNvSpPr txBox="1"/>
          <p:nvPr/>
        </p:nvSpPr>
        <p:spPr>
          <a:xfrm>
            <a:off x="2500313" y="1143000"/>
            <a:ext cx="4500562" cy="923925"/>
          </a:xfrm>
          <a:prstGeom prst="rect">
            <a:avLst/>
          </a:prstGeom>
          <a:noFill/>
        </p:spPr>
        <p:txBody>
          <a:bodyPr>
            <a:spAutoFit/>
          </a:bodyPr>
          <a:lstStyle/>
          <a:p>
            <a:pPr algn="ctr" fontAlgn="auto">
              <a:spcBef>
                <a:spcPts val="0"/>
              </a:spcBef>
              <a:spcAft>
                <a:spcPts val="0"/>
              </a:spcAft>
              <a:defRPr/>
            </a:pPr>
            <a:r>
              <a:rPr lang="es-ES_tradnl" sz="5400" dirty="0">
                <a:solidFill>
                  <a:schemeClr val="accent1">
                    <a:lumMod val="75000"/>
                  </a:schemeClr>
                </a:solidFill>
                <a:latin typeface="Arial Rounded MT Bold" pitchFamily="34" charset="0"/>
              </a:rPr>
              <a:t> </a:t>
            </a:r>
          </a:p>
        </p:txBody>
      </p:sp>
      <p:sp>
        <p:nvSpPr>
          <p:cNvPr id="15" name="14 Rectángulo redondeado"/>
          <p:cNvSpPr/>
          <p:nvPr/>
        </p:nvSpPr>
        <p:spPr>
          <a:xfrm>
            <a:off x="0" y="3645024"/>
            <a:ext cx="9001156" cy="25922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_tradn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SENDAS DE LA COMPRENSIÓN….</a:t>
            </a:r>
          </a:p>
          <a:p>
            <a:pPr algn="ctr" fontAlgn="auto">
              <a:spcBef>
                <a:spcPts val="0"/>
              </a:spcBef>
              <a:spcAft>
                <a:spcPts val="0"/>
              </a:spcAft>
              <a:defRPr/>
            </a:pPr>
            <a:r>
              <a:rPr lang="es-ES_tradnl"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Comprender es creer en el habla del </a:t>
            </a:r>
            <a:r>
              <a:rPr lang="es-ES_tradnl" b="1"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interlocutor. </a:t>
            </a:r>
            <a:endParaRPr lang="es-ES_tradnl"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endParaRPr>
          </a:p>
          <a:p>
            <a:pPr algn="ctr" fontAlgn="auto">
              <a:spcBef>
                <a:spcPts val="0"/>
              </a:spcBef>
              <a:spcAft>
                <a:spcPts val="0"/>
              </a:spcAft>
              <a:defRPr/>
            </a:pPr>
            <a:r>
              <a:rPr lang="es-ES_tradnl"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Pues el sujeto no se agota así mismo, ni se debe solamente a la coyuntura en la cual vive, y su pensamiento, sus deseos y su acción no  son fruto solamente de su personalidad.  </a:t>
            </a:r>
          </a:p>
          <a:p>
            <a:pPr algn="just" fontAlgn="auto">
              <a:spcBef>
                <a:spcPts val="0"/>
              </a:spcBef>
              <a:spcAft>
                <a:spcPts val="0"/>
              </a:spcAft>
              <a:defRPr/>
            </a:pPr>
            <a:r>
              <a:rPr lang="es-ES_tradnl" sz="20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rPr>
              <a:t>Cada individualidad es una manifestación de  un vivir colectivo</a:t>
            </a:r>
            <a:r>
              <a:rPr lang="es-ES_tradnl"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 cada grupo tiene especificidades, sin embargo hay características comunes de todos los que han vivido en determinada época o grupo. </a:t>
            </a:r>
            <a:r>
              <a:rPr lang="es-ES_tradnl" sz="1400" b="1" spc="50" dirty="0" err="1">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Gadamer</a:t>
            </a:r>
            <a:r>
              <a:rPr lang="es-ES_tradnl" sz="1400"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 (1971)</a:t>
            </a:r>
            <a:endParaRPr lang="es-ES_tradnl"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6" name="15 Imagen" descr="miradas.jpg"/>
          <p:cNvPicPr>
            <a:picLocks noChangeAspect="1"/>
          </p:cNvPicPr>
          <p:nvPr/>
        </p:nvPicPr>
        <p:blipFill>
          <a:blip r:embed="rId4" cstate="print"/>
          <a:stretch>
            <a:fillRect/>
          </a:stretch>
        </p:blipFill>
        <p:spPr>
          <a:xfrm>
            <a:off x="3203848" y="1340768"/>
            <a:ext cx="3250426" cy="1733560"/>
          </a:xfrm>
          <a:prstGeom prst="wedgeEllipseCallout">
            <a:avLst>
              <a:gd name="adj1" fmla="val -34305"/>
              <a:gd name="adj2" fmla="val 80330"/>
            </a:avLst>
          </a:prstGeom>
          <a:ln w="28575">
            <a:solidFill>
              <a:schemeClr val="accent4">
                <a:lumMod val="50000"/>
              </a:schemeClr>
            </a:solidFill>
          </a:ln>
        </p:spPr>
      </p:pic>
      <p:sp>
        <p:nvSpPr>
          <p:cNvPr id="17" name="16 Rectángulo redondeado"/>
          <p:cNvSpPr/>
          <p:nvPr/>
        </p:nvSpPr>
        <p:spPr>
          <a:xfrm>
            <a:off x="1115616" y="260648"/>
            <a:ext cx="6624736" cy="71438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INVESTIGACIÓN DESDE LA VISIÓN CUALITATIVA</a:t>
            </a:r>
          </a:p>
        </p:txBody>
      </p:sp>
      <p:sp>
        <p:nvSpPr>
          <p:cNvPr id="18" name="17 CuadroTexto"/>
          <p:cNvSpPr txBox="1"/>
          <p:nvPr/>
        </p:nvSpPr>
        <p:spPr>
          <a:xfrm>
            <a:off x="5220072" y="6381328"/>
            <a:ext cx="3096344" cy="276999"/>
          </a:xfrm>
          <a:prstGeom prst="rect">
            <a:avLst/>
          </a:prstGeom>
          <a:noFill/>
        </p:spPr>
        <p:txBody>
          <a:bodyPr wrap="square" rtlCol="0">
            <a:spAutoFit/>
          </a:bodyPr>
          <a:lstStyle/>
          <a:p>
            <a:pPr algn="r"/>
            <a:r>
              <a:rPr lang="es-EC" sz="1200" dirty="0" smtClean="0">
                <a:latin typeface="Browallia New" panose="020B0604020202020204" pitchFamily="34" charset="-34"/>
                <a:cs typeface="Browallia New" panose="020B0604020202020204" pitchFamily="34" charset="-34"/>
              </a:rPr>
              <a:t>Prof. Mónica E. Valencia Bolaños</a:t>
            </a:r>
            <a:endParaRPr lang="es-EC" sz="1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07263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2882</Words>
  <Application>Microsoft Office PowerPoint</Application>
  <PresentationFormat>Presentación en pantalla (4:3)</PresentationFormat>
  <Paragraphs>313</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dc:creator>
  <cp:lastModifiedBy>Monica</cp:lastModifiedBy>
  <cp:revision>108</cp:revision>
  <dcterms:created xsi:type="dcterms:W3CDTF">2013-11-02T17:38:38Z</dcterms:created>
  <dcterms:modified xsi:type="dcterms:W3CDTF">2016-07-14T04:05:15Z</dcterms:modified>
</cp:coreProperties>
</file>