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69" r:id="rId20"/>
    <p:sldId id="276"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C1D58-E0E5-40C5-BD4B-BA30EE915F40}" type="datetimeFigureOut">
              <a:rPr lang="es-EC" smtClean="0"/>
              <a:t>3/5/2017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631DC-B258-47C2-A0FF-2ECF52BF2EB2}" type="slidenum">
              <a:rPr lang="es-EC" smtClean="0"/>
              <a:t>‹Nº›</a:t>
            </a:fld>
            <a:endParaRPr lang="es-EC"/>
          </a:p>
        </p:txBody>
      </p:sp>
    </p:spTree>
    <p:extLst>
      <p:ext uri="{BB962C8B-B14F-4D97-AF65-F5344CB8AC3E}">
        <p14:creationId xmlns:p14="http://schemas.microsoft.com/office/powerpoint/2010/main" val="331102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p:txBody>
          <a:bodyPr/>
          <a:lstStyle/>
          <a:p>
            <a:endParaRPr lang="es-EC"/>
          </a:p>
        </p:txBody>
      </p:sp>
    </p:spTree>
    <p:extLst>
      <p:ext uri="{BB962C8B-B14F-4D97-AF65-F5344CB8AC3E}">
        <p14:creationId xmlns:p14="http://schemas.microsoft.com/office/powerpoint/2010/main" val="35139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C2330FAC-24DE-4445-8A4A-82C85622EC09}" type="datetimeFigureOut">
              <a:rPr lang="es-EC" smtClean="0"/>
              <a:t>3/5/2017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133236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2330FAC-24DE-4445-8A4A-82C85622EC09}" type="datetimeFigureOut">
              <a:rPr lang="es-EC" smtClean="0"/>
              <a:t>3/5/2017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183964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2330FAC-24DE-4445-8A4A-82C85622EC09}" type="datetimeFigureOut">
              <a:rPr lang="es-EC" smtClean="0"/>
              <a:t>3/5/2017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20244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2330FAC-24DE-4445-8A4A-82C85622EC09}" type="datetimeFigureOut">
              <a:rPr lang="es-EC" smtClean="0"/>
              <a:t>3/5/2017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57333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2330FAC-24DE-4445-8A4A-82C85622EC09}" type="datetimeFigureOut">
              <a:rPr lang="es-EC" smtClean="0"/>
              <a:t>3/5/2017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259819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2330FAC-24DE-4445-8A4A-82C85622EC09}" type="datetimeFigureOut">
              <a:rPr lang="es-EC" smtClean="0"/>
              <a:t>3/5/2017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97591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2330FAC-24DE-4445-8A4A-82C85622EC09}" type="datetimeFigureOut">
              <a:rPr lang="es-EC" smtClean="0"/>
              <a:t>3/5/2017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264053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2330FAC-24DE-4445-8A4A-82C85622EC09}" type="datetimeFigureOut">
              <a:rPr lang="es-EC" smtClean="0"/>
              <a:t>3/5/2017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353452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330FAC-24DE-4445-8A4A-82C85622EC09}" type="datetimeFigureOut">
              <a:rPr lang="es-EC" smtClean="0"/>
              <a:t>3/5/2017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20918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330FAC-24DE-4445-8A4A-82C85622EC09}" type="datetimeFigureOut">
              <a:rPr lang="es-EC" smtClean="0"/>
              <a:t>3/5/2017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3965903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2330FAC-24DE-4445-8A4A-82C85622EC09}" type="datetimeFigureOut">
              <a:rPr lang="es-EC" smtClean="0"/>
              <a:t>3/5/2017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C52C201-3D96-446D-8CB5-408A0A87DCD0}" type="slidenum">
              <a:rPr lang="es-EC" smtClean="0"/>
              <a:t>‹Nº›</a:t>
            </a:fld>
            <a:endParaRPr lang="es-EC"/>
          </a:p>
        </p:txBody>
      </p:sp>
    </p:spTree>
    <p:extLst>
      <p:ext uri="{BB962C8B-B14F-4D97-AF65-F5344CB8AC3E}">
        <p14:creationId xmlns:p14="http://schemas.microsoft.com/office/powerpoint/2010/main" val="2943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30FAC-24DE-4445-8A4A-82C85622EC09}" type="datetimeFigureOut">
              <a:rPr lang="es-EC" smtClean="0"/>
              <a:t>3/5/2017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2C201-3D96-446D-8CB5-408A0A87DCD0}" type="slidenum">
              <a:rPr lang="es-EC" smtClean="0"/>
              <a:t>‹Nº›</a:t>
            </a:fld>
            <a:endParaRPr lang="es-EC"/>
          </a:p>
        </p:txBody>
      </p:sp>
    </p:spTree>
    <p:extLst>
      <p:ext uri="{BB962C8B-B14F-4D97-AF65-F5344CB8AC3E}">
        <p14:creationId xmlns:p14="http://schemas.microsoft.com/office/powerpoint/2010/main" val="254942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41541"/>
            <a:ext cx="9144000" cy="2803584"/>
          </a:xfrm>
        </p:spPr>
        <p:txBody>
          <a:bodyPr>
            <a:normAutofit fontScale="90000"/>
          </a:bodyPr>
          <a:lstStyle/>
          <a:p>
            <a:r>
              <a:rPr lang="es-EC" b="1" u="sng" dirty="0" smtClean="0"/>
              <a:t/>
            </a:r>
            <a:br>
              <a:rPr lang="es-EC" b="1" u="sng" dirty="0" smtClean="0"/>
            </a:br>
            <a:r>
              <a:rPr lang="es-EC" b="1" u="sng" dirty="0"/>
              <a:t/>
            </a:r>
            <a:br>
              <a:rPr lang="es-EC" b="1" u="sng" dirty="0"/>
            </a:br>
            <a:r>
              <a:rPr lang="es-EC" b="1" u="sng" dirty="0" smtClean="0"/>
              <a:t/>
            </a:r>
            <a:br>
              <a:rPr lang="es-EC" b="1" u="sng" dirty="0" smtClean="0"/>
            </a:br>
            <a:r>
              <a:rPr lang="es-EC" b="1" u="sng" dirty="0"/>
              <a:t/>
            </a:r>
            <a:br>
              <a:rPr lang="es-EC" b="1" u="sng" dirty="0"/>
            </a:br>
            <a:r>
              <a:rPr lang="es-EC" sz="4900" b="1" u="sng" dirty="0" smtClean="0"/>
              <a:t>El </a:t>
            </a:r>
            <a:r>
              <a:rPr lang="es-EC" sz="4900" b="1" u="sng" dirty="0"/>
              <a:t>espejismo de la maldición de la abundancia</a:t>
            </a:r>
            <a:r>
              <a:rPr lang="es-EC" sz="4900" b="1" u="sng" dirty="0" smtClean="0"/>
              <a:t>:</a:t>
            </a:r>
            <a:r>
              <a:rPr lang="es-EC" sz="4900" dirty="0"/>
              <a:t/>
            </a:r>
            <a:br>
              <a:rPr lang="es-EC" sz="4900" dirty="0"/>
            </a:br>
            <a:r>
              <a:rPr lang="es-EC" sz="4900" b="1" u="sng" dirty="0"/>
              <a:t>¿La bendición de la abundancia y la maldición del imperio</a:t>
            </a:r>
            <a:r>
              <a:rPr lang="es-EC" sz="4900" b="1" u="sng" dirty="0" smtClean="0"/>
              <a:t>?</a:t>
            </a:r>
            <a:endParaRPr lang="es-EC" sz="4900" dirty="0"/>
          </a:p>
        </p:txBody>
      </p:sp>
      <p:sp>
        <p:nvSpPr>
          <p:cNvPr id="3" name="Subtítulo 2"/>
          <p:cNvSpPr>
            <a:spLocks noGrp="1"/>
          </p:cNvSpPr>
          <p:nvPr>
            <p:ph type="subTitle" idx="1"/>
          </p:nvPr>
        </p:nvSpPr>
        <p:spPr>
          <a:xfrm>
            <a:off x="1524000" y="3968151"/>
            <a:ext cx="9144000" cy="1906437"/>
          </a:xfrm>
        </p:spPr>
        <p:txBody>
          <a:bodyPr/>
          <a:lstStyle/>
          <a:p>
            <a:r>
              <a:rPr lang="es-EC" dirty="0" smtClean="0"/>
              <a:t>Ricardo Restrepo, PhD</a:t>
            </a:r>
          </a:p>
          <a:p>
            <a:endParaRPr lang="es-EC" dirty="0"/>
          </a:p>
        </p:txBody>
      </p:sp>
      <p:pic>
        <p:nvPicPr>
          <p:cNvPr id="4" name="Picture 2" descr="https://static.wixstatic.com/media/5049d3_2bccd0b7314b4d529ba5a20d0294a1be.png/v1/fill/w_180,h_315,al_c,usm_0.66_1.00_0.01/5049d3_2bccd0b7314b4d529ba5a20d0294a1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3261848"/>
            <a:ext cx="17145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685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5. Resultados de comparación de maldición entre países más y menos abundantes. $4.569/$35=126</a:t>
            </a:r>
            <a:br>
              <a:rPr lang="es-EC" dirty="0" smtClean="0"/>
            </a:br>
            <a:endParaRPr lang="es-EC" dirty="0"/>
          </a:p>
        </p:txBody>
      </p:sp>
      <p:pic>
        <p:nvPicPr>
          <p:cNvPr id="4" name="Marcador de contenido 3"/>
          <p:cNvPicPr>
            <a:picLocks noGrp="1" noChangeAspect="1"/>
          </p:cNvPicPr>
          <p:nvPr>
            <p:ph idx="1"/>
          </p:nvPr>
        </p:nvPicPr>
        <p:blipFill>
          <a:blip r:embed="rId2"/>
          <a:stretch>
            <a:fillRect/>
          </a:stretch>
        </p:blipFill>
        <p:spPr>
          <a:xfrm>
            <a:off x="2104845" y="1529971"/>
            <a:ext cx="8103162" cy="5017478"/>
          </a:xfrm>
          <a:prstGeom prst="rect">
            <a:avLst/>
          </a:prstGeom>
        </p:spPr>
      </p:pic>
    </p:spTree>
    <p:extLst>
      <p:ext uri="{BB962C8B-B14F-4D97-AF65-F5344CB8AC3E}">
        <p14:creationId xmlns:p14="http://schemas.microsoft.com/office/powerpoint/2010/main" val="1988533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746" y="97655"/>
            <a:ext cx="10537054" cy="1593034"/>
          </a:xfrm>
        </p:spPr>
        <p:txBody>
          <a:bodyPr>
            <a:normAutofit fontScale="90000"/>
          </a:bodyPr>
          <a:lstStyle/>
          <a:p>
            <a:r>
              <a:rPr lang="es-EC" dirty="0" smtClean="0"/>
              <a:t>5. Resultados de comparación de maldición entre países más y menos abundantes. $4.378,33 vs $26,84 = </a:t>
            </a:r>
            <a:r>
              <a:rPr lang="es-EC" dirty="0"/>
              <a:t>16.212% </a:t>
            </a:r>
          </a:p>
        </p:txBody>
      </p:sp>
      <p:pic>
        <p:nvPicPr>
          <p:cNvPr id="4" name="Marcador de contenido 3"/>
          <p:cNvPicPr>
            <a:picLocks noGrp="1" noChangeAspect="1"/>
          </p:cNvPicPr>
          <p:nvPr>
            <p:ph idx="1"/>
          </p:nvPr>
        </p:nvPicPr>
        <p:blipFill>
          <a:blip r:embed="rId2"/>
          <a:stretch>
            <a:fillRect/>
          </a:stretch>
        </p:blipFill>
        <p:spPr>
          <a:xfrm>
            <a:off x="2156603" y="1690688"/>
            <a:ext cx="7370255" cy="4735080"/>
          </a:xfrm>
          <a:prstGeom prst="rect">
            <a:avLst/>
          </a:prstGeom>
        </p:spPr>
      </p:pic>
    </p:spTree>
    <p:extLst>
      <p:ext uri="{BB962C8B-B14F-4D97-AF65-F5344CB8AC3E}">
        <p14:creationId xmlns:p14="http://schemas.microsoft.com/office/powerpoint/2010/main" val="872938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2376" y="143435"/>
            <a:ext cx="10941424" cy="1547253"/>
          </a:xfrm>
        </p:spPr>
        <p:txBody>
          <a:bodyPr>
            <a:normAutofit fontScale="90000"/>
          </a:bodyPr>
          <a:lstStyle/>
          <a:p>
            <a:r>
              <a:rPr lang="es-EC" dirty="0" smtClean="0"/>
              <a:t>5. Resultados de comparación de maldición entre países más y menos abundantes. </a:t>
            </a:r>
            <a:r>
              <a:rPr lang="es-EC" dirty="0"/>
              <a:t>$851,49 </a:t>
            </a:r>
            <a:r>
              <a:rPr lang="es-EC" dirty="0" smtClean="0"/>
              <a:t>vs </a:t>
            </a:r>
            <a:r>
              <a:rPr lang="es-EC" dirty="0"/>
              <a:t>$ </a:t>
            </a:r>
            <a:r>
              <a:rPr lang="es-EC" dirty="0" smtClean="0"/>
              <a:t>39,51 = </a:t>
            </a:r>
            <a:r>
              <a:rPr lang="es-EC" dirty="0"/>
              <a:t>4,6%</a:t>
            </a:r>
          </a:p>
        </p:txBody>
      </p:sp>
      <p:pic>
        <p:nvPicPr>
          <p:cNvPr id="4" name="Marcador de contenido 3"/>
          <p:cNvPicPr>
            <a:picLocks noGrp="1" noChangeAspect="1"/>
          </p:cNvPicPr>
          <p:nvPr>
            <p:ph idx="1"/>
          </p:nvPr>
        </p:nvPicPr>
        <p:blipFill>
          <a:blip r:embed="rId2"/>
          <a:stretch>
            <a:fillRect/>
          </a:stretch>
        </p:blipFill>
        <p:spPr>
          <a:xfrm>
            <a:off x="1636066" y="1531748"/>
            <a:ext cx="9370700" cy="5412516"/>
          </a:xfrm>
          <a:prstGeom prst="rect">
            <a:avLst/>
          </a:prstGeom>
        </p:spPr>
      </p:pic>
    </p:spTree>
    <p:extLst>
      <p:ext uri="{BB962C8B-B14F-4D97-AF65-F5344CB8AC3E}">
        <p14:creationId xmlns:p14="http://schemas.microsoft.com/office/powerpoint/2010/main" val="225687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459" y="268941"/>
            <a:ext cx="10708341" cy="1421747"/>
          </a:xfrm>
        </p:spPr>
        <p:txBody>
          <a:bodyPr>
            <a:normAutofit fontScale="90000"/>
          </a:bodyPr>
          <a:lstStyle/>
          <a:p>
            <a:r>
              <a:rPr lang="es-EC" dirty="0" smtClean="0"/>
              <a:t>5. Resultados de comparación de maldición entre países más y menos abundantes. $96,66 vs $804,04 = 12%</a:t>
            </a:r>
            <a:endParaRPr lang="es-EC" dirty="0"/>
          </a:p>
        </p:txBody>
      </p:sp>
      <p:pic>
        <p:nvPicPr>
          <p:cNvPr id="4" name="Marcador de contenido 3"/>
          <p:cNvPicPr>
            <a:picLocks noGrp="1" noChangeAspect="1"/>
          </p:cNvPicPr>
          <p:nvPr>
            <p:ph idx="1"/>
          </p:nvPr>
        </p:nvPicPr>
        <p:blipFill>
          <a:blip r:embed="rId2"/>
          <a:stretch>
            <a:fillRect/>
          </a:stretch>
        </p:blipFill>
        <p:spPr>
          <a:xfrm>
            <a:off x="2251495" y="1551425"/>
            <a:ext cx="7934870" cy="5056409"/>
          </a:xfrm>
          <a:prstGeom prst="rect">
            <a:avLst/>
          </a:prstGeom>
        </p:spPr>
      </p:pic>
    </p:spTree>
    <p:extLst>
      <p:ext uri="{BB962C8B-B14F-4D97-AF65-F5344CB8AC3E}">
        <p14:creationId xmlns:p14="http://schemas.microsoft.com/office/powerpoint/2010/main" val="64990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812" y="1"/>
            <a:ext cx="10797988" cy="1690688"/>
          </a:xfrm>
        </p:spPr>
        <p:txBody>
          <a:bodyPr>
            <a:normAutofit fontScale="90000"/>
          </a:bodyPr>
          <a:lstStyle/>
          <a:p>
            <a:r>
              <a:rPr lang="es-EC" dirty="0" smtClean="0"/>
              <a:t>5. Resultados de comparación de maldición entre países más y menos abundantes. </a:t>
            </a:r>
            <a:r>
              <a:rPr lang="es-EC" dirty="0"/>
              <a:t>$ 733,03 </a:t>
            </a:r>
            <a:r>
              <a:rPr lang="es-EC" dirty="0" smtClean="0"/>
              <a:t>vs </a:t>
            </a:r>
            <a:r>
              <a:rPr lang="es-EC" dirty="0"/>
              <a:t>$ </a:t>
            </a:r>
            <a:r>
              <a:rPr lang="es-EC" dirty="0" smtClean="0"/>
              <a:t>38,72 = 18,9x</a:t>
            </a:r>
            <a:endParaRPr lang="es-EC" dirty="0"/>
          </a:p>
        </p:txBody>
      </p:sp>
      <p:pic>
        <p:nvPicPr>
          <p:cNvPr id="4" name="Marcador de contenido 3"/>
          <p:cNvPicPr>
            <a:picLocks noGrp="1" noChangeAspect="1"/>
          </p:cNvPicPr>
          <p:nvPr>
            <p:ph idx="1"/>
          </p:nvPr>
        </p:nvPicPr>
        <p:blipFill>
          <a:blip r:embed="rId2"/>
          <a:stretch>
            <a:fillRect/>
          </a:stretch>
        </p:blipFill>
        <p:spPr>
          <a:xfrm>
            <a:off x="1820173" y="1587847"/>
            <a:ext cx="8042057" cy="5330959"/>
          </a:xfrm>
          <a:prstGeom prst="rect">
            <a:avLst/>
          </a:prstGeom>
        </p:spPr>
      </p:pic>
    </p:spTree>
    <p:extLst>
      <p:ext uri="{BB962C8B-B14F-4D97-AF65-F5344CB8AC3E}">
        <p14:creationId xmlns:p14="http://schemas.microsoft.com/office/powerpoint/2010/main" val="49116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5. Resultados de comparación de maldición entre países más y menos abundantes. </a:t>
            </a:r>
            <a:r>
              <a:rPr lang="es-EC" dirty="0"/>
              <a:t>US$1.070,97 </a:t>
            </a:r>
            <a:r>
              <a:rPr lang="es-EC" dirty="0" smtClean="0"/>
              <a:t>vs </a:t>
            </a:r>
            <a:r>
              <a:rPr lang="es-EC" dirty="0"/>
              <a:t>$ 39,57 </a:t>
            </a:r>
            <a:r>
              <a:rPr lang="es-EC" dirty="0" smtClean="0"/>
              <a:t>= </a:t>
            </a:r>
            <a:r>
              <a:rPr lang="es-EC" dirty="0"/>
              <a:t>3,6% </a:t>
            </a:r>
          </a:p>
        </p:txBody>
      </p:sp>
      <p:pic>
        <p:nvPicPr>
          <p:cNvPr id="4" name="Marcador de contenido 3"/>
          <p:cNvPicPr>
            <a:picLocks noGrp="1" noChangeAspect="1"/>
          </p:cNvPicPr>
          <p:nvPr>
            <p:ph idx="1"/>
          </p:nvPr>
        </p:nvPicPr>
        <p:blipFill>
          <a:blip r:embed="rId2"/>
          <a:stretch>
            <a:fillRect/>
          </a:stretch>
        </p:blipFill>
        <p:spPr>
          <a:xfrm>
            <a:off x="2412520" y="1690688"/>
            <a:ext cx="7366959" cy="4949085"/>
          </a:xfrm>
          <a:prstGeom prst="rect">
            <a:avLst/>
          </a:prstGeom>
        </p:spPr>
      </p:pic>
    </p:spTree>
    <p:extLst>
      <p:ext uri="{BB962C8B-B14F-4D97-AF65-F5344CB8AC3E}">
        <p14:creationId xmlns:p14="http://schemas.microsoft.com/office/powerpoint/2010/main" val="3327579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1318" y="179295"/>
            <a:ext cx="10672482" cy="1511394"/>
          </a:xfrm>
        </p:spPr>
        <p:txBody>
          <a:bodyPr>
            <a:normAutofit fontScale="90000"/>
          </a:bodyPr>
          <a:lstStyle/>
          <a:p>
            <a:r>
              <a:rPr lang="es-EC" dirty="0" smtClean="0"/>
              <a:t>5. Resultados de comparación de maldición entre países más y menos abundantes</a:t>
            </a:r>
            <a:r>
              <a:rPr lang="es-EC" dirty="0"/>
              <a:t>. $ 1.125,43  vs $ 128,82 = 773%</a:t>
            </a:r>
          </a:p>
        </p:txBody>
      </p:sp>
      <p:pic>
        <p:nvPicPr>
          <p:cNvPr id="4" name="Marcador de contenido 3"/>
          <p:cNvPicPr>
            <a:picLocks noGrp="1" noChangeAspect="1"/>
          </p:cNvPicPr>
          <p:nvPr>
            <p:ph idx="1"/>
          </p:nvPr>
        </p:nvPicPr>
        <p:blipFill>
          <a:blip r:embed="rId2"/>
          <a:stretch>
            <a:fillRect/>
          </a:stretch>
        </p:blipFill>
        <p:spPr>
          <a:xfrm>
            <a:off x="2140789" y="1690688"/>
            <a:ext cx="8233990" cy="4861348"/>
          </a:xfrm>
          <a:prstGeom prst="rect">
            <a:avLst/>
          </a:prstGeom>
        </p:spPr>
      </p:pic>
    </p:spTree>
    <p:extLst>
      <p:ext uri="{BB962C8B-B14F-4D97-AF65-F5344CB8AC3E}">
        <p14:creationId xmlns:p14="http://schemas.microsoft.com/office/powerpoint/2010/main" val="2688834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584445"/>
          </a:xfrm>
        </p:spPr>
        <p:txBody>
          <a:bodyPr>
            <a:normAutofit fontScale="90000"/>
          </a:bodyPr>
          <a:lstStyle/>
          <a:p>
            <a:r>
              <a:rPr lang="es-EC" dirty="0" smtClean="0"/>
              <a:t>5. Resultados de comparación de maldición entre países más y menos abundantes. </a:t>
            </a:r>
            <a:r>
              <a:rPr lang="es-EC" dirty="0"/>
              <a:t>$ </a:t>
            </a:r>
            <a:r>
              <a:rPr lang="es-EC" dirty="0" smtClean="0"/>
              <a:t>1.137,06 vs </a:t>
            </a:r>
            <a:r>
              <a:rPr lang="es-EC" dirty="0"/>
              <a:t>$ 147,15 </a:t>
            </a:r>
            <a:r>
              <a:rPr lang="es-EC" dirty="0" smtClean="0"/>
              <a:t>= </a:t>
            </a:r>
            <a:r>
              <a:rPr lang="es-EC" dirty="0"/>
              <a:t>12,9% </a:t>
            </a:r>
          </a:p>
        </p:txBody>
      </p:sp>
      <p:pic>
        <p:nvPicPr>
          <p:cNvPr id="4" name="Marcador de contenido 3"/>
          <p:cNvPicPr>
            <a:picLocks noGrp="1" noChangeAspect="1"/>
          </p:cNvPicPr>
          <p:nvPr>
            <p:ph idx="1"/>
          </p:nvPr>
        </p:nvPicPr>
        <p:blipFill>
          <a:blip r:embed="rId2"/>
          <a:stretch>
            <a:fillRect/>
          </a:stretch>
        </p:blipFill>
        <p:spPr>
          <a:xfrm>
            <a:off x="1022728" y="1949570"/>
            <a:ext cx="10881652" cy="4814734"/>
          </a:xfrm>
          <a:prstGeom prst="rect">
            <a:avLst/>
          </a:prstGeom>
        </p:spPr>
      </p:pic>
    </p:spTree>
    <p:extLst>
      <p:ext uri="{BB962C8B-B14F-4D97-AF65-F5344CB8AC3E}">
        <p14:creationId xmlns:p14="http://schemas.microsoft.com/office/powerpoint/2010/main" val="3781444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0"/>
            <a:ext cx="10744200" cy="1690689"/>
          </a:xfrm>
        </p:spPr>
        <p:txBody>
          <a:bodyPr>
            <a:normAutofit fontScale="90000"/>
          </a:bodyPr>
          <a:lstStyle/>
          <a:p>
            <a:r>
              <a:rPr lang="es-EC" dirty="0" smtClean="0"/>
              <a:t>5. Resultados de comparación de maldición entre países más y menos abundantes. </a:t>
            </a:r>
            <a:r>
              <a:rPr lang="es-EC" dirty="0"/>
              <a:t>$ 1.076,77 </a:t>
            </a:r>
            <a:r>
              <a:rPr lang="es-EC" dirty="0" smtClean="0"/>
              <a:t> vs </a:t>
            </a:r>
            <a:r>
              <a:rPr lang="es-EC" dirty="0"/>
              <a:t>$ </a:t>
            </a:r>
            <a:r>
              <a:rPr lang="es-EC" dirty="0" smtClean="0"/>
              <a:t>133,29 = </a:t>
            </a:r>
            <a:r>
              <a:rPr lang="es-EC" dirty="0"/>
              <a:t>707,85%</a:t>
            </a:r>
          </a:p>
        </p:txBody>
      </p:sp>
      <p:pic>
        <p:nvPicPr>
          <p:cNvPr id="4" name="Marcador de contenido 3"/>
          <p:cNvPicPr>
            <a:picLocks noGrp="1" noChangeAspect="1"/>
          </p:cNvPicPr>
          <p:nvPr>
            <p:ph idx="1"/>
          </p:nvPr>
        </p:nvPicPr>
        <p:blipFill>
          <a:blip r:embed="rId2"/>
          <a:stretch>
            <a:fillRect/>
          </a:stretch>
        </p:blipFill>
        <p:spPr>
          <a:xfrm>
            <a:off x="1699404" y="1694526"/>
            <a:ext cx="9431735" cy="5163474"/>
          </a:xfrm>
          <a:prstGeom prst="rect">
            <a:avLst/>
          </a:prstGeom>
        </p:spPr>
      </p:pic>
    </p:spTree>
    <p:extLst>
      <p:ext uri="{BB962C8B-B14F-4D97-AF65-F5344CB8AC3E}">
        <p14:creationId xmlns:p14="http://schemas.microsoft.com/office/powerpoint/2010/main" val="2441141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6. Resultados de medida con 19 modelos econométricos</a:t>
            </a:r>
            <a:br>
              <a:rPr lang="es-EC" dirty="0" smtClean="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57966360"/>
              </p:ext>
            </p:extLst>
          </p:nvPr>
        </p:nvGraphicFramePr>
        <p:xfrm>
          <a:off x="4287325" y="862649"/>
          <a:ext cx="6972238" cy="10560395"/>
        </p:xfrm>
        <a:graphic>
          <a:graphicData uri="http://schemas.openxmlformats.org/drawingml/2006/table">
            <a:tbl>
              <a:tblPr firstRow="1" firstCol="1" bandRow="1"/>
              <a:tblGrid>
                <a:gridCol w="395369"/>
                <a:gridCol w="1161574"/>
                <a:gridCol w="395369"/>
                <a:gridCol w="665958"/>
                <a:gridCol w="450048"/>
                <a:gridCol w="475985"/>
                <a:gridCol w="353308"/>
                <a:gridCol w="414997"/>
                <a:gridCol w="414997"/>
                <a:gridCol w="461964"/>
                <a:gridCol w="395369"/>
                <a:gridCol w="395369"/>
                <a:gridCol w="395369"/>
                <a:gridCol w="297931"/>
                <a:gridCol w="298631"/>
              </a:tblGrid>
              <a:tr h="185003">
                <a:tc gridSpan="14">
                  <a:txBody>
                    <a:bodyPr/>
                    <a:lstStyle/>
                    <a:p>
                      <a:pPr algn="ctr">
                        <a:lnSpc>
                          <a:spcPct val="115000"/>
                        </a:lnSpc>
                        <a:spcAft>
                          <a:spcPts val="0"/>
                        </a:spcAft>
                      </a:pPr>
                      <a:r>
                        <a:rPr lang="es-EC" sz="800" b="1" dirty="0" err="1">
                          <a:solidFill>
                            <a:srgbClr val="000000"/>
                          </a:solidFill>
                          <a:effectLst/>
                          <a:latin typeface="Calibri" panose="020F0502020204030204" pitchFamily="34" charset="0"/>
                          <a:ea typeface="Times New Roman" panose="02020603050405020304" pitchFamily="18" charset="0"/>
                        </a:rPr>
                        <a:t>Matrix</a:t>
                      </a:r>
                      <a:r>
                        <a:rPr lang="es-EC" sz="800" b="1" dirty="0">
                          <a:solidFill>
                            <a:srgbClr val="000000"/>
                          </a:solidFill>
                          <a:effectLst/>
                          <a:latin typeface="Calibri" panose="020F0502020204030204" pitchFamily="34" charset="0"/>
                          <a:ea typeface="Times New Roman" panose="02020603050405020304" pitchFamily="18" charset="0"/>
                        </a:rPr>
                        <a:t> </a:t>
                      </a:r>
                      <a:r>
                        <a:rPr lang="es-EC" sz="800" b="1" dirty="0" err="1">
                          <a:solidFill>
                            <a:srgbClr val="000000"/>
                          </a:solidFill>
                          <a:effectLst/>
                          <a:latin typeface="Calibri" panose="020F0502020204030204" pitchFamily="34" charset="0"/>
                          <a:ea typeface="Times New Roman" panose="02020603050405020304" pitchFamily="18" charset="0"/>
                        </a:rPr>
                        <a:t>econometric</a:t>
                      </a:r>
                      <a:r>
                        <a:rPr lang="es-EC" sz="800" b="1" dirty="0">
                          <a:solidFill>
                            <a:srgbClr val="000000"/>
                          </a:solidFill>
                          <a:effectLst/>
                          <a:latin typeface="Calibri" panose="020F0502020204030204" pitchFamily="34" charset="0"/>
                          <a:ea typeface="Times New Roman" panose="02020603050405020304" pitchFamily="18" charset="0"/>
                        </a:rPr>
                        <a:t> </a:t>
                      </a:r>
                      <a:r>
                        <a:rPr lang="es-EC" sz="800" b="1" dirty="0" err="1">
                          <a:solidFill>
                            <a:srgbClr val="000000"/>
                          </a:solidFill>
                          <a:effectLst/>
                          <a:latin typeface="Calibri" panose="020F0502020204030204" pitchFamily="34" charset="0"/>
                          <a:ea typeface="Times New Roman" panose="02020603050405020304" pitchFamily="18" charset="0"/>
                        </a:rPr>
                        <a:t>results</a:t>
                      </a:r>
                      <a:endParaRPr lang="es-EC" sz="400" dirty="0">
                        <a:solidFill>
                          <a:srgbClr val="000000"/>
                        </a:solidFill>
                        <a:effectLst/>
                        <a:latin typeface="Arial" panose="020B0604020202020204" pitchFamily="34" charset="0"/>
                        <a:ea typeface="Arial" panose="020B0604020202020204" pitchFamily="34" charset="0"/>
                      </a:endParaRPr>
                    </a:p>
                  </a:txBody>
                  <a:tcPr marL="15590" marR="1559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400">
                        <a:effectLst/>
                        <a:latin typeface="Arial" panose="020B0604020202020204" pitchFamily="34" charset="0"/>
                      </a:endParaRPr>
                    </a:p>
                  </a:txBody>
                  <a:tcPr marL="15590" marR="15590" marT="0" marB="0" anchor="b">
                    <a:lnL>
                      <a:noFill/>
                    </a:lnL>
                    <a:lnR>
                      <a:noFill/>
                    </a:lnR>
                    <a:lnT>
                      <a:noFill/>
                    </a:lnT>
                    <a:lnB w="12700" cap="flat" cmpd="sng" algn="ctr">
                      <a:solidFill>
                        <a:srgbClr val="000000"/>
                      </a:solidFill>
                      <a:prstDash val="solid"/>
                      <a:round/>
                      <a:headEnd type="none" w="med" len="med"/>
                      <a:tailEnd type="none" w="med" len="med"/>
                    </a:lnB>
                  </a:tcPr>
                </a:tc>
              </a:tr>
              <a:tr h="364997">
                <a:tc>
                  <a:txBody>
                    <a:bodyPr/>
                    <a:lstStyle/>
                    <a:p>
                      <a:pPr algn="ctr">
                        <a:lnSpc>
                          <a:spcPct val="115000"/>
                        </a:lnSpc>
                        <a:spcAft>
                          <a:spcPts val="0"/>
                        </a:spcAft>
                      </a:pPr>
                      <a:r>
                        <a:rPr lang="es-EC" sz="800" b="1" dirty="0" err="1">
                          <a:solidFill>
                            <a:srgbClr val="FFFFFF"/>
                          </a:solidFill>
                          <a:effectLst/>
                          <a:latin typeface="Calibri" panose="020F0502020204030204" pitchFamily="34" charset="0"/>
                          <a:ea typeface="Times New Roman" panose="02020603050405020304" pitchFamily="18" charset="0"/>
                        </a:rPr>
                        <a:t>Model</a:t>
                      </a:r>
                      <a:r>
                        <a:rPr lang="es-EC" sz="800" b="1" dirty="0">
                          <a:solidFill>
                            <a:srgbClr val="FFFFFF"/>
                          </a:solidFill>
                          <a:effectLst/>
                          <a:latin typeface="Calibri" panose="020F0502020204030204" pitchFamily="34" charset="0"/>
                          <a:ea typeface="Times New Roman" panose="02020603050405020304" pitchFamily="18" charset="0"/>
                        </a:rPr>
                        <a:t> </a:t>
                      </a:r>
                      <a:r>
                        <a:rPr lang="es-EC" sz="800" b="1" dirty="0" err="1">
                          <a:solidFill>
                            <a:srgbClr val="FFFFFF"/>
                          </a:solidFill>
                          <a:effectLst/>
                          <a:latin typeface="Calibri" panose="020F0502020204030204" pitchFamily="34" charset="0"/>
                          <a:ea typeface="Times New Roman" panose="02020603050405020304" pitchFamily="18" charset="0"/>
                        </a:rPr>
                        <a:t>Number</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dirty="0" err="1">
                          <a:solidFill>
                            <a:srgbClr val="FFFFFF"/>
                          </a:solidFill>
                          <a:effectLst/>
                          <a:latin typeface="Calibri" panose="020F0502020204030204" pitchFamily="34" charset="0"/>
                          <a:ea typeface="Times New Roman" panose="02020603050405020304" pitchFamily="18" charset="0"/>
                        </a:rPr>
                        <a:t>Model</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dirty="0" err="1">
                          <a:solidFill>
                            <a:srgbClr val="FFFFFF"/>
                          </a:solidFill>
                          <a:effectLst/>
                          <a:latin typeface="Calibri" panose="020F0502020204030204" pitchFamily="34" charset="0"/>
                          <a:ea typeface="Times New Roman" panose="02020603050405020304" pitchFamily="18" charset="0"/>
                        </a:rPr>
                        <a:t>Coefficient</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 Coefficient value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 se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 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 sig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R2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Corrected R2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F</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sig F</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DW</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N</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s-EC" sz="800" b="1">
                          <a:solidFill>
                            <a:srgbClr val="FFFFFF"/>
                          </a:solidFill>
                          <a:effectLst/>
                          <a:latin typeface="Calibri" panose="020F0502020204030204" pitchFamily="34" charset="0"/>
                          <a:ea typeface="Times New Roman" panose="02020603050405020304" pitchFamily="18" charset="0"/>
                        </a:rPr>
                        <a:t>Expected signs</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88163">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62560"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ANNI=α+βTNR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5.186,86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669,12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7,75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33,4%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11,2%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10,6%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21,00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1,09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4,58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LnANNI=α+βLnTNR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6,41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23,86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36,6%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13,4%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12,9%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25,83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5,08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3</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FSI=α+βTNR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70,88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39,28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15,1%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3,86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-1,26E-03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(1,96)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LnFSI=α+βLnTNR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4,41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55,66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24,0%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5,8%</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5,2%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10,11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(3,18)</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HDI=α+βTNR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67,03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1,20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55,71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22,1%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4,9%</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4,3%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8,91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1,31E-03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2,99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LnHDI=α+βLnTNR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88,01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30,8%</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9,5%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9,0%</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18,29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0,19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4,28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GINI=α-βTNR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40,89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0,86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47,73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12,3%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0,8%</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2,21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0,14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146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-1,95E-03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(1,49)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0,14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8</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LnGINI=α+βLnTNR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3,76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65,94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14,3%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146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GDP=α+βTNR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6.675,46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886,80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7,53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43,6%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19,0%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18,6%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4186,8%</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2,11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0,33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6,47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LnGDP=α+βLnTNR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6,57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25,03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38,9%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15,1%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14,7%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31,75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0,00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1,60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0,31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5,63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MaS=α+βTNR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5.347,89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727,17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7,35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23,4%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5,5%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4,9%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9,91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1,53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0,83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3,15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LnMaS=α+βLnTNR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6,43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21,92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28,5%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8,1%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7,6%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15,08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1,63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3,88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PI=α+βTNR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(0,24)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0,15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-168,8%</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19,3%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5,21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137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1,75E-04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2,28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Poverty=α+βTNR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36,01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2,70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13,33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19,1%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5,34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142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-4,37E-03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(2,31)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LnPoverty=α+βLnTNR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4,25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0,44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9,70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33,1%</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11,0%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10,3%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17,39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1,84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143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(0,39)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(4,17)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SPI=α+βTNR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62,90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1,27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49,52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14,7%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2,2%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1,4%</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2,86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1,87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131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1,11E-03</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169,0%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0,09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17</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LnSPI=α+βLnTNR</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α</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3,91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0,06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65,83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31,9%</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10,2%</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9,5%</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14,65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2,05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131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99">
                <a:tc>
                  <a:txBody>
                    <a:bodyPr/>
                    <a:lstStyle/>
                    <a:p>
                      <a:pPr algn="ct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β</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0,01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3,83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0,00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800">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EC" sz="800" dirty="0">
                          <a:solidFill>
                            <a:srgbClr val="000000"/>
                          </a:solidFill>
                          <a:effectLst/>
                          <a:latin typeface="Calibri" panose="020F0502020204030204" pitchFamily="34" charset="0"/>
                          <a:ea typeface="Times New Roman" panose="02020603050405020304" pitchFamily="18" charset="0"/>
                        </a:rPr>
                        <a:t> +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5999">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solidFill>
                            <a:srgbClr val="FF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6,47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43,6%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19,0%</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18,6%</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41,87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0,02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2,05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a:solidFill>
                            <a:srgbClr val="000000"/>
                          </a:solidFill>
                          <a:effectLst/>
                          <a:latin typeface="Calibri" panose="020F0502020204030204" pitchFamily="34" charset="0"/>
                          <a:ea typeface="Times New Roman" panose="02020603050405020304" pitchFamily="18" charset="0"/>
                        </a:rPr>
                        <a:t>                 180 </a:t>
                      </a:r>
                      <a:endParaRPr lang="es-EC" sz="80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b="1" dirty="0">
                          <a:solidFill>
                            <a:srgbClr val="000000"/>
                          </a:solidFill>
                          <a:effectLst/>
                          <a:latin typeface="Calibri" panose="020F0502020204030204" pitchFamily="34" charset="0"/>
                          <a:ea typeface="Times New Roman" panose="02020603050405020304" pitchFamily="18" charset="0"/>
                        </a:rPr>
                        <a:t> </a:t>
                      </a:r>
                      <a:endParaRPr lang="es-EC" sz="800" dirty="0">
                        <a:solidFill>
                          <a:srgbClr val="000000"/>
                        </a:solidFill>
                        <a:effectLst/>
                        <a:latin typeface="Arial" panose="020B0604020202020204" pitchFamily="34" charset="0"/>
                        <a:ea typeface="Arial" panose="020B0604020202020204" pitchFamily="34" charset="0"/>
                      </a:endParaRPr>
                    </a:p>
                  </a:txBody>
                  <a:tcPr marL="15590" marR="155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20977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El Plan</a:t>
            </a:r>
            <a:endParaRPr lang="es-EC" dirty="0"/>
          </a:p>
        </p:txBody>
      </p:sp>
      <p:sp>
        <p:nvSpPr>
          <p:cNvPr id="3" name="Marcador de contenido 2"/>
          <p:cNvSpPr>
            <a:spLocks noGrp="1"/>
          </p:cNvSpPr>
          <p:nvPr>
            <p:ph idx="1"/>
          </p:nvPr>
        </p:nvSpPr>
        <p:spPr/>
        <p:txBody>
          <a:bodyPr/>
          <a:lstStyle/>
          <a:p>
            <a:pPr marL="514350" indent="-514350">
              <a:buFont typeface="+mj-lt"/>
              <a:buAutoNum type="arabicPeriod"/>
            </a:pPr>
            <a:r>
              <a:rPr lang="es-EC" dirty="0" smtClean="0"/>
              <a:t>Introducción</a:t>
            </a:r>
          </a:p>
          <a:p>
            <a:pPr marL="514350" indent="-514350">
              <a:buFont typeface="+mj-lt"/>
              <a:buAutoNum type="arabicPeriod"/>
            </a:pPr>
            <a:r>
              <a:rPr lang="es-EC" dirty="0" smtClean="0"/>
              <a:t>La teoría de la maldición de la abundancia</a:t>
            </a:r>
          </a:p>
          <a:p>
            <a:pPr marL="514350" indent="-514350">
              <a:buFont typeface="+mj-lt"/>
              <a:buAutoNum type="arabicPeriod"/>
            </a:pPr>
            <a:r>
              <a:rPr lang="es-EC" dirty="0" smtClean="0"/>
              <a:t>Medidas de abundancia</a:t>
            </a:r>
          </a:p>
          <a:p>
            <a:pPr marL="514350" indent="-514350">
              <a:buFont typeface="+mj-lt"/>
              <a:buAutoNum type="arabicPeriod"/>
            </a:pPr>
            <a:r>
              <a:rPr lang="es-EC" dirty="0" smtClean="0"/>
              <a:t>Medidas de maldición (y bendición)</a:t>
            </a:r>
          </a:p>
          <a:p>
            <a:pPr marL="514350" indent="-514350">
              <a:buFont typeface="+mj-lt"/>
              <a:buAutoNum type="arabicPeriod"/>
            </a:pPr>
            <a:r>
              <a:rPr lang="es-EC" dirty="0" smtClean="0"/>
              <a:t>Resultados de comparación de maldición entre países más y menos abundantes</a:t>
            </a:r>
          </a:p>
          <a:p>
            <a:pPr marL="514350" indent="-514350">
              <a:buFont typeface="+mj-lt"/>
              <a:buAutoNum type="arabicPeriod"/>
            </a:pPr>
            <a:r>
              <a:rPr lang="es-EC" dirty="0" smtClean="0"/>
              <a:t>Resultados de medida con modelos econométricos</a:t>
            </a:r>
          </a:p>
          <a:p>
            <a:pPr marL="514350" indent="-514350">
              <a:buFont typeface="+mj-lt"/>
              <a:buAutoNum type="arabicPeriod"/>
            </a:pPr>
            <a:r>
              <a:rPr lang="es-EC" dirty="0" smtClean="0"/>
              <a:t>Discusión: Recursos naturales, imperio y nueva situación</a:t>
            </a:r>
          </a:p>
        </p:txBody>
      </p:sp>
    </p:spTree>
    <p:extLst>
      <p:ext uri="{BB962C8B-B14F-4D97-AF65-F5344CB8AC3E}">
        <p14:creationId xmlns:p14="http://schemas.microsoft.com/office/powerpoint/2010/main" val="2071083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7. Discusión: Recursos naturales, imperio y nueva situación</a:t>
            </a:r>
            <a:br>
              <a:rPr lang="es-EC" dirty="0" smtClean="0"/>
            </a:br>
            <a:endParaRPr lang="es-EC" dirty="0"/>
          </a:p>
        </p:txBody>
      </p:sp>
      <p:sp>
        <p:nvSpPr>
          <p:cNvPr id="3" name="Marcador de contenido 2"/>
          <p:cNvSpPr>
            <a:spLocks noGrp="1"/>
          </p:cNvSpPr>
          <p:nvPr>
            <p:ph idx="1"/>
          </p:nvPr>
        </p:nvSpPr>
        <p:spPr>
          <a:xfrm>
            <a:off x="838200" y="1440611"/>
            <a:ext cx="10515600" cy="4736352"/>
          </a:xfrm>
        </p:spPr>
        <p:txBody>
          <a:bodyPr>
            <a:normAutofit/>
          </a:bodyPr>
          <a:lstStyle/>
          <a:p>
            <a:r>
              <a:rPr lang="es-EC" dirty="0"/>
              <a:t>No hay nada inevitable, natural o causalmente general detectado en una escala global que identifica los recursos naturales como una maldición para el desarrollo. </a:t>
            </a:r>
            <a:endParaRPr lang="es-EC" dirty="0" smtClean="0"/>
          </a:p>
          <a:p>
            <a:r>
              <a:rPr lang="es-EC" dirty="0" smtClean="0"/>
              <a:t>De </a:t>
            </a:r>
            <a:r>
              <a:rPr lang="es-EC" dirty="0"/>
              <a:t>hecho, los datos recopilados y analizados aquí lo que sugieren es que la abundancia de recursos naturales es una ventaja evolutiva. </a:t>
            </a:r>
            <a:endParaRPr lang="es-EC" dirty="0" smtClean="0"/>
          </a:p>
          <a:p>
            <a:r>
              <a:rPr lang="es-EC" dirty="0"/>
              <a:t>Sin embargo, hay países con una gran riqueza de recursos naturales cuyos habitantes viven en la miseria y donde parece que los recursos se han convertido pasivos. </a:t>
            </a:r>
            <a:endParaRPr lang="es-EC" dirty="0" smtClean="0"/>
          </a:p>
          <a:p>
            <a:r>
              <a:rPr lang="es-EC" dirty="0" smtClean="0"/>
              <a:t>E </a:t>
            </a:r>
            <a:r>
              <a:rPr lang="es-EC" dirty="0"/>
              <a:t>igualmente, hay países con muy pocos recursos naturales, cuyas poblaciones viven en la abundancia.</a:t>
            </a:r>
          </a:p>
          <a:p>
            <a:endParaRPr lang="es-EC" dirty="0"/>
          </a:p>
          <a:p>
            <a:endParaRPr lang="es-EC" dirty="0"/>
          </a:p>
        </p:txBody>
      </p:sp>
    </p:spTree>
    <p:extLst>
      <p:ext uri="{BB962C8B-B14F-4D97-AF65-F5344CB8AC3E}">
        <p14:creationId xmlns:p14="http://schemas.microsoft.com/office/powerpoint/2010/main" val="294176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sp>
        <p:nvSpPr>
          <p:cNvPr id="3" name="Marcador de contenido 2"/>
          <p:cNvSpPr>
            <a:spLocks noGrp="1"/>
          </p:cNvSpPr>
          <p:nvPr>
            <p:ph idx="1"/>
          </p:nvPr>
        </p:nvSpPr>
        <p:spPr/>
        <p:txBody>
          <a:bodyPr>
            <a:normAutofit fontScale="92500" lnSpcReduction="20000"/>
          </a:bodyPr>
          <a:lstStyle/>
          <a:p>
            <a:r>
              <a:rPr lang="es-EC" dirty="0" smtClean="0"/>
              <a:t>Entre </a:t>
            </a:r>
            <a:r>
              <a:rPr lang="es-EC" dirty="0"/>
              <a:t>1970 y 2000, el gobierno de Nigeria recibió 300 miles de millones de dólares por las ventas de petróleo, sin embargo la población que vivía en la pobreza extrema aumentó de 36% a casi el 70% </a:t>
            </a:r>
            <a:endParaRPr lang="es-EC" dirty="0" smtClean="0"/>
          </a:p>
          <a:p>
            <a:r>
              <a:rPr lang="es-EC" dirty="0"/>
              <a:t>Guinea Ecuatorial, donde Teodoro </a:t>
            </a:r>
            <a:r>
              <a:rPr lang="es-EC" dirty="0" err="1"/>
              <a:t>Obiang</a:t>
            </a:r>
            <a:r>
              <a:rPr lang="es-EC" dirty="0"/>
              <a:t> ha gobernado por la fuerza desde 1979, torturando a disidentes políticos, </a:t>
            </a:r>
            <a:r>
              <a:rPr lang="es-EC" dirty="0" smtClean="0"/>
              <a:t>promoviendo </a:t>
            </a:r>
            <a:r>
              <a:rPr lang="es-EC" dirty="0"/>
              <a:t>ejecuciones extrajudiciales y ha concentrado el poder sin elecciones creíbles</a:t>
            </a:r>
            <a:r>
              <a:rPr lang="es-EC" dirty="0" smtClean="0"/>
              <a:t>.</a:t>
            </a:r>
          </a:p>
          <a:p>
            <a:r>
              <a:rPr lang="es-EC" dirty="0" smtClean="0"/>
              <a:t>En Chile, Augusto </a:t>
            </a:r>
            <a:r>
              <a:rPr lang="es-EC" dirty="0"/>
              <a:t>Pinochet llegó al poder con un sangriento golpe de Estado militar con apoyo estadounidense contra el gobierno democráticamente elegido de Salvador Allende y gobernó entre los años 1973-1990; en donde se asesinó y torturó a miles, priorizando los gastos militares obtenidos a partir de la enorme riqueza obtenida del cobre (</a:t>
            </a:r>
            <a:r>
              <a:rPr lang="es-EC" dirty="0" err="1"/>
              <a:t>Kornbluh</a:t>
            </a:r>
            <a:r>
              <a:rPr lang="es-EC" dirty="0"/>
              <a:t>, 2004). Le tomó casi dos décadas al gobierno militar impuesto lograr el PIB per cápita alcanzado por Allende, de acuerdo con cifras del Banco Mundial.</a:t>
            </a:r>
          </a:p>
          <a:p>
            <a:endParaRPr lang="es-EC" dirty="0"/>
          </a:p>
        </p:txBody>
      </p:sp>
    </p:spTree>
    <p:extLst>
      <p:ext uri="{BB962C8B-B14F-4D97-AF65-F5344CB8AC3E}">
        <p14:creationId xmlns:p14="http://schemas.microsoft.com/office/powerpoint/2010/main" val="378600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pic>
        <p:nvPicPr>
          <p:cNvPr id="6" name="Marcador de contenido 5"/>
          <p:cNvPicPr>
            <a:picLocks noGrp="1" noChangeAspect="1"/>
          </p:cNvPicPr>
          <p:nvPr>
            <p:ph idx="1"/>
          </p:nvPr>
        </p:nvPicPr>
        <p:blipFill>
          <a:blip r:embed="rId2"/>
          <a:stretch>
            <a:fillRect/>
          </a:stretch>
        </p:blipFill>
        <p:spPr>
          <a:xfrm>
            <a:off x="644464" y="2039837"/>
            <a:ext cx="1847850" cy="2466975"/>
          </a:xfrm>
          <a:prstGeom prst="rect">
            <a:avLst/>
          </a:prstGeom>
        </p:spPr>
      </p:pic>
      <p:pic>
        <p:nvPicPr>
          <p:cNvPr id="7" name="Imagen 6"/>
          <p:cNvPicPr>
            <a:picLocks noChangeAspect="1"/>
          </p:cNvPicPr>
          <p:nvPr/>
        </p:nvPicPr>
        <p:blipFill>
          <a:blip r:embed="rId3"/>
          <a:stretch>
            <a:fillRect/>
          </a:stretch>
        </p:blipFill>
        <p:spPr>
          <a:xfrm>
            <a:off x="2747767" y="2039837"/>
            <a:ext cx="5985187" cy="2339448"/>
          </a:xfrm>
          <a:prstGeom prst="rect">
            <a:avLst/>
          </a:prstGeom>
        </p:spPr>
      </p:pic>
      <p:pic>
        <p:nvPicPr>
          <p:cNvPr id="8" name="Imagen 7"/>
          <p:cNvPicPr>
            <a:picLocks noChangeAspect="1"/>
          </p:cNvPicPr>
          <p:nvPr/>
        </p:nvPicPr>
        <p:blipFill>
          <a:blip r:embed="rId4"/>
          <a:stretch>
            <a:fillRect/>
          </a:stretch>
        </p:blipFill>
        <p:spPr>
          <a:xfrm>
            <a:off x="9354249" y="2388754"/>
            <a:ext cx="1225402" cy="1292464"/>
          </a:xfrm>
          <a:prstGeom prst="rect">
            <a:avLst/>
          </a:prstGeom>
        </p:spPr>
      </p:pic>
      <p:pic>
        <p:nvPicPr>
          <p:cNvPr id="9" name="Imagen 8"/>
          <p:cNvPicPr>
            <a:picLocks noChangeAspect="1"/>
          </p:cNvPicPr>
          <p:nvPr/>
        </p:nvPicPr>
        <p:blipFill>
          <a:blip r:embed="rId5"/>
          <a:stretch>
            <a:fillRect/>
          </a:stretch>
        </p:blipFill>
        <p:spPr>
          <a:xfrm>
            <a:off x="9187863" y="4379285"/>
            <a:ext cx="1859441" cy="2078916"/>
          </a:xfrm>
          <a:prstGeom prst="rect">
            <a:avLst/>
          </a:prstGeom>
        </p:spPr>
      </p:pic>
    </p:spTree>
    <p:extLst>
      <p:ext uri="{BB962C8B-B14F-4D97-AF65-F5344CB8AC3E}">
        <p14:creationId xmlns:p14="http://schemas.microsoft.com/office/powerpoint/2010/main" val="1873941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pic>
        <p:nvPicPr>
          <p:cNvPr id="4" name="Marcador de contenido 3"/>
          <p:cNvPicPr>
            <a:picLocks noGrp="1" noChangeAspect="1"/>
          </p:cNvPicPr>
          <p:nvPr>
            <p:ph idx="1"/>
          </p:nvPr>
        </p:nvPicPr>
        <p:blipFill>
          <a:blip r:embed="rId2"/>
          <a:stretch>
            <a:fillRect/>
          </a:stretch>
        </p:blipFill>
        <p:spPr>
          <a:xfrm>
            <a:off x="232552" y="2202455"/>
            <a:ext cx="3039328" cy="4011913"/>
          </a:xfrm>
          <a:prstGeom prst="rect">
            <a:avLst/>
          </a:prstGeom>
        </p:spPr>
      </p:pic>
      <p:pic>
        <p:nvPicPr>
          <p:cNvPr id="5" name="Imagen 4"/>
          <p:cNvPicPr>
            <a:picLocks noChangeAspect="1"/>
          </p:cNvPicPr>
          <p:nvPr/>
        </p:nvPicPr>
        <p:blipFill>
          <a:blip r:embed="rId3"/>
          <a:stretch>
            <a:fillRect/>
          </a:stretch>
        </p:blipFill>
        <p:spPr>
          <a:xfrm>
            <a:off x="3716786" y="2202455"/>
            <a:ext cx="2679826" cy="4298549"/>
          </a:xfrm>
          <a:prstGeom prst="rect">
            <a:avLst/>
          </a:prstGeom>
        </p:spPr>
      </p:pic>
      <p:pic>
        <p:nvPicPr>
          <p:cNvPr id="7" name="Imagen 6"/>
          <p:cNvPicPr>
            <a:picLocks noChangeAspect="1"/>
          </p:cNvPicPr>
          <p:nvPr/>
        </p:nvPicPr>
        <p:blipFill>
          <a:blip r:embed="rId4"/>
          <a:stretch>
            <a:fillRect/>
          </a:stretch>
        </p:blipFill>
        <p:spPr>
          <a:xfrm>
            <a:off x="6536924" y="2672179"/>
            <a:ext cx="5505747" cy="2073258"/>
          </a:xfrm>
          <a:prstGeom prst="rect">
            <a:avLst/>
          </a:prstGeom>
        </p:spPr>
      </p:pic>
    </p:spTree>
    <p:extLst>
      <p:ext uri="{BB962C8B-B14F-4D97-AF65-F5344CB8AC3E}">
        <p14:creationId xmlns:p14="http://schemas.microsoft.com/office/powerpoint/2010/main" val="298352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pic>
        <p:nvPicPr>
          <p:cNvPr id="4" name="Marcador de contenido 3"/>
          <p:cNvPicPr>
            <a:picLocks noGrp="1" noChangeAspect="1"/>
          </p:cNvPicPr>
          <p:nvPr>
            <p:ph idx="1"/>
          </p:nvPr>
        </p:nvPicPr>
        <p:blipFill>
          <a:blip r:embed="rId2"/>
          <a:stretch>
            <a:fillRect/>
          </a:stretch>
        </p:blipFill>
        <p:spPr>
          <a:xfrm>
            <a:off x="3071674" y="1759683"/>
            <a:ext cx="6340136" cy="4755102"/>
          </a:xfrm>
          <a:prstGeom prst="rect">
            <a:avLst/>
          </a:prstGeom>
        </p:spPr>
      </p:pic>
    </p:spTree>
    <p:extLst>
      <p:ext uri="{BB962C8B-B14F-4D97-AF65-F5344CB8AC3E}">
        <p14:creationId xmlns:p14="http://schemas.microsoft.com/office/powerpoint/2010/main" val="1671350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sp>
        <p:nvSpPr>
          <p:cNvPr id="3" name="Marcador de contenido 2"/>
          <p:cNvSpPr>
            <a:spLocks noGrp="1"/>
          </p:cNvSpPr>
          <p:nvPr>
            <p:ph idx="1"/>
          </p:nvPr>
        </p:nvSpPr>
        <p:spPr>
          <a:xfrm>
            <a:off x="838200" y="1825625"/>
            <a:ext cx="10515600" cy="4868138"/>
          </a:xfrm>
        </p:spPr>
        <p:txBody>
          <a:bodyPr>
            <a:normAutofit lnSpcReduction="10000"/>
          </a:bodyPr>
          <a:lstStyle/>
          <a:p>
            <a:pPr marL="0" indent="0">
              <a:buNone/>
            </a:pPr>
            <a:r>
              <a:rPr lang="es-EC" dirty="0" smtClean="0"/>
              <a:t>Consideremos </a:t>
            </a:r>
            <a:r>
              <a:rPr lang="es-EC" dirty="0"/>
              <a:t>a Suiza: “el aumento del nivel de vida de los suizos para tomar una posición superior a nivel internacional fue claramente un fenómeno del corto siglo XX” (</a:t>
            </a:r>
            <a:r>
              <a:rPr lang="es-EC" dirty="0" err="1"/>
              <a:t>Studer</a:t>
            </a:r>
            <a:r>
              <a:rPr lang="es-EC" dirty="0"/>
              <a:t>, 2015). </a:t>
            </a:r>
            <a:r>
              <a:rPr lang="es-EC" dirty="0" smtClean="0"/>
              <a:t>Comisión </a:t>
            </a:r>
            <a:r>
              <a:rPr lang="es-EC" dirty="0"/>
              <a:t>Independiente de </a:t>
            </a:r>
            <a:r>
              <a:rPr lang="es-EC" dirty="0" smtClean="0"/>
              <a:t>Expertos:</a:t>
            </a:r>
            <a:endParaRPr lang="es-EC" dirty="0"/>
          </a:p>
          <a:p>
            <a:pPr marL="808038" indent="0">
              <a:buNone/>
            </a:pPr>
            <a:r>
              <a:rPr lang="es-EC" dirty="0" smtClean="0"/>
              <a:t>Precisamente </a:t>
            </a:r>
            <a:r>
              <a:rPr lang="es-EC" dirty="0"/>
              <a:t>en lo referente a las entregas de oro de la </a:t>
            </a:r>
            <a:r>
              <a:rPr lang="es-EC" dirty="0" err="1"/>
              <a:t>Reichsbank</a:t>
            </a:r>
            <a:r>
              <a:rPr lang="es-EC" dirty="0"/>
              <a:t> alemán, es evidente que los lingotes robados entraron en el país con el conocimiento de las personas del más alto nivel, a pesar de que entraron a través de una ruta secreta... </a:t>
            </a:r>
            <a:r>
              <a:rPr lang="es-EC" dirty="0" smtClean="0"/>
              <a:t>Desde </a:t>
            </a:r>
            <a:r>
              <a:rPr lang="es-EC" dirty="0"/>
              <a:t>finales de la década de 1940, comenzaron a expandirse de nuevo los mercados de Europa, y las empresas suizas fueron capaces de aprovechar las oportunidades de crecimiento considerablemente </a:t>
            </a:r>
            <a:r>
              <a:rPr lang="es-EC" dirty="0" smtClean="0"/>
              <a:t>(</a:t>
            </a:r>
            <a:r>
              <a:rPr lang="es-EC" dirty="0"/>
              <a:t>Comisión Independiente de Expertos de Suiza, 2002, pp. 520-1).</a:t>
            </a:r>
          </a:p>
          <a:p>
            <a:endParaRPr lang="es-EC" dirty="0"/>
          </a:p>
        </p:txBody>
      </p:sp>
      <p:pic>
        <p:nvPicPr>
          <p:cNvPr id="4" name="Imagen 3"/>
          <p:cNvPicPr>
            <a:picLocks noChangeAspect="1"/>
          </p:cNvPicPr>
          <p:nvPr/>
        </p:nvPicPr>
        <p:blipFill>
          <a:blip r:embed="rId2"/>
          <a:stretch>
            <a:fillRect/>
          </a:stretch>
        </p:blipFill>
        <p:spPr>
          <a:xfrm>
            <a:off x="10480586" y="503978"/>
            <a:ext cx="1746427" cy="1047856"/>
          </a:xfrm>
          <a:prstGeom prst="rect">
            <a:avLst/>
          </a:prstGeom>
        </p:spPr>
      </p:pic>
    </p:spTree>
    <p:extLst>
      <p:ext uri="{BB962C8B-B14F-4D97-AF65-F5344CB8AC3E}">
        <p14:creationId xmlns:p14="http://schemas.microsoft.com/office/powerpoint/2010/main" val="3719110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sp>
        <p:nvSpPr>
          <p:cNvPr id="3" name="Marcador de contenido 2"/>
          <p:cNvSpPr>
            <a:spLocks noGrp="1"/>
          </p:cNvSpPr>
          <p:nvPr>
            <p:ph idx="1"/>
          </p:nvPr>
        </p:nvSpPr>
        <p:spPr/>
        <p:txBody>
          <a:bodyPr>
            <a:normAutofit/>
          </a:bodyPr>
          <a:lstStyle/>
          <a:p>
            <a:r>
              <a:rPr lang="es-EC" dirty="0" err="1"/>
              <a:t>Leif</a:t>
            </a:r>
            <a:r>
              <a:rPr lang="es-EC" dirty="0"/>
              <a:t> </a:t>
            </a:r>
            <a:r>
              <a:rPr lang="es-EC" dirty="0" err="1"/>
              <a:t>Wenar</a:t>
            </a:r>
            <a:r>
              <a:rPr lang="es-EC" dirty="0"/>
              <a:t> (</a:t>
            </a:r>
            <a:r>
              <a:rPr lang="es-EC" dirty="0" smtClean="0"/>
              <a:t>2008): Robo?</a:t>
            </a:r>
          </a:p>
          <a:p>
            <a:r>
              <a:rPr lang="es-EC" dirty="0" smtClean="0"/>
              <a:t>Pacto </a:t>
            </a:r>
            <a:r>
              <a:rPr lang="es-EC" dirty="0" smtClean="0"/>
              <a:t>Internacional de Derechos Civiles y Políticos; como en el Pacto Internacional de Derechos Económicos, Sociales, el cual dice:</a:t>
            </a:r>
          </a:p>
          <a:p>
            <a:pPr marL="0" indent="0">
              <a:buNone/>
            </a:pPr>
            <a:endParaRPr lang="es-EC" dirty="0" smtClean="0"/>
          </a:p>
          <a:p>
            <a:pPr marL="0" indent="0">
              <a:buNone/>
            </a:pPr>
            <a:r>
              <a:rPr lang="es-EC" dirty="0" smtClean="0"/>
              <a:t>1.  	Todos los pueblos tienen el derecho a su libre determinación. En virtud de este derecho establecen libremente su condición política y persiguen libremente su desarrollo económico, social y cultural.</a:t>
            </a:r>
          </a:p>
          <a:p>
            <a:pPr marL="0" indent="0">
              <a:buNone/>
            </a:pPr>
            <a:r>
              <a:rPr lang="es-EC" dirty="0" smtClean="0"/>
              <a:t>2.  	Todos los pueblos pueden, para sus propios fines, disponer libremente de sus riquezas y recursos naturales...</a:t>
            </a:r>
          </a:p>
          <a:p>
            <a:endParaRPr lang="es-EC" dirty="0"/>
          </a:p>
        </p:txBody>
      </p:sp>
    </p:spTree>
    <p:extLst>
      <p:ext uri="{BB962C8B-B14F-4D97-AF65-F5344CB8AC3E}">
        <p14:creationId xmlns:p14="http://schemas.microsoft.com/office/powerpoint/2010/main" val="126657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sp>
        <p:nvSpPr>
          <p:cNvPr id="3" name="Marcador de contenido 2"/>
          <p:cNvSpPr>
            <a:spLocks noGrp="1"/>
          </p:cNvSpPr>
          <p:nvPr>
            <p:ph idx="1"/>
          </p:nvPr>
        </p:nvSpPr>
        <p:spPr>
          <a:xfrm>
            <a:off x="838200" y="1825624"/>
            <a:ext cx="10515600" cy="4939159"/>
          </a:xfrm>
        </p:spPr>
        <p:txBody>
          <a:bodyPr>
            <a:normAutofit fontScale="85000" lnSpcReduction="20000"/>
          </a:bodyPr>
          <a:lstStyle/>
          <a:p>
            <a:pPr marL="514350" indent="-514350">
              <a:buFont typeface="+mj-lt"/>
              <a:buAutoNum type="arabicPeriod"/>
            </a:pPr>
            <a:r>
              <a:rPr lang="es-EC" dirty="0" smtClean="0"/>
              <a:t>La evidencia </a:t>
            </a:r>
            <a:r>
              <a:rPr lang="es-EC" dirty="0"/>
              <a:t>demuestra que, en primer lugar, tiene que haber una fuerte reducción en el alcance de la supuesta causalidad negativa de la maldición de la abundancia. </a:t>
            </a:r>
            <a:endParaRPr lang="es-EC" dirty="0" smtClean="0"/>
          </a:p>
          <a:p>
            <a:pPr marL="514350" indent="-514350">
              <a:buFont typeface="+mj-lt"/>
              <a:buAutoNum type="arabicPeriod"/>
            </a:pPr>
            <a:r>
              <a:rPr lang="es-EC" dirty="0" smtClean="0"/>
              <a:t>Vale la pena </a:t>
            </a:r>
            <a:r>
              <a:rPr lang="es-EC" dirty="0"/>
              <a:t>preguntarse si lo que queda de residuo probatorio para apoyar la teoría no puede explicarse en gran medida, no por nuevos postulados teóricos de una calidad paradójica, sino por el mecanismo de robo mucho más familiar por parte de los poderosos. </a:t>
            </a:r>
            <a:endParaRPr lang="es-EC" dirty="0" smtClean="0"/>
          </a:p>
          <a:p>
            <a:pPr marL="514350" indent="-514350">
              <a:buFont typeface="+mj-lt"/>
              <a:buAutoNum type="arabicPeriod"/>
            </a:pPr>
            <a:r>
              <a:rPr lang="es-EC" dirty="0" smtClean="0"/>
              <a:t>Científicamente</a:t>
            </a:r>
            <a:r>
              <a:rPr lang="es-EC" dirty="0"/>
              <a:t>, no sugerimos poner el restante "vino viejo en una nueva botella", y llamar al fenómeno ya conocido de robo algo que se supone que es nuevo, es decir, "la maldición de la abundancia". </a:t>
            </a:r>
            <a:endParaRPr lang="es-EC" dirty="0" smtClean="0"/>
          </a:p>
          <a:p>
            <a:pPr marL="514350" indent="-514350">
              <a:buFont typeface="+mj-lt"/>
              <a:buAutoNum type="arabicPeriod"/>
            </a:pPr>
            <a:r>
              <a:rPr lang="es-EC" dirty="0" smtClean="0"/>
              <a:t>Sería </a:t>
            </a:r>
            <a:r>
              <a:rPr lang="es-EC" dirty="0"/>
              <a:t>desaconsejable en materia política, ya que si las sociedades necesitan de políticas basadas en la ciencia para desarrollarse, lo mejor es usar un lenguaje sencillo que no enmascare o distorsione la atribución de las fuentes de obstáculos para el desarrollo. </a:t>
            </a:r>
            <a:endParaRPr lang="es-EC" dirty="0" smtClean="0"/>
          </a:p>
          <a:p>
            <a:pPr marL="514350" indent="-514350">
              <a:buFont typeface="+mj-lt"/>
              <a:buAutoNum type="arabicPeriod"/>
            </a:pPr>
            <a:r>
              <a:rPr lang="es-EC" dirty="0"/>
              <a:t>Si los recursos naturales están causalmente relacionadas positivamente con el desarrollo, parece aconsejable no "patear la escalera" </a:t>
            </a:r>
          </a:p>
        </p:txBody>
      </p:sp>
    </p:spTree>
    <p:extLst>
      <p:ext uri="{BB962C8B-B14F-4D97-AF65-F5344CB8AC3E}">
        <p14:creationId xmlns:p14="http://schemas.microsoft.com/office/powerpoint/2010/main" val="135422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7. Discusión: Recursos naturales, imperio y nueva situación</a:t>
            </a:r>
            <a:endParaRPr lang="es-EC" dirty="0"/>
          </a:p>
        </p:txBody>
      </p:sp>
      <p:sp>
        <p:nvSpPr>
          <p:cNvPr id="3" name="Marcador de contenido 2"/>
          <p:cNvSpPr>
            <a:spLocks noGrp="1"/>
          </p:cNvSpPr>
          <p:nvPr>
            <p:ph idx="1"/>
          </p:nvPr>
        </p:nvSpPr>
        <p:spPr/>
        <p:txBody>
          <a:bodyPr/>
          <a:lstStyle/>
          <a:p>
            <a:r>
              <a:rPr lang="es-EC" dirty="0"/>
              <a:t>Montesquieu (1748, p. 250</a:t>
            </a:r>
            <a:r>
              <a:rPr lang="es-EC" dirty="0" smtClean="0"/>
              <a:t>): </a:t>
            </a:r>
            <a:r>
              <a:rPr lang="es-EC" dirty="0"/>
              <a:t>“Los pueblos de Europa después de haber exterminado a los de América, tuvieron que hacer esclavos a los de África con el fin de utilizarlos para limpiar tanta tierra.” </a:t>
            </a:r>
            <a:endParaRPr lang="es-EC" dirty="0" smtClean="0"/>
          </a:p>
          <a:p>
            <a:r>
              <a:rPr lang="es-EC" dirty="0" smtClean="0"/>
              <a:t>Pero, el trasfondo de la crisis ecológica global</a:t>
            </a:r>
          </a:p>
          <a:p>
            <a:r>
              <a:rPr lang="es-EC" smtClean="0"/>
              <a:t>El </a:t>
            </a:r>
            <a:r>
              <a:rPr lang="es-EC" dirty="0"/>
              <a:t>mito de la maldición de la abundancia no puede apuntarse a que las naciones pobres no se desarrollen. Por el contrario, si las naciones pobres no ejercen su derecho al desarrollo mediante el uso de sus recursos naturales, las naciones ricas tendrán que compensarlos en un marco de corresponsabilidad diferenciada para una supervivencia digna de ser vivida. </a:t>
            </a:r>
          </a:p>
        </p:txBody>
      </p:sp>
    </p:spTree>
    <p:extLst>
      <p:ext uri="{BB962C8B-B14F-4D97-AF65-F5344CB8AC3E}">
        <p14:creationId xmlns:p14="http://schemas.microsoft.com/office/powerpoint/2010/main" val="54537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marL="0" indent="0">
              <a:buNone/>
            </a:pPr>
            <a:endParaRPr lang="es-EC" dirty="0" smtClean="0"/>
          </a:p>
          <a:p>
            <a:pPr marL="0" indent="0">
              <a:buNone/>
            </a:pPr>
            <a:endParaRPr lang="es-EC" dirty="0"/>
          </a:p>
          <a:p>
            <a:pPr marL="0" indent="0">
              <a:buNone/>
            </a:pPr>
            <a:endParaRPr lang="es-EC" dirty="0" smtClean="0"/>
          </a:p>
          <a:p>
            <a:pPr marL="0" indent="0" algn="ctr">
              <a:buNone/>
            </a:pPr>
            <a:r>
              <a:rPr lang="es-EC" dirty="0" smtClean="0"/>
              <a:t>¡Gracias!</a:t>
            </a:r>
            <a:endParaRPr lang="es-EC" dirty="0"/>
          </a:p>
        </p:txBody>
      </p:sp>
      <p:pic>
        <p:nvPicPr>
          <p:cNvPr id="4" name="Imagen 3"/>
          <p:cNvPicPr>
            <a:picLocks noChangeAspect="1"/>
          </p:cNvPicPr>
          <p:nvPr/>
        </p:nvPicPr>
        <p:blipFill>
          <a:blip r:embed="rId2"/>
          <a:stretch>
            <a:fillRect/>
          </a:stretch>
        </p:blipFill>
        <p:spPr>
          <a:xfrm>
            <a:off x="1880630" y="2186706"/>
            <a:ext cx="1719221" cy="2999492"/>
          </a:xfrm>
          <a:prstGeom prst="rect">
            <a:avLst/>
          </a:prstGeom>
        </p:spPr>
      </p:pic>
    </p:spTree>
    <p:extLst>
      <p:ext uri="{BB962C8B-B14F-4D97-AF65-F5344CB8AC3E}">
        <p14:creationId xmlns:p14="http://schemas.microsoft.com/office/powerpoint/2010/main" val="64401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415506" y="322805"/>
            <a:ext cx="10515600" cy="1325563"/>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s-EC" sz="4000" dirty="0" smtClean="0"/>
              <a:t>1. </a:t>
            </a:r>
            <a:r>
              <a:rPr lang="es-EC" sz="4000" dirty="0" err="1" smtClean="0"/>
              <a:t>Intro</a:t>
            </a:r>
            <a:r>
              <a:rPr lang="es-EC" sz="4000" dirty="0" smtClean="0"/>
              <a:t>: ¿La bendición de George </a:t>
            </a:r>
            <a:r>
              <a:rPr lang="es-EC" sz="4000" dirty="0" err="1" smtClean="0"/>
              <a:t>Kennan</a:t>
            </a:r>
            <a:r>
              <a:rPr lang="es-EC" sz="4000" dirty="0" smtClean="0"/>
              <a:t>?</a:t>
            </a:r>
            <a:endParaRPr lang="es-EC" sz="4000" dirty="0"/>
          </a:p>
        </p:txBody>
      </p:sp>
      <p:sp>
        <p:nvSpPr>
          <p:cNvPr id="3" name="2 Subtítulo"/>
          <p:cNvSpPr txBox="1">
            <a:spLocks noGrp="1"/>
          </p:cNvSpPr>
          <p:nvPr>
            <p:ph type="subTitle" idx="4294967295"/>
          </p:nvPr>
        </p:nvSpPr>
        <p:spPr>
          <a:xfrm>
            <a:off x="1118586" y="0"/>
            <a:ext cx="9138653" cy="6867000"/>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hangingPunct="0">
              <a:buNone/>
            </a:pPr>
            <a:endParaRPr lang="es-EC" sz="1400" b="1" u="sng" dirty="0">
              <a:latin typeface="Arial" pitchFamily="18"/>
            </a:endParaRPr>
          </a:p>
          <a:p>
            <a:pPr marL="0" indent="0" algn="ctr" hangingPunct="0">
              <a:buNone/>
            </a:pPr>
            <a:endParaRPr lang="es-EC" sz="1400" b="1" u="sng" dirty="0">
              <a:latin typeface="Arial" pitchFamily="18"/>
            </a:endParaRPr>
          </a:p>
          <a:p>
            <a:pPr marL="0" indent="0" hangingPunct="0">
              <a:buNone/>
            </a:pPr>
            <a:endParaRPr lang="es-EC" sz="1400" dirty="0">
              <a:latin typeface="Arial" pitchFamily="18"/>
            </a:endParaRPr>
          </a:p>
          <a:p>
            <a:pPr marL="0" indent="0" hangingPunct="0">
              <a:buNone/>
            </a:pPr>
            <a:endParaRPr lang="es-EC" sz="1400" dirty="0">
              <a:latin typeface="Arial" pitchFamily="18"/>
            </a:endParaRPr>
          </a:p>
          <a:p>
            <a:pPr marL="0" indent="0" hangingPunct="0">
              <a:buNone/>
            </a:pPr>
            <a:r>
              <a:rPr lang="es-EC" sz="2000" dirty="0" smtClean="0">
                <a:latin typeface="Arial" pitchFamily="18"/>
              </a:rPr>
              <a:t>EE.UU</a:t>
            </a:r>
            <a:r>
              <a:rPr lang="es-EC" sz="2000" dirty="0">
                <a:latin typeface="Arial" pitchFamily="18"/>
              </a:rPr>
              <a:t>. “tiene aproximadamente el 50% de la riqueza mundial, pero solo el 6,3% de la población... Nuestro real objetivo en el tiempo venidero es instrumentar un patrón de relaciones que nos permita mantener esta posición de desigualdad sin detrimento a nuestra seguridad nacional. Para hacerlo, debemos dispensar de toda sentimentalidad y sueños distraídos; y nuestra atención tendrá que estar concentrada en nuestros objetivos nacionales inmediatos. No podemos engañarnos de que podemos tener el lujo del altruismo y de promover el bien global.”</a:t>
            </a:r>
          </a:p>
          <a:p>
            <a:pPr marL="0" indent="0" hangingPunct="0">
              <a:buNone/>
            </a:pPr>
            <a:r>
              <a:rPr lang="es-EC" sz="2000" dirty="0">
                <a:latin typeface="Arial" pitchFamily="18"/>
              </a:rPr>
              <a:t>“La principal </a:t>
            </a:r>
            <a:r>
              <a:rPr lang="es-EC" sz="2000" dirty="0" smtClean="0">
                <a:latin typeface="Arial" pitchFamily="18"/>
              </a:rPr>
              <a:t>amenaza </a:t>
            </a:r>
            <a:r>
              <a:rPr lang="es-EC" sz="2000" dirty="0">
                <a:latin typeface="Arial" pitchFamily="18"/>
              </a:rPr>
              <a:t>a intereses </a:t>
            </a:r>
            <a:r>
              <a:rPr lang="es-EC" sz="2000" dirty="0" smtClean="0">
                <a:latin typeface="Arial" pitchFamily="18"/>
              </a:rPr>
              <a:t>de EEUU </a:t>
            </a:r>
            <a:r>
              <a:rPr lang="es-EC" sz="2000" dirty="0">
                <a:latin typeface="Arial" pitchFamily="18"/>
              </a:rPr>
              <a:t>en AL es el surgimiento de regímenes radicales nacionales que apelan a los intereses de la población y buscan satisfacer las demandas populares  y buscan mejorar los bajos estándares de vida de las masas, y desarrollo en función de necesidades domésticas. Este fenómeno interfiere con la generación de un ambiente político y económico para inversión privada, repatriación de las ganancias y protección de nuestros recursos naturales” </a:t>
            </a:r>
            <a:r>
              <a:rPr lang="es-EC" sz="2000" dirty="0" err="1">
                <a:latin typeface="Arial" pitchFamily="18"/>
              </a:rPr>
              <a:t>National</a:t>
            </a:r>
            <a:r>
              <a:rPr lang="es-EC" sz="2000" dirty="0">
                <a:latin typeface="Arial" pitchFamily="18"/>
              </a:rPr>
              <a:t> Security Council</a:t>
            </a:r>
          </a:p>
        </p:txBody>
      </p:sp>
      <p:pic>
        <p:nvPicPr>
          <p:cNvPr id="4" name="3 Imagen"/>
          <p:cNvPicPr>
            <a:picLocks noChangeAspect="1"/>
          </p:cNvPicPr>
          <p:nvPr/>
        </p:nvPicPr>
        <p:blipFill>
          <a:blip r:embed="rId3" cstate="print">
            <a:alphaModFix/>
            <a:lum/>
          </a:blip>
          <a:srcRect/>
          <a:stretch>
            <a:fillRect/>
          </a:stretch>
        </p:blipFill>
        <p:spPr>
          <a:xfrm>
            <a:off x="10283653" y="322805"/>
            <a:ext cx="1586079" cy="2232248"/>
          </a:xfrm>
          <a:prstGeom prst="rect">
            <a:avLst/>
          </a:prstGeom>
          <a:noFill/>
          <a:ln>
            <a:noFill/>
          </a:ln>
        </p:spPr>
      </p:pic>
    </p:spTree>
    <p:extLst>
      <p:ext uri="{BB962C8B-B14F-4D97-AF65-F5344CB8AC3E}">
        <p14:creationId xmlns:p14="http://schemas.microsoft.com/office/powerpoint/2010/main" val="343730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2</a:t>
            </a:r>
            <a:r>
              <a:rPr lang="es-EC" dirty="0" smtClean="0"/>
              <a:t>. La teoría de la maldición de la abundancia</a:t>
            </a:r>
            <a:endParaRPr lang="es-EC" dirty="0"/>
          </a:p>
        </p:txBody>
      </p:sp>
      <p:sp>
        <p:nvSpPr>
          <p:cNvPr id="3" name="Marcador de contenido 2"/>
          <p:cNvSpPr>
            <a:spLocks noGrp="1"/>
          </p:cNvSpPr>
          <p:nvPr>
            <p:ph idx="1"/>
          </p:nvPr>
        </p:nvSpPr>
        <p:spPr/>
        <p:txBody>
          <a:bodyPr/>
          <a:lstStyle/>
          <a:p>
            <a:pPr marL="0" indent="0">
              <a:buNone/>
            </a:pPr>
            <a:endParaRPr lang="es-EC" dirty="0" smtClean="0"/>
          </a:p>
          <a:p>
            <a:pPr marL="0" indent="0">
              <a:buNone/>
            </a:pPr>
            <a:r>
              <a:rPr lang="es-EC" dirty="0" smtClean="0"/>
              <a:t>Hay </a:t>
            </a:r>
            <a:r>
              <a:rPr lang="es-EC" dirty="0"/>
              <a:t>un curioso fenómeno que los científicos sociales llaman la "maldición de la abundancia" (</a:t>
            </a:r>
            <a:r>
              <a:rPr lang="es-EC" dirty="0" err="1"/>
              <a:t>Auty</a:t>
            </a:r>
            <a:r>
              <a:rPr lang="es-EC" dirty="0"/>
              <a:t>, 1993). Los países con grandes dotaciones de recursos naturales, como petróleo y gas, a menudo obtienen peores resultados en términos de desarrollo económico y buena gobernanza. Paradójicamente, a pesar de las perspectivas de riqueza y oportunidades que acompañan el descubrimiento y extracción de petróleo y otros recursos naturales, dichas dotaciones con demasiada frecuencia impiden un desarrollo equilibrado y sostenible (</a:t>
            </a:r>
            <a:r>
              <a:rPr lang="es-EC" dirty="0" err="1"/>
              <a:t>Humphreys</a:t>
            </a:r>
            <a:r>
              <a:rPr lang="es-EC" dirty="0"/>
              <a:t>, Sachs y </a:t>
            </a:r>
            <a:r>
              <a:rPr lang="es-EC" dirty="0" err="1"/>
              <a:t>Stiglitz</a:t>
            </a:r>
            <a:r>
              <a:rPr lang="es-EC" dirty="0"/>
              <a:t>, 2007, p. 1).</a:t>
            </a:r>
          </a:p>
          <a:p>
            <a:pPr marL="0" indent="0">
              <a:buNone/>
            </a:pPr>
            <a:endParaRPr lang="es-EC" dirty="0"/>
          </a:p>
        </p:txBody>
      </p:sp>
    </p:spTree>
    <p:extLst>
      <p:ext uri="{BB962C8B-B14F-4D97-AF65-F5344CB8AC3E}">
        <p14:creationId xmlns:p14="http://schemas.microsoft.com/office/powerpoint/2010/main" val="3820182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2. La teoría de la maldición de la abundancia</a:t>
            </a:r>
            <a:endParaRPr lang="es-EC" dirty="0"/>
          </a:p>
        </p:txBody>
      </p:sp>
      <p:sp>
        <p:nvSpPr>
          <p:cNvPr id="3" name="Marcador de contenido 2"/>
          <p:cNvSpPr>
            <a:spLocks noGrp="1"/>
          </p:cNvSpPr>
          <p:nvPr>
            <p:ph idx="1"/>
          </p:nvPr>
        </p:nvSpPr>
        <p:spPr/>
        <p:txBody>
          <a:bodyPr>
            <a:normAutofit fontScale="92500" lnSpcReduction="20000"/>
          </a:bodyPr>
          <a:lstStyle/>
          <a:p>
            <a:r>
              <a:rPr lang="es-EC" dirty="0"/>
              <a:t>En la actualidad existe una fuerte evidencia de que los Estados con abundancia de recursos naturales se desarrollan menos que sus contrapartes que tienen escasos recursos (Ross, 1999, p. 297).</a:t>
            </a:r>
          </a:p>
          <a:p>
            <a:pPr marL="0" indent="0">
              <a:buNone/>
            </a:pPr>
            <a:endParaRPr lang="es-EC" dirty="0"/>
          </a:p>
          <a:p>
            <a:r>
              <a:rPr lang="es-EC" dirty="0"/>
              <a:t>Los países ricos en recursos, casi sin excepción, están plagados de múltiples problemas nefastos de carácter social, económico y político (</a:t>
            </a:r>
            <a:r>
              <a:rPr lang="es-EC" dirty="0" err="1"/>
              <a:t>Duruigbo</a:t>
            </a:r>
            <a:r>
              <a:rPr lang="es-EC" dirty="0"/>
              <a:t>, 2005, p. 2</a:t>
            </a:r>
            <a:r>
              <a:rPr lang="es-EC" dirty="0" smtClean="0"/>
              <a:t>).</a:t>
            </a:r>
          </a:p>
          <a:p>
            <a:endParaRPr lang="es-EC" dirty="0"/>
          </a:p>
          <a:p>
            <a:r>
              <a:rPr lang="es-EC" dirty="0"/>
              <a:t>Los países que tienen depósitos de recursos naturales en cantidades abundantes han mostrado una tendencia a tener peores resultados que los que no son dotados de manera similar, en casi todos los indicadores sociales y económicos (</a:t>
            </a:r>
            <a:r>
              <a:rPr lang="es-EC" dirty="0" err="1"/>
              <a:t>Gelb</a:t>
            </a:r>
            <a:r>
              <a:rPr lang="es-EC" dirty="0"/>
              <a:t> y Asociados, 1988, pp. 32-45 citado en </a:t>
            </a:r>
            <a:r>
              <a:rPr lang="es-EC" dirty="0" err="1"/>
              <a:t>Duruigbo</a:t>
            </a:r>
            <a:r>
              <a:rPr lang="es-EC" dirty="0"/>
              <a:t>, 2005, p. 5).</a:t>
            </a:r>
          </a:p>
          <a:p>
            <a:endParaRPr lang="es-EC" dirty="0"/>
          </a:p>
          <a:p>
            <a:endParaRPr lang="es-EC" dirty="0"/>
          </a:p>
        </p:txBody>
      </p:sp>
    </p:spTree>
    <p:extLst>
      <p:ext uri="{BB962C8B-B14F-4D97-AF65-F5344CB8AC3E}">
        <p14:creationId xmlns:p14="http://schemas.microsoft.com/office/powerpoint/2010/main" val="3811642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3</a:t>
            </a:r>
            <a:r>
              <a:rPr lang="es-EC" dirty="0" smtClean="0"/>
              <a:t>. La teoría de la maldición de la abundancia</a:t>
            </a:r>
            <a:endParaRPr lang="es-EC" dirty="0"/>
          </a:p>
        </p:txBody>
      </p:sp>
      <p:sp>
        <p:nvSpPr>
          <p:cNvPr id="3" name="Marcador de contenido 2"/>
          <p:cNvSpPr>
            <a:spLocks noGrp="1"/>
          </p:cNvSpPr>
          <p:nvPr>
            <p:ph idx="1"/>
          </p:nvPr>
        </p:nvSpPr>
        <p:spPr/>
        <p:txBody>
          <a:bodyPr/>
          <a:lstStyle/>
          <a:p>
            <a:endParaRPr lang="es-EC" dirty="0" smtClean="0"/>
          </a:p>
          <a:p>
            <a:pPr marL="0" indent="0">
              <a:buNone/>
            </a:pPr>
            <a:endParaRPr lang="es-EC" dirty="0" smtClean="0"/>
          </a:p>
          <a:p>
            <a:pPr marL="0" indent="0">
              <a:buNone/>
            </a:pPr>
            <a:endParaRPr lang="es-EC" dirty="0"/>
          </a:p>
          <a:p>
            <a:pPr marL="0" indent="0">
              <a:buNone/>
            </a:pPr>
            <a:endParaRPr lang="es-EC" dirty="0" smtClean="0"/>
          </a:p>
          <a:p>
            <a:pPr marL="0" indent="0">
              <a:buNone/>
            </a:pPr>
            <a:r>
              <a:rPr lang="es-EC" dirty="0" smtClean="0"/>
              <a:t>La </a:t>
            </a:r>
            <a:r>
              <a:rPr lang="es-EC" dirty="0"/>
              <a:t>preocupación de que la riqueza de los recursos naturales de alguna manera puede ser empobrecedora es un tema recurrente en ambos debates sobre políticas y en el análisis empírico. La regularidad empírica parece estar en los datos, pero la comprensión de sus causas ha sido una tarea mucho más difícil (</a:t>
            </a:r>
            <a:r>
              <a:rPr lang="es-EC" dirty="0" err="1"/>
              <a:t>Hausmann</a:t>
            </a:r>
            <a:r>
              <a:rPr lang="es-EC" dirty="0"/>
              <a:t> y </a:t>
            </a:r>
            <a:r>
              <a:rPr lang="es-EC" dirty="0" err="1"/>
              <a:t>Rigobon</a:t>
            </a:r>
            <a:r>
              <a:rPr lang="es-EC" dirty="0"/>
              <a:t>, 2002, p. 3).</a:t>
            </a:r>
          </a:p>
          <a:p>
            <a:endParaRPr lang="es-EC" dirty="0"/>
          </a:p>
        </p:txBody>
      </p:sp>
      <p:pic>
        <p:nvPicPr>
          <p:cNvPr id="4" name="Imagen 3"/>
          <p:cNvPicPr>
            <a:picLocks noChangeAspect="1"/>
          </p:cNvPicPr>
          <p:nvPr/>
        </p:nvPicPr>
        <p:blipFill>
          <a:blip r:embed="rId2"/>
          <a:stretch>
            <a:fillRect/>
          </a:stretch>
        </p:blipFill>
        <p:spPr>
          <a:xfrm>
            <a:off x="4504493" y="1296140"/>
            <a:ext cx="1905185" cy="2617012"/>
          </a:xfrm>
          <a:prstGeom prst="rect">
            <a:avLst/>
          </a:prstGeom>
        </p:spPr>
      </p:pic>
    </p:spTree>
    <p:extLst>
      <p:ext uri="{BB962C8B-B14F-4D97-AF65-F5344CB8AC3E}">
        <p14:creationId xmlns:p14="http://schemas.microsoft.com/office/powerpoint/2010/main" val="346771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 Medidas de abundancia</a:t>
            </a:r>
            <a:endParaRPr lang="es-EC" dirty="0"/>
          </a:p>
        </p:txBody>
      </p:sp>
      <p:sp>
        <p:nvSpPr>
          <p:cNvPr id="3" name="Marcador de contenido 2"/>
          <p:cNvSpPr>
            <a:spLocks noGrp="1"/>
          </p:cNvSpPr>
          <p:nvPr>
            <p:ph idx="1"/>
          </p:nvPr>
        </p:nvSpPr>
        <p:spPr/>
        <p:txBody>
          <a:bodyPr/>
          <a:lstStyle/>
          <a:p>
            <a:r>
              <a:rPr lang="es-EC" dirty="0"/>
              <a:t>Sachs y Warner (1997</a:t>
            </a:r>
            <a:r>
              <a:rPr lang="es-EC" dirty="0" smtClean="0"/>
              <a:t>): abundancia = porcentaje de exportaciones de productos primarios.</a:t>
            </a:r>
          </a:p>
          <a:p>
            <a:endParaRPr lang="es-EC" dirty="0" smtClean="0"/>
          </a:p>
          <a:p>
            <a:r>
              <a:rPr lang="es-EC" dirty="0" err="1" smtClean="0"/>
              <a:t>Brunnschweiler</a:t>
            </a:r>
            <a:r>
              <a:rPr lang="es-EC" dirty="0"/>
              <a:t> </a:t>
            </a:r>
            <a:r>
              <a:rPr lang="es-EC" dirty="0" smtClean="0"/>
              <a:t>(2008): No! Riqueza es PIB y por lo tanto riqueza de recursos naturales debe aproximarse al PIB. Hay que aproximarse, por ejemplo, con Capital Natural</a:t>
            </a:r>
          </a:p>
          <a:p>
            <a:endParaRPr lang="es-EC" dirty="0"/>
          </a:p>
          <a:p>
            <a:r>
              <a:rPr lang="es-EC" dirty="0" smtClean="0"/>
              <a:t>La relatividad poblacional de la riqueza </a:t>
            </a:r>
          </a:p>
          <a:p>
            <a:r>
              <a:rPr lang="es-EC" dirty="0" smtClean="0"/>
              <a:t>El hambre y los porcentajes</a:t>
            </a:r>
          </a:p>
          <a:p>
            <a:endParaRPr lang="es-EC" dirty="0" smtClean="0"/>
          </a:p>
          <a:p>
            <a:endParaRPr lang="es-EC" dirty="0"/>
          </a:p>
        </p:txBody>
      </p:sp>
    </p:spTree>
    <p:extLst>
      <p:ext uri="{BB962C8B-B14F-4D97-AF65-F5344CB8AC3E}">
        <p14:creationId xmlns:p14="http://schemas.microsoft.com/office/powerpoint/2010/main" val="3438188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3. Medidas de abundancia</a:t>
            </a:r>
            <a:endParaRPr lang="es-EC" dirty="0"/>
          </a:p>
        </p:txBody>
      </p:sp>
      <p:sp>
        <p:nvSpPr>
          <p:cNvPr id="3" name="Marcador de contenido 2"/>
          <p:cNvSpPr>
            <a:spLocks noGrp="1"/>
          </p:cNvSpPr>
          <p:nvPr>
            <p:ph idx="1"/>
          </p:nvPr>
        </p:nvSpPr>
        <p:spPr/>
        <p:txBody>
          <a:bodyPr/>
          <a:lstStyle/>
          <a:p>
            <a:r>
              <a:rPr lang="es-EC" sz="3600" dirty="0" smtClean="0"/>
              <a:t>Solución: PIB per </a:t>
            </a:r>
            <a:r>
              <a:rPr lang="es-EC" sz="3600" dirty="0" err="1" smtClean="0"/>
              <a:t>capita</a:t>
            </a:r>
            <a:r>
              <a:rPr lang="es-EC" sz="3600" dirty="0" smtClean="0"/>
              <a:t> de recursos naturales </a:t>
            </a:r>
          </a:p>
          <a:p>
            <a:pPr lvl="1"/>
            <a:r>
              <a:rPr lang="es-EC" sz="3600" dirty="0" smtClean="0"/>
              <a:t>Así: PIB </a:t>
            </a:r>
            <a:r>
              <a:rPr lang="es-EC" sz="3600" dirty="0"/>
              <a:t>per cápita del Banco Mundial </a:t>
            </a:r>
            <a:r>
              <a:rPr lang="es-EC" sz="3600" dirty="0" smtClean="0"/>
              <a:t>multiplicado por </a:t>
            </a:r>
            <a:r>
              <a:rPr lang="es-EC" sz="3600" dirty="0"/>
              <a:t>el porcentaje del PIB de los recursos naturales en el </a:t>
            </a:r>
            <a:r>
              <a:rPr lang="es-EC" sz="3600" dirty="0" smtClean="0"/>
              <a:t>mundo</a:t>
            </a:r>
          </a:p>
          <a:p>
            <a:pPr lvl="1"/>
            <a:r>
              <a:rPr lang="es-EC" sz="3600" dirty="0" smtClean="0"/>
              <a:t> Ingreso </a:t>
            </a:r>
            <a:r>
              <a:rPr lang="es-EC" sz="3600" dirty="0"/>
              <a:t>anual promedio absoluto de los recursos naturales por persona en el período </a:t>
            </a:r>
            <a:r>
              <a:rPr lang="es-EC" sz="3600" dirty="0" smtClean="0"/>
              <a:t>1970-2010</a:t>
            </a:r>
          </a:p>
          <a:p>
            <a:pPr lvl="1"/>
            <a:r>
              <a:rPr lang="es-EC" sz="3600" dirty="0" smtClean="0"/>
              <a:t>183 </a:t>
            </a:r>
            <a:r>
              <a:rPr lang="es-EC" sz="3600" dirty="0"/>
              <a:t>países para los cuales dicha información pudiera derivarse. </a:t>
            </a:r>
          </a:p>
          <a:p>
            <a:endParaRPr lang="es-EC" dirty="0" smtClean="0"/>
          </a:p>
          <a:p>
            <a:endParaRPr lang="es-EC" dirty="0"/>
          </a:p>
        </p:txBody>
      </p:sp>
    </p:spTree>
    <p:extLst>
      <p:ext uri="{BB962C8B-B14F-4D97-AF65-F5344CB8AC3E}">
        <p14:creationId xmlns:p14="http://schemas.microsoft.com/office/powerpoint/2010/main" val="1371955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4. Medidas de maldición (y bendición)</a:t>
            </a:r>
            <a:endParaRPr lang="es-EC" dirty="0"/>
          </a:p>
        </p:txBody>
      </p:sp>
      <p:sp>
        <p:nvSpPr>
          <p:cNvPr id="3" name="Marcador de contenido 2"/>
          <p:cNvSpPr>
            <a:spLocks noGrp="1"/>
          </p:cNvSpPr>
          <p:nvPr>
            <p:ph idx="1"/>
          </p:nvPr>
        </p:nvSpPr>
        <p:spPr>
          <a:xfrm>
            <a:off x="838199" y="1825625"/>
            <a:ext cx="10640627" cy="4930282"/>
          </a:xfrm>
        </p:spPr>
        <p:txBody>
          <a:bodyPr>
            <a:normAutofit lnSpcReduction="10000"/>
          </a:bodyPr>
          <a:lstStyle/>
          <a:p>
            <a:r>
              <a:rPr lang="es-EC" dirty="0"/>
              <a:t>Ingreso Nacional Neto </a:t>
            </a:r>
            <a:r>
              <a:rPr lang="es-EC" dirty="0" smtClean="0"/>
              <a:t>Ajustado </a:t>
            </a:r>
          </a:p>
          <a:p>
            <a:r>
              <a:rPr lang="es-EC" dirty="0" smtClean="0"/>
              <a:t>PIB </a:t>
            </a:r>
            <a:r>
              <a:rPr lang="es-EC" dirty="0"/>
              <a:t>per </a:t>
            </a:r>
            <a:r>
              <a:rPr lang="es-EC" dirty="0" smtClean="0"/>
              <a:t>cápita</a:t>
            </a:r>
            <a:endParaRPr lang="es-EC" dirty="0"/>
          </a:p>
          <a:p>
            <a:r>
              <a:rPr lang="es-EC" dirty="0" smtClean="0"/>
              <a:t>Agregado </a:t>
            </a:r>
            <a:r>
              <a:rPr lang="es-EC" dirty="0"/>
              <a:t>de servicios y bienes </a:t>
            </a:r>
            <a:r>
              <a:rPr lang="es-EC" dirty="0" smtClean="0"/>
              <a:t>industrializados</a:t>
            </a:r>
          </a:p>
          <a:p>
            <a:r>
              <a:rPr lang="es-EC" dirty="0" smtClean="0"/>
              <a:t>Coeficiente </a:t>
            </a:r>
            <a:r>
              <a:rPr lang="es-EC" dirty="0"/>
              <a:t>de </a:t>
            </a:r>
            <a:r>
              <a:rPr lang="es-EC" dirty="0" err="1" smtClean="0"/>
              <a:t>Gini</a:t>
            </a:r>
            <a:endParaRPr lang="es-EC" dirty="0" smtClean="0"/>
          </a:p>
          <a:p>
            <a:r>
              <a:rPr lang="es-EC" dirty="0" smtClean="0"/>
              <a:t>Pobreza</a:t>
            </a:r>
          </a:p>
          <a:p>
            <a:r>
              <a:rPr lang="es-EC" dirty="0" smtClean="0"/>
              <a:t>Índice </a:t>
            </a:r>
            <a:r>
              <a:rPr lang="es-EC" dirty="0"/>
              <a:t>de Desarrollo </a:t>
            </a:r>
            <a:r>
              <a:rPr lang="es-EC" dirty="0" smtClean="0"/>
              <a:t>Humano</a:t>
            </a:r>
          </a:p>
          <a:p>
            <a:r>
              <a:rPr lang="es-EC" dirty="0" smtClean="0"/>
              <a:t>Índice </a:t>
            </a:r>
            <a:r>
              <a:rPr lang="es-EC" dirty="0"/>
              <a:t>de </a:t>
            </a:r>
            <a:r>
              <a:rPr lang="es-EC" dirty="0" smtClean="0"/>
              <a:t>Prosperidad</a:t>
            </a:r>
          </a:p>
          <a:p>
            <a:r>
              <a:rPr lang="es-EC" dirty="0" smtClean="0"/>
              <a:t>Índice </a:t>
            </a:r>
            <a:r>
              <a:rPr lang="es-EC" dirty="0"/>
              <a:t>de Progreso </a:t>
            </a:r>
            <a:r>
              <a:rPr lang="es-EC" dirty="0" smtClean="0"/>
              <a:t>Social</a:t>
            </a:r>
          </a:p>
          <a:p>
            <a:r>
              <a:rPr lang="es-EC" dirty="0" smtClean="0"/>
              <a:t>Índice </a:t>
            </a:r>
            <a:r>
              <a:rPr lang="es-EC" dirty="0"/>
              <a:t>de Estado </a:t>
            </a:r>
            <a:r>
              <a:rPr lang="es-EC" dirty="0" smtClean="0"/>
              <a:t>Frágil</a:t>
            </a:r>
          </a:p>
          <a:p>
            <a:r>
              <a:rPr lang="es-EC" dirty="0" smtClean="0"/>
              <a:t>Democracia?</a:t>
            </a:r>
            <a:endParaRPr lang="es-EC" dirty="0"/>
          </a:p>
        </p:txBody>
      </p:sp>
      <p:pic>
        <p:nvPicPr>
          <p:cNvPr id="4" name="Imagen 3"/>
          <p:cNvPicPr>
            <a:picLocks noChangeAspect="1"/>
          </p:cNvPicPr>
          <p:nvPr/>
        </p:nvPicPr>
        <p:blipFill>
          <a:blip r:embed="rId2"/>
          <a:stretch>
            <a:fillRect/>
          </a:stretch>
        </p:blipFill>
        <p:spPr>
          <a:xfrm>
            <a:off x="9109992" y="5993907"/>
            <a:ext cx="2619375" cy="762000"/>
          </a:xfrm>
          <a:prstGeom prst="rect">
            <a:avLst/>
          </a:prstGeom>
        </p:spPr>
      </p:pic>
      <p:pic>
        <p:nvPicPr>
          <p:cNvPr id="6" name="Imagen 5"/>
          <p:cNvPicPr>
            <a:picLocks noChangeAspect="1"/>
          </p:cNvPicPr>
          <p:nvPr/>
        </p:nvPicPr>
        <p:blipFill>
          <a:blip r:embed="rId3"/>
          <a:stretch>
            <a:fillRect/>
          </a:stretch>
        </p:blipFill>
        <p:spPr>
          <a:xfrm>
            <a:off x="9441050" y="4132205"/>
            <a:ext cx="2407092" cy="1581555"/>
          </a:xfrm>
          <a:prstGeom prst="rect">
            <a:avLst/>
          </a:prstGeom>
        </p:spPr>
      </p:pic>
      <p:pic>
        <p:nvPicPr>
          <p:cNvPr id="7" name="Imagen 6"/>
          <p:cNvPicPr>
            <a:picLocks noChangeAspect="1"/>
          </p:cNvPicPr>
          <p:nvPr/>
        </p:nvPicPr>
        <p:blipFill>
          <a:blip r:embed="rId4"/>
          <a:stretch>
            <a:fillRect/>
          </a:stretch>
        </p:blipFill>
        <p:spPr>
          <a:xfrm>
            <a:off x="5973493" y="3206018"/>
            <a:ext cx="2473770" cy="1852940"/>
          </a:xfrm>
          <a:prstGeom prst="rect">
            <a:avLst/>
          </a:prstGeom>
        </p:spPr>
      </p:pic>
      <p:pic>
        <p:nvPicPr>
          <p:cNvPr id="8" name="Imagen 7"/>
          <p:cNvPicPr>
            <a:picLocks noChangeAspect="1"/>
          </p:cNvPicPr>
          <p:nvPr/>
        </p:nvPicPr>
        <p:blipFill>
          <a:blip r:embed="rId5"/>
          <a:stretch>
            <a:fillRect/>
          </a:stretch>
        </p:blipFill>
        <p:spPr>
          <a:xfrm>
            <a:off x="5082374" y="5317632"/>
            <a:ext cx="3181350" cy="1438275"/>
          </a:xfrm>
          <a:prstGeom prst="rect">
            <a:avLst/>
          </a:prstGeom>
        </p:spPr>
      </p:pic>
      <p:pic>
        <p:nvPicPr>
          <p:cNvPr id="9" name="Imagen 8"/>
          <p:cNvPicPr>
            <a:picLocks noChangeAspect="1"/>
          </p:cNvPicPr>
          <p:nvPr/>
        </p:nvPicPr>
        <p:blipFill>
          <a:blip r:embed="rId6"/>
          <a:stretch>
            <a:fillRect/>
          </a:stretch>
        </p:blipFill>
        <p:spPr>
          <a:xfrm>
            <a:off x="8567922" y="1193399"/>
            <a:ext cx="3407798" cy="2589926"/>
          </a:xfrm>
          <a:prstGeom prst="rect">
            <a:avLst/>
          </a:prstGeom>
        </p:spPr>
      </p:pic>
    </p:spTree>
    <p:extLst>
      <p:ext uri="{BB962C8B-B14F-4D97-AF65-F5344CB8AC3E}">
        <p14:creationId xmlns:p14="http://schemas.microsoft.com/office/powerpoint/2010/main" val="1094733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2442</Words>
  <Application>Microsoft Office PowerPoint</Application>
  <PresentationFormat>Panorámica</PresentationFormat>
  <Paragraphs>656</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Calibri Light</vt:lpstr>
      <vt:lpstr>StarSymbol</vt:lpstr>
      <vt:lpstr>Times New Roman</vt:lpstr>
      <vt:lpstr>Tema de Office</vt:lpstr>
      <vt:lpstr>    El espejismo de la maldición de la abundancia: ¿La bendición de la abundancia y la maldición del imperio?</vt:lpstr>
      <vt:lpstr>El Plan</vt:lpstr>
      <vt:lpstr>1. Intro: ¿La bendición de George Kennan?</vt:lpstr>
      <vt:lpstr>2. La teoría de la maldición de la abundancia</vt:lpstr>
      <vt:lpstr>2. La teoría de la maldición de la abundancia</vt:lpstr>
      <vt:lpstr>3. La teoría de la maldición de la abundancia</vt:lpstr>
      <vt:lpstr>3. Medidas de abundancia</vt:lpstr>
      <vt:lpstr>3. Medidas de abundancia</vt:lpstr>
      <vt:lpstr>4. Medidas de maldición (y bendición)</vt:lpstr>
      <vt:lpstr>5. Resultados de comparación de maldición entre países más y menos abundantes. $4.569/$35=126 </vt:lpstr>
      <vt:lpstr>5. Resultados de comparación de maldición entre países más y menos abundantes. $4.378,33 vs $26,84 = 16.212% </vt:lpstr>
      <vt:lpstr>5. Resultados de comparación de maldición entre países más y menos abundantes. $851,49 vs $ 39,51 = 4,6%</vt:lpstr>
      <vt:lpstr>5. Resultados de comparación de maldición entre países más y menos abundantes. $96,66 vs $804,04 = 12%</vt:lpstr>
      <vt:lpstr>5. Resultados de comparación de maldición entre países más y menos abundantes. $ 733,03 vs $ 38,72 = 18,9x</vt:lpstr>
      <vt:lpstr>5. Resultados de comparación de maldición entre países más y menos abundantes. US$1.070,97 vs $ 39,57 = 3,6% </vt:lpstr>
      <vt:lpstr>5. Resultados de comparación de maldición entre países más y menos abundantes. $ 1.125,43  vs $ 128,82 = 773%</vt:lpstr>
      <vt:lpstr>5. Resultados de comparación de maldición entre países más y menos abundantes. $ 1.137,06 vs $ 147,15 = 12,9% </vt:lpstr>
      <vt:lpstr>5. Resultados de comparación de maldición entre países más y menos abundantes. $ 1.076,77  vs $ 133,29 = 707,85%</vt:lpstr>
      <vt:lpstr>6. Resultados de medida con 19 modelos econométricos </vt:lpstr>
      <vt:lpstr>7. Discusión: Recursos naturales, imperio y nueva situación </vt:lpstr>
      <vt:lpstr>7. Discusión: Recursos naturales, imperio y nueva situación</vt:lpstr>
      <vt:lpstr>7. Discusión: Recursos naturales, imperio y nueva situación</vt:lpstr>
      <vt:lpstr>7. Discusión: Recursos naturales, imperio y nueva situación</vt:lpstr>
      <vt:lpstr>7. Discusión: Recursos naturales, imperio y nueva situación</vt:lpstr>
      <vt:lpstr>7. Discusión: Recursos naturales, imperio y nueva situación</vt:lpstr>
      <vt:lpstr>7. Discusión: Recursos naturales, imperio y nueva situación</vt:lpstr>
      <vt:lpstr>7. Discusión: Recursos naturales, imperio y nueva situación</vt:lpstr>
      <vt:lpstr>7. Discusión: Recursos naturales, imperio y nueva situación</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espejismo de la maldición de la abundancia: ¿La bendición de la abundancia y la maldición del imperio?</dc:title>
  <dc:creator>STAR WARS</dc:creator>
  <cp:lastModifiedBy>STAR WARS</cp:lastModifiedBy>
  <cp:revision>25</cp:revision>
  <dcterms:created xsi:type="dcterms:W3CDTF">2017-04-28T20:34:36Z</dcterms:created>
  <dcterms:modified xsi:type="dcterms:W3CDTF">2017-05-03T13:28:05Z</dcterms:modified>
</cp:coreProperties>
</file>