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57" r:id="rId4"/>
    <p:sldId id="265" r:id="rId5"/>
    <p:sldId id="267" r:id="rId6"/>
    <p:sldId id="260" r:id="rId7"/>
    <p:sldId id="262" r:id="rId8"/>
    <p:sldId id="263" r:id="rId9"/>
    <p:sldId id="264" r:id="rId10"/>
    <p:sldId id="268" r:id="rId11"/>
    <p:sldId id="270" r:id="rId12"/>
    <p:sldId id="269" r:id="rId13"/>
    <p:sldId id="273" r:id="rId14"/>
    <p:sldId id="266" r:id="rId15"/>
    <p:sldId id="280" r:id="rId16"/>
    <p:sldId id="274" r:id="rId17"/>
    <p:sldId id="275" r:id="rId18"/>
    <p:sldId id="279" r:id="rId19"/>
    <p:sldId id="278" r:id="rId20"/>
    <p:sldId id="271" r:id="rId21"/>
    <p:sldId id="276" r:id="rId22"/>
    <p:sldId id="286" r:id="rId23"/>
    <p:sldId id="287" r:id="rId24"/>
    <p:sldId id="288" r:id="rId25"/>
    <p:sldId id="283" r:id="rId26"/>
    <p:sldId id="282" r:id="rId27"/>
    <p:sldId id="285" r:id="rId28"/>
    <p:sldId id="289" r:id="rId29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AR%20WARS\Documents\My%20research\democracy%20in%20ecuador\API_SI.POV.GINI_DS2_en_excel_v2%20(1)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TAR%20WARS\Documents\My%20research\Educaci&#243;n%20RC\Final\Ranking%20World%20Competitiveness%20Report.xls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TAR%20WARS\Desktop\CONGRESO%20ARGENTINA\acceso.xls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audia.ballas\Desktop\Base%20Ren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200"/>
              <a:t>Ecuador,</a:t>
            </a:r>
            <a:r>
              <a:rPr lang="es-EC" sz="1200" baseline="0"/>
              <a:t> Índice Gini, 2007-2014</a:t>
            </a:r>
            <a:endParaRPr lang="es-EC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Hoja1!$AZ$9:$BG$9</c:f>
              <c:strCach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strCache>
            </c:strRef>
          </c:cat>
          <c:val>
            <c:numRef>
              <c:f>Hoja1!$AZ$10:$BG$10</c:f>
              <c:numCache>
                <c:formatCode>General</c:formatCode>
                <c:ptCount val="8"/>
                <c:pt idx="0">
                  <c:v>54.33</c:v>
                </c:pt>
                <c:pt idx="1">
                  <c:v>50.61</c:v>
                </c:pt>
                <c:pt idx="2">
                  <c:v>49.28</c:v>
                </c:pt>
                <c:pt idx="3">
                  <c:v>49.25</c:v>
                </c:pt>
                <c:pt idx="4">
                  <c:v>46.21</c:v>
                </c:pt>
                <c:pt idx="5">
                  <c:v>46.57</c:v>
                </c:pt>
                <c:pt idx="6">
                  <c:v>47.29</c:v>
                </c:pt>
                <c:pt idx="7">
                  <c:v>45.38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9420272"/>
        <c:axId val="1029429520"/>
      </c:lineChart>
      <c:catAx>
        <c:axId val="102942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29429520"/>
        <c:crosses val="autoZero"/>
        <c:auto val="1"/>
        <c:lblAlgn val="ctr"/>
        <c:lblOffset val="100"/>
        <c:noMultiLvlLbl val="0"/>
      </c:catAx>
      <c:valAx>
        <c:axId val="102942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2942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dLbl>
              <c:idx val="7"/>
              <c:layout>
                <c:manualLayout>
                  <c:x val="-1.0185067526415994E-16"/>
                  <c:y val="-0.1481481481481480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1.0185067526415994E-16"/>
                  <c:y val="-0.1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0"/>
                  <c:y val="-0.120370370370370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7.87037037037037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"/>
                  <c:y val="-0.2037033391659375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'Calidad de la educación'!$A$4:$A$15</c:f>
              <c:strCache>
                <c:ptCount val="12"/>
                <c:pt idx="0">
                  <c:v>Ecuador</c:v>
                </c:pt>
                <c:pt idx="1">
                  <c:v>Argentina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Perú</c:v>
                </c:pt>
                <c:pt idx="6">
                  <c:v>México</c:v>
                </c:pt>
                <c:pt idx="7">
                  <c:v>Bélgica</c:v>
                </c:pt>
                <c:pt idx="8">
                  <c:v>Canadá</c:v>
                </c:pt>
                <c:pt idx="9">
                  <c:v>Finlandia</c:v>
                </c:pt>
                <c:pt idx="10">
                  <c:v>España</c:v>
                </c:pt>
                <c:pt idx="11">
                  <c:v>Estados Unidos</c:v>
                </c:pt>
              </c:strCache>
            </c:strRef>
          </c:cat>
          <c:val>
            <c:numRef>
              <c:f>'Calidad de la educación'!$B$4:$B$15</c:f>
              <c:numCache>
                <c:formatCode>0_ ;\-0\ </c:formatCode>
                <c:ptCount val="12"/>
                <c:pt idx="0">
                  <c:v>27</c:v>
                </c:pt>
                <c:pt idx="1">
                  <c:v>-21</c:v>
                </c:pt>
                <c:pt idx="2">
                  <c:v>-45</c:v>
                </c:pt>
                <c:pt idx="3">
                  <c:v>-20</c:v>
                </c:pt>
                <c:pt idx="4">
                  <c:v>-36</c:v>
                </c:pt>
                <c:pt idx="5">
                  <c:v>-29</c:v>
                </c:pt>
                <c:pt idx="6">
                  <c:v>-38</c:v>
                </c:pt>
                <c:pt idx="7">
                  <c:v>-1</c:v>
                </c:pt>
                <c:pt idx="8">
                  <c:v>-2</c:v>
                </c:pt>
                <c:pt idx="9">
                  <c:v>-2</c:v>
                </c:pt>
                <c:pt idx="10">
                  <c:v>-7</c:v>
                </c:pt>
                <c:pt idx="11">
                  <c:v>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029428432"/>
        <c:axId val="1029421360"/>
      </c:barChart>
      <c:catAx>
        <c:axId val="102942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29421360"/>
        <c:crosses val="autoZero"/>
        <c:auto val="1"/>
        <c:lblAlgn val="ctr"/>
        <c:lblOffset val="100"/>
        <c:noMultiLvlLbl val="0"/>
      </c:catAx>
      <c:valAx>
        <c:axId val="102942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_ ;\-0\ 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294284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'3'!$B$4:$C$4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71081495635586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71081495635587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1712738931678066E-17"/>
                  <c:y val="-1.89757046944911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0238699651104887E-2"/>
                  <c:y val="-9.939540017557100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8.3425477863356132E-17"/>
                  <c:y val="-2.43973346072029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8.326478880782058E-17"/>
                  <c:y val="-2.10744221646502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8.326478880782058E-17"/>
                  <c:y val="-2.63430277058126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'3'!$A$6:$A$23</c:f>
              <c:strCache>
                <c:ptCount val="18"/>
                <c:pt idx="0">
                  <c:v>Edad</c:v>
                </c:pt>
                <c:pt idx="1">
                  <c:v>Terminó sus estudios</c:v>
                </c:pt>
                <c:pt idx="2">
                  <c:v>Falta de recursos económicos</c:v>
                </c:pt>
                <c:pt idx="3">
                  <c:v>Por fracaso escolar</c:v>
                </c:pt>
                <c:pt idx="4">
                  <c:v>Por trabajo</c:v>
                </c:pt>
                <c:pt idx="5">
                  <c:v>Temor maestros</c:v>
                </c:pt>
                <c:pt idx="6">
                  <c:v>Por asistir a nivelación SENESCYT</c:v>
                </c:pt>
                <c:pt idx="7">
                  <c:v>Por enfermedad o discapacidad</c:v>
                </c:pt>
                <c:pt idx="8">
                  <c:v>Por ayudar en quehaceres del hogar</c:v>
                </c:pt>
                <c:pt idx="9">
                  <c:v>La familia no le permite estudiar</c:v>
                </c:pt>
                <c:pt idx="10">
                  <c:v>No hay establecimientos educación</c:v>
                </c:pt>
                <c:pt idx="11">
                  <c:v>No está interesado en estudiar</c:v>
                </c:pt>
                <c:pt idx="12">
                  <c:v>Por embarazo</c:v>
                </c:pt>
                <c:pt idx="13">
                  <c:v>Por falta de cupo</c:v>
                </c:pt>
                <c:pt idx="14">
                  <c:v>Por temor a los compañeros</c:v>
                </c:pt>
                <c:pt idx="15">
                  <c:v>Por cuidado de los hijos</c:v>
                </c:pt>
                <c:pt idx="16">
                  <c:v>Otra</c:v>
                </c:pt>
                <c:pt idx="17">
                  <c:v>NA</c:v>
                </c:pt>
              </c:strCache>
            </c:strRef>
          </c:cat>
          <c:val>
            <c:numRef>
              <c:f>'3'!$C$6:$C$23</c:f>
              <c:numCache>
                <c:formatCode>0.00%</c:formatCode>
                <c:ptCount val="18"/>
                <c:pt idx="0">
                  <c:v>6.1591212226180707E-3</c:v>
                </c:pt>
                <c:pt idx="1">
                  <c:v>3.4036075320182595E-2</c:v>
                </c:pt>
                <c:pt idx="2">
                  <c:v>0.37506866774987058</c:v>
                </c:pt>
                <c:pt idx="3">
                  <c:v>1.1937852097058629E-2</c:v>
                </c:pt>
                <c:pt idx="4">
                  <c:v>0.33866834786736932</c:v>
                </c:pt>
                <c:pt idx="5">
                  <c:v>1.8321755442025783E-3</c:v>
                </c:pt>
                <c:pt idx="6">
                  <c:v>0</c:v>
                </c:pt>
                <c:pt idx="7">
                  <c:v>1.6326672904433862E-2</c:v>
                </c:pt>
                <c:pt idx="8">
                  <c:v>9.0740224697180211E-2</c:v>
                </c:pt>
                <c:pt idx="9">
                  <c:v>2.117819661593091E-2</c:v>
                </c:pt>
                <c:pt idx="10">
                  <c:v>4.6890771125451059E-3</c:v>
                </c:pt>
                <c:pt idx="11">
                  <c:v>6.7308964182121567E-2</c:v>
                </c:pt>
                <c:pt idx="12">
                  <c:v>1.1762650410679077E-2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2.029197427580744E-2</c:v>
                </c:pt>
                <c:pt idx="17">
                  <c:v>0</c:v>
                </c:pt>
              </c:numCache>
            </c:numRef>
          </c:val>
        </c:ser>
        <c:ser>
          <c:idx val="1"/>
          <c:order val="1"/>
          <c:tx>
            <c:strRef>
              <c:f>'3'!$D$4:$E$4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5.6881664728360279E-3"/>
                  <c:y val="-2.484885004389275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1712738931678066E-17"/>
                  <c:y val="-2.43973346072029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825799767403258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"/>
                  <c:y val="-2.43973346072029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5.6881664728360487E-3"/>
                  <c:y val="2.71081495635587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8.326478880782058E-17"/>
                  <c:y val="-2.63430277058126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6652957761564116E-16"/>
                  <c:y val="-2.89773304763939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0"/>
                  <c:y val="-3.16116332469752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'3'!$A$6:$A$23</c:f>
              <c:strCache>
                <c:ptCount val="18"/>
                <c:pt idx="0">
                  <c:v>Edad</c:v>
                </c:pt>
                <c:pt idx="1">
                  <c:v>Terminó sus estudios</c:v>
                </c:pt>
                <c:pt idx="2">
                  <c:v>Falta de recursos económicos</c:v>
                </c:pt>
                <c:pt idx="3">
                  <c:v>Por fracaso escolar</c:v>
                </c:pt>
                <c:pt idx="4">
                  <c:v>Por trabajo</c:v>
                </c:pt>
                <c:pt idx="5">
                  <c:v>Temor maestros</c:v>
                </c:pt>
                <c:pt idx="6">
                  <c:v>Por asistir a nivelación SENESCYT</c:v>
                </c:pt>
                <c:pt idx="7">
                  <c:v>Por enfermedad o discapacidad</c:v>
                </c:pt>
                <c:pt idx="8">
                  <c:v>Por ayudar en quehaceres del hogar</c:v>
                </c:pt>
                <c:pt idx="9">
                  <c:v>La familia no le permite estudiar</c:v>
                </c:pt>
                <c:pt idx="10">
                  <c:v>No hay establecimientos educación</c:v>
                </c:pt>
                <c:pt idx="11">
                  <c:v>No está interesado en estudiar</c:v>
                </c:pt>
                <c:pt idx="12">
                  <c:v>Por embarazo</c:v>
                </c:pt>
                <c:pt idx="13">
                  <c:v>Por falta de cupo</c:v>
                </c:pt>
                <c:pt idx="14">
                  <c:v>Por temor a los compañeros</c:v>
                </c:pt>
                <c:pt idx="15">
                  <c:v>Por cuidado de los hijos</c:v>
                </c:pt>
                <c:pt idx="16">
                  <c:v>Otra</c:v>
                </c:pt>
                <c:pt idx="17">
                  <c:v>NA</c:v>
                </c:pt>
              </c:strCache>
            </c:strRef>
          </c:cat>
          <c:val>
            <c:numRef>
              <c:f>'3'!$E$6:$E$23</c:f>
              <c:numCache>
                <c:formatCode>0.00%</c:formatCode>
                <c:ptCount val="18"/>
                <c:pt idx="0">
                  <c:v>2.4245054164965954E-3</c:v>
                </c:pt>
                <c:pt idx="1">
                  <c:v>3.0806031777935623E-2</c:v>
                </c:pt>
                <c:pt idx="2">
                  <c:v>0.29870235964736014</c:v>
                </c:pt>
                <c:pt idx="3">
                  <c:v>1.5649223855595831E-2</c:v>
                </c:pt>
                <c:pt idx="4">
                  <c:v>0.27852026929139273</c:v>
                </c:pt>
                <c:pt idx="5">
                  <c:v>0</c:v>
                </c:pt>
                <c:pt idx="6">
                  <c:v>3.5600212667727088E-2</c:v>
                </c:pt>
                <c:pt idx="7">
                  <c:v>2.5059902946578557E-2</c:v>
                </c:pt>
                <c:pt idx="8">
                  <c:v>6.0513738668455497E-2</c:v>
                </c:pt>
                <c:pt idx="9">
                  <c:v>1.2714927623106154E-2</c:v>
                </c:pt>
                <c:pt idx="10">
                  <c:v>3.2618447202836759E-3</c:v>
                </c:pt>
                <c:pt idx="11">
                  <c:v>7.5665379608645375E-2</c:v>
                </c:pt>
                <c:pt idx="12">
                  <c:v>1.0668375745442866E-2</c:v>
                </c:pt>
                <c:pt idx="13">
                  <c:v>3.7343073405416025E-2</c:v>
                </c:pt>
                <c:pt idx="14">
                  <c:v>2.7821756735695345E-4</c:v>
                </c:pt>
                <c:pt idx="15">
                  <c:v>6.1773799552316155E-2</c:v>
                </c:pt>
                <c:pt idx="16">
                  <c:v>4.4803401414849293E-2</c:v>
                </c:pt>
                <c:pt idx="17">
                  <c:v>6.2147360910415166E-3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9424624"/>
        <c:axId val="1029420816"/>
      </c:barChart>
      <c:catAx>
        <c:axId val="102942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29420816"/>
        <c:crosses val="autoZero"/>
        <c:auto val="1"/>
        <c:lblAlgn val="ctr"/>
        <c:lblOffset val="100"/>
        <c:noMultiLvlLbl val="0"/>
      </c:catAx>
      <c:valAx>
        <c:axId val="102942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294246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5965886544454115"/>
          <c:y val="0.93993694184648979"/>
          <c:w val="7.7293827076239816E-2"/>
          <c:h val="4.31446465109864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808608271583297E-2"/>
          <c:y val="3.261851982656918E-2"/>
          <c:w val="0.79459040134245962"/>
          <c:h val="0.839744212084551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Pública</c:v>
                </c:pt>
              </c:strCache>
            </c:strRef>
          </c:tx>
          <c:spPr>
            <a:ln w="38100"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Sheet1!$A$2:$A$40</c:f>
              <c:numCache>
                <c:formatCode>0</c:formatCode>
                <c:ptCount val="39"/>
                <c:pt idx="0">
                  <c:v>1826</c:v>
                </c:pt>
                <c:pt idx="1">
                  <c:v>1867</c:v>
                </c:pt>
                <c:pt idx="2">
                  <c:v>1868</c:v>
                </c:pt>
                <c:pt idx="3">
                  <c:v>1869</c:v>
                </c:pt>
                <c:pt idx="4">
                  <c:v>1943</c:v>
                </c:pt>
                <c:pt idx="5">
                  <c:v>1946</c:v>
                </c:pt>
                <c:pt idx="6">
                  <c:v>1952</c:v>
                </c:pt>
                <c:pt idx="7">
                  <c:v>1958</c:v>
                </c:pt>
                <c:pt idx="8">
                  <c:v>1962</c:v>
                </c:pt>
                <c:pt idx="9">
                  <c:v>1966</c:v>
                </c:pt>
                <c:pt idx="10">
                  <c:v>1969</c:v>
                </c:pt>
                <c:pt idx="11">
                  <c:v>1970</c:v>
                </c:pt>
                <c:pt idx="12">
                  <c:v>1971</c:v>
                </c:pt>
                <c:pt idx="13">
                  <c:v>1973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1989</c:v>
                </c:pt>
                <c:pt idx="18">
                  <c:v>1990</c:v>
                </c:pt>
                <c:pt idx="19">
                  <c:v>1992</c:v>
                </c:pt>
                <c:pt idx="20">
                  <c:v>1993</c:v>
                </c:pt>
                <c:pt idx="21">
                  <c:v>1994</c:v>
                </c:pt>
                <c:pt idx="22">
                  <c:v>1995</c:v>
                </c:pt>
                <c:pt idx="23">
                  <c:v>1996</c:v>
                </c:pt>
                <c:pt idx="24">
                  <c:v>1997</c:v>
                </c:pt>
                <c:pt idx="25">
                  <c:v>1998</c:v>
                </c:pt>
                <c:pt idx="26">
                  <c:v>1999</c:v>
                </c:pt>
                <c:pt idx="27">
                  <c:v>2000</c:v>
                </c:pt>
                <c:pt idx="28">
                  <c:v>2001</c:v>
                </c:pt>
                <c:pt idx="29">
                  <c:v>2002</c:v>
                </c:pt>
                <c:pt idx="30">
                  <c:v>2004</c:v>
                </c:pt>
                <c:pt idx="31">
                  <c:v>2005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</c:numCache>
            </c:numRef>
          </c:cat>
          <c:val>
            <c:numRef>
              <c:f>Sheet1!$B$2:$B$40</c:f>
              <c:numCache>
                <c:formatCode>0</c:formatCode>
                <c:ptCount val="3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7</c:v>
                </c:pt>
                <c:pt idx="9">
                  <c:v>7</c:v>
                </c:pt>
                <c:pt idx="10">
                  <c:v>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  <c:pt idx="16">
                  <c:v>15</c:v>
                </c:pt>
                <c:pt idx="17">
                  <c:v>16</c:v>
                </c:pt>
                <c:pt idx="18">
                  <c:v>16</c:v>
                </c:pt>
                <c:pt idx="19">
                  <c:v>18</c:v>
                </c:pt>
                <c:pt idx="20">
                  <c:v>20</c:v>
                </c:pt>
                <c:pt idx="21">
                  <c:v>20</c:v>
                </c:pt>
                <c:pt idx="22">
                  <c:v>22</c:v>
                </c:pt>
                <c:pt idx="23">
                  <c:v>22</c:v>
                </c:pt>
                <c:pt idx="24">
                  <c:v>22</c:v>
                </c:pt>
                <c:pt idx="25">
                  <c:v>23</c:v>
                </c:pt>
                <c:pt idx="26">
                  <c:v>24</c:v>
                </c:pt>
                <c:pt idx="27">
                  <c:v>24</c:v>
                </c:pt>
                <c:pt idx="28">
                  <c:v>27</c:v>
                </c:pt>
                <c:pt idx="29">
                  <c:v>28</c:v>
                </c:pt>
                <c:pt idx="30">
                  <c:v>28</c:v>
                </c:pt>
                <c:pt idx="31">
                  <c:v>28</c:v>
                </c:pt>
                <c:pt idx="32">
                  <c:v>29</c:v>
                </c:pt>
                <c:pt idx="33">
                  <c:v>29</c:v>
                </c:pt>
                <c:pt idx="34">
                  <c:v>29</c:v>
                </c:pt>
                <c:pt idx="35">
                  <c:v>29</c:v>
                </c:pt>
                <c:pt idx="36">
                  <c:v>29</c:v>
                </c:pt>
                <c:pt idx="37">
                  <c:v>29</c:v>
                </c:pt>
                <c:pt idx="38">
                  <c:v>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Privada</c:v>
                </c:pt>
              </c:strCache>
            </c:strRef>
          </c:tx>
          <c:spPr>
            <a:ln w="12700">
              <a:solidFill>
                <a:srgbClr val="C80064"/>
              </a:solidFill>
            </a:ln>
          </c:spPr>
          <c:marker>
            <c:symbol val="none"/>
          </c:marker>
          <c:cat>
            <c:numRef>
              <c:f>Sheet1!$A$2:$A$40</c:f>
              <c:numCache>
                <c:formatCode>0</c:formatCode>
                <c:ptCount val="39"/>
                <c:pt idx="0">
                  <c:v>1826</c:v>
                </c:pt>
                <c:pt idx="1">
                  <c:v>1867</c:v>
                </c:pt>
                <c:pt idx="2">
                  <c:v>1868</c:v>
                </c:pt>
                <c:pt idx="3">
                  <c:v>1869</c:v>
                </c:pt>
                <c:pt idx="4">
                  <c:v>1943</c:v>
                </c:pt>
                <c:pt idx="5">
                  <c:v>1946</c:v>
                </c:pt>
                <c:pt idx="6">
                  <c:v>1952</c:v>
                </c:pt>
                <c:pt idx="7">
                  <c:v>1958</c:v>
                </c:pt>
                <c:pt idx="8">
                  <c:v>1962</c:v>
                </c:pt>
                <c:pt idx="9">
                  <c:v>1966</c:v>
                </c:pt>
                <c:pt idx="10">
                  <c:v>1969</c:v>
                </c:pt>
                <c:pt idx="11">
                  <c:v>1970</c:v>
                </c:pt>
                <c:pt idx="12">
                  <c:v>1971</c:v>
                </c:pt>
                <c:pt idx="13">
                  <c:v>1973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1989</c:v>
                </c:pt>
                <c:pt idx="18">
                  <c:v>1990</c:v>
                </c:pt>
                <c:pt idx="19">
                  <c:v>1992</c:v>
                </c:pt>
                <c:pt idx="20">
                  <c:v>1993</c:v>
                </c:pt>
                <c:pt idx="21">
                  <c:v>1994</c:v>
                </c:pt>
                <c:pt idx="22">
                  <c:v>1995</c:v>
                </c:pt>
                <c:pt idx="23">
                  <c:v>1996</c:v>
                </c:pt>
                <c:pt idx="24">
                  <c:v>1997</c:v>
                </c:pt>
                <c:pt idx="25">
                  <c:v>1998</c:v>
                </c:pt>
                <c:pt idx="26">
                  <c:v>1999</c:v>
                </c:pt>
                <c:pt idx="27">
                  <c:v>2000</c:v>
                </c:pt>
                <c:pt idx="28">
                  <c:v>2001</c:v>
                </c:pt>
                <c:pt idx="29">
                  <c:v>2002</c:v>
                </c:pt>
                <c:pt idx="30">
                  <c:v>2004</c:v>
                </c:pt>
                <c:pt idx="31">
                  <c:v>2005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</c:numCache>
            </c:numRef>
          </c:cat>
          <c:val>
            <c:numRef>
              <c:f>Sheet1!$C$2:$C$40</c:f>
              <c:numCache>
                <c:formatCode>0</c:formatCode>
                <c:ptCount val="3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  <c:pt idx="13">
                  <c:v>4</c:v>
                </c:pt>
                <c:pt idx="14">
                  <c:v>4</c:v>
                </c:pt>
                <c:pt idx="15">
                  <c:v>4</c:v>
                </c:pt>
                <c:pt idx="16">
                  <c:v>5</c:v>
                </c:pt>
                <c:pt idx="17">
                  <c:v>5</c:v>
                </c:pt>
                <c:pt idx="18">
                  <c:v>6</c:v>
                </c:pt>
                <c:pt idx="19">
                  <c:v>6</c:v>
                </c:pt>
                <c:pt idx="20">
                  <c:v>8</c:v>
                </c:pt>
                <c:pt idx="21">
                  <c:v>10</c:v>
                </c:pt>
                <c:pt idx="22">
                  <c:v>13</c:v>
                </c:pt>
                <c:pt idx="23">
                  <c:v>14</c:v>
                </c:pt>
                <c:pt idx="24">
                  <c:v>18</c:v>
                </c:pt>
                <c:pt idx="25">
                  <c:v>21</c:v>
                </c:pt>
                <c:pt idx="26">
                  <c:v>26</c:v>
                </c:pt>
                <c:pt idx="27">
                  <c:v>31</c:v>
                </c:pt>
                <c:pt idx="28">
                  <c:v>32</c:v>
                </c:pt>
                <c:pt idx="29">
                  <c:v>34</c:v>
                </c:pt>
                <c:pt idx="30">
                  <c:v>37</c:v>
                </c:pt>
                <c:pt idx="31">
                  <c:v>39</c:v>
                </c:pt>
                <c:pt idx="32">
                  <c:v>44</c:v>
                </c:pt>
                <c:pt idx="33">
                  <c:v>42</c:v>
                </c:pt>
                <c:pt idx="34">
                  <c:v>42</c:v>
                </c:pt>
                <c:pt idx="35">
                  <c:v>42</c:v>
                </c:pt>
                <c:pt idx="36">
                  <c:v>42</c:v>
                </c:pt>
                <c:pt idx="37">
                  <c:v>27</c:v>
                </c:pt>
                <c:pt idx="38">
                  <c:v>26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ln w="12700">
              <a:solidFill>
                <a:schemeClr val="tx2"/>
              </a:solidFill>
            </a:ln>
          </c:spPr>
          <c:marker>
            <c:symbol val="none"/>
          </c:marker>
          <c:cat>
            <c:numRef>
              <c:f>Sheet1!$A$2:$A$40</c:f>
              <c:numCache>
                <c:formatCode>0</c:formatCode>
                <c:ptCount val="39"/>
                <c:pt idx="0">
                  <c:v>1826</c:v>
                </c:pt>
                <c:pt idx="1">
                  <c:v>1867</c:v>
                </c:pt>
                <c:pt idx="2">
                  <c:v>1868</c:v>
                </c:pt>
                <c:pt idx="3">
                  <c:v>1869</c:v>
                </c:pt>
                <c:pt idx="4">
                  <c:v>1943</c:v>
                </c:pt>
                <c:pt idx="5">
                  <c:v>1946</c:v>
                </c:pt>
                <c:pt idx="6">
                  <c:v>1952</c:v>
                </c:pt>
                <c:pt idx="7">
                  <c:v>1958</c:v>
                </c:pt>
                <c:pt idx="8">
                  <c:v>1962</c:v>
                </c:pt>
                <c:pt idx="9">
                  <c:v>1966</c:v>
                </c:pt>
                <c:pt idx="10">
                  <c:v>1969</c:v>
                </c:pt>
                <c:pt idx="11">
                  <c:v>1970</c:v>
                </c:pt>
                <c:pt idx="12">
                  <c:v>1971</c:v>
                </c:pt>
                <c:pt idx="13">
                  <c:v>1973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1989</c:v>
                </c:pt>
                <c:pt idx="18">
                  <c:v>1990</c:v>
                </c:pt>
                <c:pt idx="19">
                  <c:v>1992</c:v>
                </c:pt>
                <c:pt idx="20">
                  <c:v>1993</c:v>
                </c:pt>
                <c:pt idx="21">
                  <c:v>1994</c:v>
                </c:pt>
                <c:pt idx="22">
                  <c:v>1995</c:v>
                </c:pt>
                <c:pt idx="23">
                  <c:v>1996</c:v>
                </c:pt>
                <c:pt idx="24">
                  <c:v>1997</c:v>
                </c:pt>
                <c:pt idx="25">
                  <c:v>1998</c:v>
                </c:pt>
                <c:pt idx="26">
                  <c:v>1999</c:v>
                </c:pt>
                <c:pt idx="27">
                  <c:v>2000</c:v>
                </c:pt>
                <c:pt idx="28">
                  <c:v>2001</c:v>
                </c:pt>
                <c:pt idx="29">
                  <c:v>2002</c:v>
                </c:pt>
                <c:pt idx="30">
                  <c:v>2004</c:v>
                </c:pt>
                <c:pt idx="31">
                  <c:v>2005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</c:numCache>
            </c:numRef>
          </c:cat>
          <c:val>
            <c:numRef>
              <c:f>Sheet1!$D$2:$D$40</c:f>
              <c:numCache>
                <c:formatCode>0</c:formatCode>
                <c:ptCount val="39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12</c:v>
                </c:pt>
                <c:pt idx="11">
                  <c:v>13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20</c:v>
                </c:pt>
                <c:pt idx="17">
                  <c:v>21</c:v>
                </c:pt>
                <c:pt idx="18">
                  <c:v>22</c:v>
                </c:pt>
                <c:pt idx="19">
                  <c:v>24</c:v>
                </c:pt>
                <c:pt idx="20">
                  <c:v>28</c:v>
                </c:pt>
                <c:pt idx="21">
                  <c:v>30</c:v>
                </c:pt>
                <c:pt idx="22">
                  <c:v>35</c:v>
                </c:pt>
                <c:pt idx="23">
                  <c:v>36</c:v>
                </c:pt>
                <c:pt idx="24">
                  <c:v>40</c:v>
                </c:pt>
                <c:pt idx="25">
                  <c:v>44</c:v>
                </c:pt>
                <c:pt idx="26">
                  <c:v>50</c:v>
                </c:pt>
                <c:pt idx="27">
                  <c:v>55</c:v>
                </c:pt>
                <c:pt idx="28">
                  <c:v>59</c:v>
                </c:pt>
                <c:pt idx="29">
                  <c:v>62</c:v>
                </c:pt>
                <c:pt idx="30">
                  <c:v>65</c:v>
                </c:pt>
                <c:pt idx="31">
                  <c:v>67</c:v>
                </c:pt>
                <c:pt idx="32">
                  <c:v>73</c:v>
                </c:pt>
                <c:pt idx="33">
                  <c:v>71</c:v>
                </c:pt>
                <c:pt idx="34">
                  <c:v>71</c:v>
                </c:pt>
                <c:pt idx="35">
                  <c:v>71</c:v>
                </c:pt>
                <c:pt idx="36">
                  <c:v>71</c:v>
                </c:pt>
                <c:pt idx="37">
                  <c:v>56</c:v>
                </c:pt>
                <c:pt idx="38">
                  <c:v>59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81365616"/>
        <c:axId val="1081377584"/>
      </c:lineChart>
      <c:catAx>
        <c:axId val="108136561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100">
                <a:solidFill>
                  <a:schemeClr val="tx2"/>
                </a:solidFill>
              </a:defRPr>
            </a:pPr>
            <a:endParaRPr lang="es-EC"/>
          </a:p>
        </c:txPr>
        <c:crossAx val="1081377584"/>
        <c:crosses val="autoZero"/>
        <c:auto val="1"/>
        <c:lblAlgn val="ctr"/>
        <c:lblOffset val="100"/>
        <c:noMultiLvlLbl val="0"/>
      </c:catAx>
      <c:valAx>
        <c:axId val="1081377584"/>
        <c:scaling>
          <c:orientation val="minMax"/>
          <c:max val="80"/>
          <c:min val="0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s-EC"/>
          </a:p>
        </c:txPr>
        <c:crossAx val="1081365616"/>
        <c:crosses val="autoZero"/>
        <c:crossBetween val="between"/>
        <c:majorUnit val="10"/>
      </c:valAx>
    </c:plotArea>
    <c:plotVisOnly val="1"/>
    <c:dispBlanksAs val="gap"/>
    <c:showDLblsOverMax val="0"/>
  </c:chart>
  <c:spPr>
    <a:ln>
      <a:solidFill>
        <a:schemeClr val="bg1">
          <a:lumMod val="95000"/>
        </a:schemeClr>
      </a:solidFill>
    </a:ln>
  </c:spPr>
  <c:txPr>
    <a:bodyPr/>
    <a:lstStyle/>
    <a:p>
      <a:pPr>
        <a:defRPr sz="1800"/>
      </a:pPr>
      <a:endParaRPr lang="es-EC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gráficos!$J$20:$J$23</c:f>
              <c:strCache>
                <c:ptCount val="4"/>
                <c:pt idx="0">
                  <c:v>Año 2008</c:v>
                </c:pt>
                <c:pt idx="1">
                  <c:v>Año 2012</c:v>
                </c:pt>
                <c:pt idx="2">
                  <c:v>Año 2013</c:v>
                </c:pt>
                <c:pt idx="3">
                  <c:v>Año 2014</c:v>
                </c:pt>
              </c:strCache>
            </c:strRef>
          </c:cat>
          <c:val>
            <c:numRef>
              <c:f>gráficos!$K$20:$K$23</c:f>
              <c:numCache>
                <c:formatCode>0%</c:formatCode>
                <c:ptCount val="4"/>
                <c:pt idx="0">
                  <c:v>0.28498689060303228</c:v>
                </c:pt>
                <c:pt idx="1">
                  <c:v>0.28542630535360214</c:v>
                </c:pt>
                <c:pt idx="2">
                  <c:v>0.43527380663920523</c:v>
                </c:pt>
                <c:pt idx="3">
                  <c:v>0.51730196967549946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29418640"/>
        <c:axId val="1029423536"/>
      </c:barChart>
      <c:catAx>
        <c:axId val="1029418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029423536"/>
        <c:crosses val="autoZero"/>
        <c:auto val="1"/>
        <c:lblAlgn val="ctr"/>
        <c:lblOffset val="100"/>
        <c:noMultiLvlLbl val="0"/>
      </c:catAx>
      <c:valAx>
        <c:axId val="10294235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02941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bg1">
          <a:lumMod val="95000"/>
        </a:schemeClr>
      </a:solidFill>
      <a:prstDash val="solid"/>
      <a:miter lim="800000"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BD6DBE-0927-4EE9-AA3D-6A9771A4057A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F4D0A873-268A-4AC5-9C73-8A1192BE9D27}">
      <dgm:prSet custT="1"/>
      <dgm:spPr/>
      <dgm:t>
        <a:bodyPr/>
        <a:lstStyle/>
        <a:p>
          <a:pPr algn="ctr"/>
          <a:r>
            <a:rPr lang="es-EC" sz="1800" b="0" dirty="0" smtClean="0">
              <a:latin typeface="Century Gothic" panose="020B0502020202020204" pitchFamily="34" charset="0"/>
            </a:rPr>
            <a:t>Fortalecer la internacionalización de la educación superior  y la inserción del Ecuador en la Región y en el mundo</a:t>
          </a:r>
          <a:endParaRPr lang="es-EC" sz="1800" b="0" dirty="0">
            <a:latin typeface="Century Gothic" panose="020B0502020202020204" pitchFamily="34" charset="0"/>
          </a:endParaRPr>
        </a:p>
      </dgm:t>
    </dgm:pt>
    <dgm:pt modelId="{AB56DB91-D1AE-4D3C-A96A-BD0EA85B53D3}" type="parTrans" cxnId="{4885E1F1-E164-47F8-9AD9-2A9A767BE289}">
      <dgm:prSet/>
      <dgm:spPr/>
      <dgm:t>
        <a:bodyPr/>
        <a:lstStyle/>
        <a:p>
          <a:pPr algn="ctr"/>
          <a:endParaRPr lang="es-EC" sz="1800" b="0">
            <a:latin typeface="Century Gothic" panose="020B0502020202020204" pitchFamily="34" charset="0"/>
          </a:endParaRPr>
        </a:p>
      </dgm:t>
    </dgm:pt>
    <dgm:pt modelId="{4FDA8D34-5503-4171-A8FE-8F014BBDAFBA}" type="sibTrans" cxnId="{4885E1F1-E164-47F8-9AD9-2A9A767BE289}">
      <dgm:prSet/>
      <dgm:spPr/>
      <dgm:t>
        <a:bodyPr/>
        <a:lstStyle/>
        <a:p>
          <a:pPr algn="ctr"/>
          <a:endParaRPr lang="es-EC" sz="1800" b="0">
            <a:latin typeface="Century Gothic" panose="020B0502020202020204" pitchFamily="34" charset="0"/>
          </a:endParaRPr>
        </a:p>
      </dgm:t>
    </dgm:pt>
    <dgm:pt modelId="{70CD7338-01CA-43E7-B4D9-D1B04FC95044}">
      <dgm:prSet phldrT="[Texto]" custT="1"/>
      <dgm:spPr/>
      <dgm:t>
        <a:bodyPr/>
        <a:lstStyle/>
        <a:p>
          <a:pPr algn="ctr"/>
          <a:r>
            <a:rPr lang="es-EC" sz="1800" b="0" dirty="0" smtClean="0">
              <a:latin typeface="Century Gothic" panose="020B0502020202020204" pitchFamily="34" charset="0"/>
            </a:rPr>
            <a:t>Universalizar el acceso a la educación superior con calidad, pertinencia e igualdad de oportunidades.</a:t>
          </a:r>
          <a:endParaRPr lang="es-EC" sz="1800" b="0" dirty="0">
            <a:latin typeface="Century Gothic" panose="020B0502020202020204" pitchFamily="34" charset="0"/>
          </a:endParaRPr>
        </a:p>
      </dgm:t>
    </dgm:pt>
    <dgm:pt modelId="{5957287D-176B-4AF2-87FA-638E32C72210}" type="parTrans" cxnId="{E23B5E7F-F67F-46D2-BAA4-0E686483F62C}">
      <dgm:prSet/>
      <dgm:spPr/>
      <dgm:t>
        <a:bodyPr/>
        <a:lstStyle/>
        <a:p>
          <a:endParaRPr lang="es-EC" sz="1800">
            <a:latin typeface="Century Gothic" pitchFamily="34" charset="0"/>
          </a:endParaRPr>
        </a:p>
      </dgm:t>
    </dgm:pt>
    <dgm:pt modelId="{AE71D75C-6C48-446C-B402-6AC2F329F196}" type="sibTrans" cxnId="{E23B5E7F-F67F-46D2-BAA4-0E686483F62C}">
      <dgm:prSet/>
      <dgm:spPr/>
      <dgm:t>
        <a:bodyPr/>
        <a:lstStyle/>
        <a:p>
          <a:endParaRPr lang="es-EC" sz="1800">
            <a:latin typeface="Century Gothic" pitchFamily="34" charset="0"/>
          </a:endParaRPr>
        </a:p>
      </dgm:t>
    </dgm:pt>
    <dgm:pt modelId="{1EB49FED-010C-470C-8C5E-8AE15CF29308}">
      <dgm:prSet phldrT="[Texto]" custT="1"/>
      <dgm:spPr/>
      <dgm:t>
        <a:bodyPr/>
        <a:lstStyle/>
        <a:p>
          <a:pPr algn="ctr"/>
          <a:r>
            <a:rPr lang="es-EC" sz="1800" b="0" dirty="0" smtClean="0">
              <a:latin typeface="Century Gothic" panose="020B0502020202020204" pitchFamily="34" charset="0"/>
            </a:rPr>
            <a:t>Ampliar la vinculación social de las instituciones de educación superior desde un enfoque territorial y sectorial</a:t>
          </a:r>
          <a:endParaRPr lang="es-EC" sz="1800" b="0" dirty="0">
            <a:latin typeface="Century Gothic" panose="020B0502020202020204" pitchFamily="34" charset="0"/>
          </a:endParaRPr>
        </a:p>
      </dgm:t>
    </dgm:pt>
    <dgm:pt modelId="{F087E12F-F639-4ABC-96B4-DAB82F4DDBF8}" type="parTrans" cxnId="{72199149-03FE-4923-A1F2-DC32D76BEF1D}">
      <dgm:prSet/>
      <dgm:spPr/>
      <dgm:t>
        <a:bodyPr/>
        <a:lstStyle/>
        <a:p>
          <a:endParaRPr lang="es-EC" sz="1800"/>
        </a:p>
      </dgm:t>
    </dgm:pt>
    <dgm:pt modelId="{B77B7DD8-CE2A-496E-9E67-6B65353119FF}" type="sibTrans" cxnId="{72199149-03FE-4923-A1F2-DC32D76BEF1D}">
      <dgm:prSet/>
      <dgm:spPr/>
      <dgm:t>
        <a:bodyPr/>
        <a:lstStyle/>
        <a:p>
          <a:endParaRPr lang="es-EC" sz="1800"/>
        </a:p>
      </dgm:t>
    </dgm:pt>
    <dgm:pt modelId="{5C9E97DC-8D6A-483B-A2A9-7FDDD9D22FB5}">
      <dgm:prSet phldrT="[Texto]" custT="1"/>
      <dgm:spPr/>
      <dgm:t>
        <a:bodyPr/>
        <a:lstStyle/>
        <a:p>
          <a:pPr algn="ctr"/>
          <a:r>
            <a:rPr lang="es-EC" sz="1800" b="0" dirty="0" smtClean="0">
              <a:latin typeface="Century Gothic" panose="020B0502020202020204" pitchFamily="34" charset="0"/>
            </a:rPr>
            <a:t>Consolidar el Cogobierno en todos los niveles de decisión y fortalecer la cultura de rendición de cuentas y autonomía responsable</a:t>
          </a:r>
          <a:endParaRPr lang="es-EC" sz="1800" b="0" dirty="0">
            <a:latin typeface="Century Gothic" panose="020B0502020202020204" pitchFamily="34" charset="0"/>
          </a:endParaRPr>
        </a:p>
      </dgm:t>
    </dgm:pt>
    <dgm:pt modelId="{11D7CD83-3F26-44B7-888A-1A937EEF4476}" type="sibTrans" cxnId="{56C65489-2491-4CEE-864E-290479EDD7E0}">
      <dgm:prSet/>
      <dgm:spPr/>
      <dgm:t>
        <a:bodyPr/>
        <a:lstStyle/>
        <a:p>
          <a:endParaRPr lang="es-EC" sz="1800"/>
        </a:p>
      </dgm:t>
    </dgm:pt>
    <dgm:pt modelId="{6E0FC1DB-6EE5-4CB4-A221-10D0A023D42A}" type="parTrans" cxnId="{56C65489-2491-4CEE-864E-290479EDD7E0}">
      <dgm:prSet/>
      <dgm:spPr/>
      <dgm:t>
        <a:bodyPr/>
        <a:lstStyle/>
        <a:p>
          <a:endParaRPr lang="es-EC" sz="1800"/>
        </a:p>
      </dgm:t>
    </dgm:pt>
    <dgm:pt modelId="{392CDCC5-FA3B-406D-82FB-CA35FDCAF74F}">
      <dgm:prSet custT="1"/>
      <dgm:spPr/>
      <dgm:t>
        <a:bodyPr/>
        <a:lstStyle/>
        <a:p>
          <a:pPr algn="ctr"/>
          <a:r>
            <a:rPr lang="es-EC" sz="1800" smtClean="0">
              <a:latin typeface="Century Gothic" pitchFamily="34" charset="0"/>
            </a:rPr>
            <a:t>Construir </a:t>
          </a:r>
          <a:r>
            <a:rPr lang="es-EC" sz="1800" dirty="0" smtClean="0">
              <a:latin typeface="Century Gothic" pitchFamily="34" charset="0"/>
            </a:rPr>
            <a:t>un sistema de gestión del conocimiento que fortalezca la investigación, la innovación, la transferencia tecnológica y rompa la dependencia cognitiva</a:t>
          </a:r>
          <a:endParaRPr lang="es-EC" sz="1800" b="0" dirty="0">
            <a:latin typeface="Century Gothic" panose="020B0502020202020204" pitchFamily="34" charset="0"/>
          </a:endParaRPr>
        </a:p>
      </dgm:t>
    </dgm:pt>
    <dgm:pt modelId="{FFD847E0-7DF7-4E9F-8A04-CB522F31E80F}" type="parTrans" cxnId="{A8908393-74E2-4ACF-9674-371195A0D177}">
      <dgm:prSet/>
      <dgm:spPr/>
      <dgm:t>
        <a:bodyPr/>
        <a:lstStyle/>
        <a:p>
          <a:endParaRPr lang="en-US" sz="1800"/>
        </a:p>
      </dgm:t>
    </dgm:pt>
    <dgm:pt modelId="{38F273A6-CE36-474B-9174-D9A20DC6D964}" type="sibTrans" cxnId="{A8908393-74E2-4ACF-9674-371195A0D177}">
      <dgm:prSet/>
      <dgm:spPr/>
      <dgm:t>
        <a:bodyPr/>
        <a:lstStyle/>
        <a:p>
          <a:endParaRPr lang="en-US" sz="1800"/>
        </a:p>
      </dgm:t>
    </dgm:pt>
    <dgm:pt modelId="{BFF47E2E-7689-4D09-A854-A86A08991052}" type="pres">
      <dgm:prSet presAssocID="{B4BD6DBE-0927-4EE9-AA3D-6A9771A405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2387909-9B19-4E29-8A27-53B187A93E1D}" type="pres">
      <dgm:prSet presAssocID="{70CD7338-01CA-43E7-B4D9-D1B04FC95044}" presName="parentText" presStyleLbl="node1" presStyleIdx="0" presStyleCnt="5" custLinFactNeighborY="-237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7D0F5AC-EAC2-467E-BC14-9D8E8E6D96FB}" type="pres">
      <dgm:prSet presAssocID="{AE71D75C-6C48-446C-B402-6AC2F329F196}" presName="spacer" presStyleCnt="0"/>
      <dgm:spPr/>
      <dgm:t>
        <a:bodyPr/>
        <a:lstStyle/>
        <a:p>
          <a:endParaRPr lang="es-EC"/>
        </a:p>
      </dgm:t>
    </dgm:pt>
    <dgm:pt modelId="{AC5135F1-1BBA-44E0-AA55-00F47E0FA754}" type="pres">
      <dgm:prSet presAssocID="{5C9E97DC-8D6A-483B-A2A9-7FDDD9D22FB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E8B1B51-4499-4361-BC18-EDA13C715F9D}" type="pres">
      <dgm:prSet presAssocID="{11D7CD83-3F26-44B7-888A-1A937EEF4476}" presName="spacer" presStyleCnt="0"/>
      <dgm:spPr/>
      <dgm:t>
        <a:bodyPr/>
        <a:lstStyle/>
        <a:p>
          <a:endParaRPr lang="es-EC"/>
        </a:p>
      </dgm:t>
    </dgm:pt>
    <dgm:pt modelId="{C4A23C2D-E3C9-47E5-ADF8-675A31C81F62}" type="pres">
      <dgm:prSet presAssocID="{1EB49FED-010C-470C-8C5E-8AE15CF2930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B9E985-2A05-4D05-A58F-4C429A51EC60}" type="pres">
      <dgm:prSet presAssocID="{B77B7DD8-CE2A-496E-9E67-6B65353119FF}" presName="spacer" presStyleCnt="0"/>
      <dgm:spPr/>
      <dgm:t>
        <a:bodyPr/>
        <a:lstStyle/>
        <a:p>
          <a:endParaRPr lang="es-EC"/>
        </a:p>
      </dgm:t>
    </dgm:pt>
    <dgm:pt modelId="{AF686677-7DC4-4D12-8DFC-32EFAC4EED47}" type="pres">
      <dgm:prSet presAssocID="{F4D0A873-268A-4AC5-9C73-8A1192BE9D2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148FFC-D260-4A18-91E6-6DFE3F8D1052}" type="pres">
      <dgm:prSet presAssocID="{4FDA8D34-5503-4171-A8FE-8F014BBDAFBA}" presName="spacer" presStyleCnt="0"/>
      <dgm:spPr/>
      <dgm:t>
        <a:bodyPr/>
        <a:lstStyle/>
        <a:p>
          <a:endParaRPr lang="es-EC"/>
        </a:p>
      </dgm:t>
    </dgm:pt>
    <dgm:pt modelId="{BD546C69-C2EF-4D8C-84E7-9A292E7B06F1}" type="pres">
      <dgm:prSet presAssocID="{392CDCC5-FA3B-406D-82FB-CA35FDCAF74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3B5E7F-F67F-46D2-BAA4-0E686483F62C}" srcId="{B4BD6DBE-0927-4EE9-AA3D-6A9771A4057A}" destId="{70CD7338-01CA-43E7-B4D9-D1B04FC95044}" srcOrd="0" destOrd="0" parTransId="{5957287D-176B-4AF2-87FA-638E32C72210}" sibTransId="{AE71D75C-6C48-446C-B402-6AC2F329F196}"/>
    <dgm:cxn modelId="{72199149-03FE-4923-A1F2-DC32D76BEF1D}" srcId="{B4BD6DBE-0927-4EE9-AA3D-6A9771A4057A}" destId="{1EB49FED-010C-470C-8C5E-8AE15CF29308}" srcOrd="2" destOrd="0" parTransId="{F087E12F-F639-4ABC-96B4-DAB82F4DDBF8}" sibTransId="{B77B7DD8-CE2A-496E-9E67-6B65353119FF}"/>
    <dgm:cxn modelId="{4885E1F1-E164-47F8-9AD9-2A9A767BE289}" srcId="{B4BD6DBE-0927-4EE9-AA3D-6A9771A4057A}" destId="{F4D0A873-268A-4AC5-9C73-8A1192BE9D27}" srcOrd="3" destOrd="0" parTransId="{AB56DB91-D1AE-4D3C-A96A-BD0EA85B53D3}" sibTransId="{4FDA8D34-5503-4171-A8FE-8F014BBDAFBA}"/>
    <dgm:cxn modelId="{D3A9121A-53D6-45E2-AFC6-6A485157213A}" type="presOf" srcId="{F4D0A873-268A-4AC5-9C73-8A1192BE9D27}" destId="{AF686677-7DC4-4D12-8DFC-32EFAC4EED47}" srcOrd="0" destOrd="0" presId="urn:microsoft.com/office/officeart/2005/8/layout/vList2"/>
    <dgm:cxn modelId="{2B4A4112-A4DE-43B4-BC90-918BA769A9C2}" type="presOf" srcId="{392CDCC5-FA3B-406D-82FB-CA35FDCAF74F}" destId="{BD546C69-C2EF-4D8C-84E7-9A292E7B06F1}" srcOrd="0" destOrd="0" presId="urn:microsoft.com/office/officeart/2005/8/layout/vList2"/>
    <dgm:cxn modelId="{A8908393-74E2-4ACF-9674-371195A0D177}" srcId="{B4BD6DBE-0927-4EE9-AA3D-6A9771A4057A}" destId="{392CDCC5-FA3B-406D-82FB-CA35FDCAF74F}" srcOrd="4" destOrd="0" parTransId="{FFD847E0-7DF7-4E9F-8A04-CB522F31E80F}" sibTransId="{38F273A6-CE36-474B-9174-D9A20DC6D964}"/>
    <dgm:cxn modelId="{50ED51DC-D813-4159-8A12-F4093D584BFA}" type="presOf" srcId="{5C9E97DC-8D6A-483B-A2A9-7FDDD9D22FB5}" destId="{AC5135F1-1BBA-44E0-AA55-00F47E0FA754}" srcOrd="0" destOrd="0" presId="urn:microsoft.com/office/officeart/2005/8/layout/vList2"/>
    <dgm:cxn modelId="{3A71AF28-C644-4C5E-AC9A-51C82C2366AE}" type="presOf" srcId="{1EB49FED-010C-470C-8C5E-8AE15CF29308}" destId="{C4A23C2D-E3C9-47E5-ADF8-675A31C81F62}" srcOrd="0" destOrd="0" presId="urn:microsoft.com/office/officeart/2005/8/layout/vList2"/>
    <dgm:cxn modelId="{56C65489-2491-4CEE-864E-290479EDD7E0}" srcId="{B4BD6DBE-0927-4EE9-AA3D-6A9771A4057A}" destId="{5C9E97DC-8D6A-483B-A2A9-7FDDD9D22FB5}" srcOrd="1" destOrd="0" parTransId="{6E0FC1DB-6EE5-4CB4-A221-10D0A023D42A}" sibTransId="{11D7CD83-3F26-44B7-888A-1A937EEF4476}"/>
    <dgm:cxn modelId="{97AF04CB-72AB-4610-B070-6112B2B57463}" type="presOf" srcId="{B4BD6DBE-0927-4EE9-AA3D-6A9771A4057A}" destId="{BFF47E2E-7689-4D09-A854-A86A08991052}" srcOrd="0" destOrd="0" presId="urn:microsoft.com/office/officeart/2005/8/layout/vList2"/>
    <dgm:cxn modelId="{376DA4EE-9361-4635-A770-9014E45DE5E2}" type="presOf" srcId="{70CD7338-01CA-43E7-B4D9-D1B04FC95044}" destId="{32387909-9B19-4E29-8A27-53B187A93E1D}" srcOrd="0" destOrd="0" presId="urn:microsoft.com/office/officeart/2005/8/layout/vList2"/>
    <dgm:cxn modelId="{D39BE6D0-1DCE-43B5-82CA-E5E1B739C8DB}" type="presParOf" srcId="{BFF47E2E-7689-4D09-A854-A86A08991052}" destId="{32387909-9B19-4E29-8A27-53B187A93E1D}" srcOrd="0" destOrd="0" presId="urn:microsoft.com/office/officeart/2005/8/layout/vList2"/>
    <dgm:cxn modelId="{C69231D9-9667-47AA-98E8-E5787B4D11E5}" type="presParOf" srcId="{BFF47E2E-7689-4D09-A854-A86A08991052}" destId="{D7D0F5AC-EAC2-467E-BC14-9D8E8E6D96FB}" srcOrd="1" destOrd="0" presId="urn:microsoft.com/office/officeart/2005/8/layout/vList2"/>
    <dgm:cxn modelId="{BDA9549E-4DB9-4FBC-9F07-C7025DC4E2AB}" type="presParOf" srcId="{BFF47E2E-7689-4D09-A854-A86A08991052}" destId="{AC5135F1-1BBA-44E0-AA55-00F47E0FA754}" srcOrd="2" destOrd="0" presId="urn:microsoft.com/office/officeart/2005/8/layout/vList2"/>
    <dgm:cxn modelId="{DBDD210B-ACBC-4F52-A3ED-41455E9E5A4C}" type="presParOf" srcId="{BFF47E2E-7689-4D09-A854-A86A08991052}" destId="{DE8B1B51-4499-4361-BC18-EDA13C715F9D}" srcOrd="3" destOrd="0" presId="urn:microsoft.com/office/officeart/2005/8/layout/vList2"/>
    <dgm:cxn modelId="{B5D6F30F-3A42-4139-A89A-E670417707B1}" type="presParOf" srcId="{BFF47E2E-7689-4D09-A854-A86A08991052}" destId="{C4A23C2D-E3C9-47E5-ADF8-675A31C81F62}" srcOrd="4" destOrd="0" presId="urn:microsoft.com/office/officeart/2005/8/layout/vList2"/>
    <dgm:cxn modelId="{A74CEABD-1B9C-41EA-B5AA-5656D0A20BC6}" type="presParOf" srcId="{BFF47E2E-7689-4D09-A854-A86A08991052}" destId="{63B9E985-2A05-4D05-A58F-4C429A51EC60}" srcOrd="5" destOrd="0" presId="urn:microsoft.com/office/officeart/2005/8/layout/vList2"/>
    <dgm:cxn modelId="{915C81CD-3862-4C6F-963B-AE5BF24A243C}" type="presParOf" srcId="{BFF47E2E-7689-4D09-A854-A86A08991052}" destId="{AF686677-7DC4-4D12-8DFC-32EFAC4EED47}" srcOrd="6" destOrd="0" presId="urn:microsoft.com/office/officeart/2005/8/layout/vList2"/>
    <dgm:cxn modelId="{1E093AC9-AFC1-4788-8A14-3206C4647648}" type="presParOf" srcId="{BFF47E2E-7689-4D09-A854-A86A08991052}" destId="{BF148FFC-D260-4A18-91E6-6DFE3F8D1052}" srcOrd="7" destOrd="0" presId="urn:microsoft.com/office/officeart/2005/8/layout/vList2"/>
    <dgm:cxn modelId="{5EE76C42-041F-4EDD-BC0F-0D49C7D7C357}" type="presParOf" srcId="{BFF47E2E-7689-4D09-A854-A86A08991052}" destId="{BD546C69-C2EF-4D8C-84E7-9A292E7B06F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87909-9B19-4E29-8A27-53B187A93E1D}">
      <dsp:nvSpPr>
        <dsp:cNvPr id="0" name=""/>
        <dsp:cNvSpPr/>
      </dsp:nvSpPr>
      <dsp:spPr>
        <a:xfrm>
          <a:off x="0" y="0"/>
          <a:ext cx="8255480" cy="9974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latin typeface="Century Gothic" panose="020B0502020202020204" pitchFamily="34" charset="0"/>
            </a:rPr>
            <a:t>Universalizar el acceso a la educación superior con calidad, pertinencia e igualdad de oportunidades.</a:t>
          </a:r>
          <a:endParaRPr lang="es-EC" sz="1800" b="0" kern="1200" dirty="0">
            <a:latin typeface="Century Gothic" panose="020B0502020202020204" pitchFamily="34" charset="0"/>
          </a:endParaRPr>
        </a:p>
      </dsp:txBody>
      <dsp:txXfrm>
        <a:off x="48690" y="48690"/>
        <a:ext cx="8158100" cy="900045"/>
      </dsp:txXfrm>
    </dsp:sp>
    <dsp:sp modelId="{AC5135F1-1BBA-44E0-AA55-00F47E0FA754}">
      <dsp:nvSpPr>
        <dsp:cNvPr id="0" name=""/>
        <dsp:cNvSpPr/>
      </dsp:nvSpPr>
      <dsp:spPr>
        <a:xfrm>
          <a:off x="0" y="1086876"/>
          <a:ext cx="8255480" cy="9974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latin typeface="Century Gothic" panose="020B0502020202020204" pitchFamily="34" charset="0"/>
            </a:rPr>
            <a:t>Consolidar el Cogobierno en todos los niveles de decisión y fortalecer la cultura de rendición de cuentas y autonomía responsable</a:t>
          </a:r>
          <a:endParaRPr lang="es-EC" sz="1800" b="0" kern="1200" dirty="0">
            <a:latin typeface="Century Gothic" panose="020B0502020202020204" pitchFamily="34" charset="0"/>
          </a:endParaRPr>
        </a:p>
      </dsp:txBody>
      <dsp:txXfrm>
        <a:off x="48690" y="1135566"/>
        <a:ext cx="8158100" cy="900045"/>
      </dsp:txXfrm>
    </dsp:sp>
    <dsp:sp modelId="{C4A23C2D-E3C9-47E5-ADF8-675A31C81F62}">
      <dsp:nvSpPr>
        <dsp:cNvPr id="0" name=""/>
        <dsp:cNvSpPr/>
      </dsp:nvSpPr>
      <dsp:spPr>
        <a:xfrm>
          <a:off x="0" y="2173581"/>
          <a:ext cx="8255480" cy="9974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latin typeface="Century Gothic" panose="020B0502020202020204" pitchFamily="34" charset="0"/>
            </a:rPr>
            <a:t>Ampliar la vinculación social de las instituciones de educación superior desde un enfoque territorial y sectorial</a:t>
          </a:r>
          <a:endParaRPr lang="es-EC" sz="1800" b="0" kern="1200" dirty="0">
            <a:latin typeface="Century Gothic" panose="020B0502020202020204" pitchFamily="34" charset="0"/>
          </a:endParaRPr>
        </a:p>
      </dsp:txBody>
      <dsp:txXfrm>
        <a:off x="48690" y="2222271"/>
        <a:ext cx="8158100" cy="900045"/>
      </dsp:txXfrm>
    </dsp:sp>
    <dsp:sp modelId="{AF686677-7DC4-4D12-8DFC-32EFAC4EED47}">
      <dsp:nvSpPr>
        <dsp:cNvPr id="0" name=""/>
        <dsp:cNvSpPr/>
      </dsp:nvSpPr>
      <dsp:spPr>
        <a:xfrm>
          <a:off x="0" y="3260286"/>
          <a:ext cx="8255480" cy="9974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latin typeface="Century Gothic" panose="020B0502020202020204" pitchFamily="34" charset="0"/>
            </a:rPr>
            <a:t>Fortalecer la internacionalización de la educación superior  y la inserción del Ecuador en la Región y en el mundo</a:t>
          </a:r>
          <a:endParaRPr lang="es-EC" sz="1800" b="0" kern="1200" dirty="0">
            <a:latin typeface="Century Gothic" panose="020B0502020202020204" pitchFamily="34" charset="0"/>
          </a:endParaRPr>
        </a:p>
      </dsp:txBody>
      <dsp:txXfrm>
        <a:off x="48690" y="3308976"/>
        <a:ext cx="8158100" cy="900045"/>
      </dsp:txXfrm>
    </dsp:sp>
    <dsp:sp modelId="{BD546C69-C2EF-4D8C-84E7-9A292E7B06F1}">
      <dsp:nvSpPr>
        <dsp:cNvPr id="0" name=""/>
        <dsp:cNvSpPr/>
      </dsp:nvSpPr>
      <dsp:spPr>
        <a:xfrm>
          <a:off x="0" y="4346991"/>
          <a:ext cx="8255480" cy="99742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smtClean="0">
              <a:latin typeface="Century Gothic" pitchFamily="34" charset="0"/>
            </a:rPr>
            <a:t>Construir </a:t>
          </a:r>
          <a:r>
            <a:rPr lang="es-EC" sz="1800" kern="1200" dirty="0" smtClean="0">
              <a:latin typeface="Century Gothic" pitchFamily="34" charset="0"/>
            </a:rPr>
            <a:t>un sistema de gestión del conocimiento que fortalezca la investigación, la innovación, la transferencia tecnológica y rompa la dependencia cognitiva</a:t>
          </a:r>
          <a:endParaRPr lang="es-EC" sz="1800" b="0" kern="1200" dirty="0">
            <a:latin typeface="Century Gothic" panose="020B0502020202020204" pitchFamily="34" charset="0"/>
          </a:endParaRPr>
        </a:p>
      </dsp:txBody>
      <dsp:txXfrm>
        <a:off x="48690" y="4395681"/>
        <a:ext cx="8158100" cy="900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0.87786</cdr:x>
      <cdr:y>0</cdr:y>
    </cdr:from>
    <cdr:to>
      <cdr:x>1</cdr:x>
      <cdr:y>0.31506</cdr:y>
    </cdr:to>
    <cdr:sp macro="" textlink="">
      <cdr:nvSpPr>
        <cdr:cNvPr id="4" name="1 Elipse"/>
        <cdr:cNvSpPr/>
      </cdr:nvSpPr>
      <cdr:spPr>
        <a:xfrm xmlns:a="http://schemas.openxmlformats.org/drawingml/2006/main">
          <a:off x="7851228" y="0"/>
          <a:ext cx="1092356" cy="1048189"/>
        </a:xfrm>
        <a:prstGeom xmlns:a="http://schemas.openxmlformats.org/drawingml/2006/main" prst="ellipse">
          <a:avLst/>
        </a:prstGeom>
        <a:solidFill xmlns:a="http://schemas.openxmlformats.org/drawingml/2006/main">
          <a:srgbClr val="3E6CA4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C" sz="2400" b="1" spc="-30" baseline="0" dirty="0" smtClean="0">
              <a:solidFill>
                <a:schemeClr val="bg1"/>
              </a:solidFill>
              <a:latin typeface="Century Gothic" pitchFamily="34" charset="0"/>
            </a:rPr>
            <a:t>59</a:t>
          </a:r>
          <a:r>
            <a:rPr lang="es-EC" sz="2400" spc="-30" baseline="0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es-EC" sz="1600" spc="-30" baseline="0" dirty="0">
              <a:solidFill>
                <a:schemeClr val="bg1"/>
              </a:solidFill>
              <a:latin typeface="Century Gothic" pitchFamily="34" charset="0"/>
            </a:rPr>
            <a:t>Total</a:t>
          </a:r>
          <a:endParaRPr lang="es-EC" sz="2400" spc="-30" baseline="0" dirty="0">
            <a:solidFill>
              <a:schemeClr val="bg1"/>
            </a:solidFill>
            <a:latin typeface="Century Gothic" pitchFamily="34" charset="0"/>
          </a:endParaRPr>
        </a:p>
        <a:p xmlns:a="http://schemas.openxmlformats.org/drawingml/2006/main">
          <a:pPr algn="ctr"/>
          <a:endParaRPr lang="es-EC" sz="2400" spc="-30" baseline="0" dirty="0">
            <a:solidFill>
              <a:schemeClr val="bg1"/>
            </a:solidFill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0.87786</cdr:x>
      <cdr:y>0.29011</cdr:y>
    </cdr:from>
    <cdr:to>
      <cdr:x>1</cdr:x>
      <cdr:y>0.60517</cdr:y>
    </cdr:to>
    <cdr:sp macro="" textlink="">
      <cdr:nvSpPr>
        <cdr:cNvPr id="5" name="1 Elipse"/>
        <cdr:cNvSpPr/>
      </cdr:nvSpPr>
      <cdr:spPr>
        <a:xfrm xmlns:a="http://schemas.openxmlformats.org/drawingml/2006/main">
          <a:off x="7851228" y="965200"/>
          <a:ext cx="1092356" cy="104818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2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C" sz="2400" b="1" spc="-30" baseline="0" dirty="0" smtClean="0">
              <a:solidFill>
                <a:schemeClr val="bg1"/>
              </a:solidFill>
              <a:latin typeface="Century Gothic" pitchFamily="34" charset="0"/>
            </a:rPr>
            <a:t>33</a:t>
          </a:r>
          <a:r>
            <a:rPr lang="es-EC" sz="2400" spc="-30" baseline="0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es-EC" sz="1200" spc="-30" baseline="0" dirty="0" smtClean="0">
              <a:solidFill>
                <a:schemeClr val="bg1"/>
              </a:solidFill>
              <a:latin typeface="Century Gothic" pitchFamily="34" charset="0"/>
            </a:rPr>
            <a:t>Públicas</a:t>
          </a:r>
          <a:endParaRPr lang="es-EC" sz="1050" spc="-30" baseline="0" dirty="0">
            <a:solidFill>
              <a:schemeClr val="bg1"/>
            </a:solidFill>
            <a:latin typeface="Century Gothic" pitchFamily="34" charset="0"/>
          </a:endParaRPr>
        </a:p>
      </cdr:txBody>
    </cdr:sp>
  </cdr:relSizeAnchor>
  <cdr:relSizeAnchor xmlns:cdr="http://schemas.openxmlformats.org/drawingml/2006/chartDrawing">
    <cdr:from>
      <cdr:x>0.87207</cdr:x>
      <cdr:y>0.56601</cdr:y>
    </cdr:from>
    <cdr:to>
      <cdr:x>0.9942</cdr:x>
      <cdr:y>0.88107</cdr:y>
    </cdr:to>
    <cdr:sp macro="" textlink="">
      <cdr:nvSpPr>
        <cdr:cNvPr id="6" name="1 Elipse"/>
        <cdr:cNvSpPr/>
      </cdr:nvSpPr>
      <cdr:spPr>
        <a:xfrm xmlns:a="http://schemas.openxmlformats.org/drawingml/2006/main">
          <a:off x="7799396" y="1883103"/>
          <a:ext cx="1092356" cy="1048189"/>
        </a:xfrm>
        <a:prstGeom xmlns:a="http://schemas.openxmlformats.org/drawingml/2006/main" prst="ellipse">
          <a:avLst/>
        </a:prstGeom>
        <a:solidFill xmlns:a="http://schemas.openxmlformats.org/drawingml/2006/main">
          <a:srgbClr val="E20CB4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C" sz="2400" b="1" spc="-30" baseline="0" dirty="0" smtClean="0">
              <a:solidFill>
                <a:schemeClr val="bg1"/>
              </a:solidFill>
              <a:latin typeface="Century Gothic" pitchFamily="34" charset="0"/>
            </a:rPr>
            <a:t>26</a:t>
          </a:r>
          <a:r>
            <a:rPr lang="es-EC" sz="2400" spc="-30" baseline="0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es-EC" sz="1200" spc="-30" baseline="0" dirty="0" smtClean="0">
              <a:solidFill>
                <a:schemeClr val="bg1"/>
              </a:solidFill>
              <a:latin typeface="Arial Narrow" pitchFamily="34" charset="0"/>
            </a:rPr>
            <a:t>Particular</a:t>
          </a:r>
          <a:endParaRPr lang="es-EC" sz="1050" spc="-30" baseline="0" dirty="0">
            <a:solidFill>
              <a:schemeClr val="bg1"/>
            </a:solidFill>
            <a:latin typeface="Arial Narrow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ECFE-CA35-4523-B7F3-2FDF30837A38}" type="datetimeFigureOut">
              <a:rPr lang="es-EC" smtClean="0"/>
              <a:t>6/9/2017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D805-6802-4CBE-B970-2D293B0650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7691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ECFE-CA35-4523-B7F3-2FDF30837A38}" type="datetimeFigureOut">
              <a:rPr lang="es-EC" smtClean="0"/>
              <a:t>6/9/2017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D805-6802-4CBE-B970-2D293B0650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9600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ECFE-CA35-4523-B7F3-2FDF30837A38}" type="datetimeFigureOut">
              <a:rPr lang="es-EC" smtClean="0"/>
              <a:t>6/9/2017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D805-6802-4CBE-B970-2D293B0650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1024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672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ECFE-CA35-4523-B7F3-2FDF30837A38}" type="datetimeFigureOut">
              <a:rPr lang="es-EC" smtClean="0"/>
              <a:t>6/9/2017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D805-6802-4CBE-B970-2D293B0650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63844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ECFE-CA35-4523-B7F3-2FDF30837A38}" type="datetimeFigureOut">
              <a:rPr lang="es-EC" smtClean="0"/>
              <a:t>6/9/2017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D805-6802-4CBE-B970-2D293B0650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73211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ECFE-CA35-4523-B7F3-2FDF30837A38}" type="datetimeFigureOut">
              <a:rPr lang="es-EC" smtClean="0"/>
              <a:t>6/9/2017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D805-6802-4CBE-B970-2D293B0650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2616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ECFE-CA35-4523-B7F3-2FDF30837A38}" type="datetimeFigureOut">
              <a:rPr lang="es-EC" smtClean="0"/>
              <a:t>6/9/2017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D805-6802-4CBE-B970-2D293B0650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3945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ECFE-CA35-4523-B7F3-2FDF30837A38}" type="datetimeFigureOut">
              <a:rPr lang="es-EC" smtClean="0"/>
              <a:t>6/9/2017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D805-6802-4CBE-B970-2D293B0650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0682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ECFE-CA35-4523-B7F3-2FDF30837A38}" type="datetimeFigureOut">
              <a:rPr lang="es-EC" smtClean="0"/>
              <a:t>6/9/2017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D805-6802-4CBE-B970-2D293B0650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2065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ECFE-CA35-4523-B7F3-2FDF30837A38}" type="datetimeFigureOut">
              <a:rPr lang="es-EC" smtClean="0"/>
              <a:t>6/9/2017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D805-6802-4CBE-B970-2D293B0650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0199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FECFE-CA35-4523-B7F3-2FDF30837A38}" type="datetimeFigureOut">
              <a:rPr lang="es-EC" smtClean="0"/>
              <a:t>6/9/2017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BD805-6802-4CBE-B970-2D293B0650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6959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FECFE-CA35-4523-B7F3-2FDF30837A38}" type="datetimeFigureOut">
              <a:rPr lang="es-EC" smtClean="0"/>
              <a:t>6/9/2017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BD805-6802-4CBE-B970-2D293B06508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84329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/>
              <a:t/>
            </a:r>
            <a:br>
              <a:rPr lang="es-EC" b="1" dirty="0"/>
            </a:br>
            <a:r>
              <a:rPr lang="es-ES_tradnl" b="1" dirty="0"/>
              <a:t>		</a:t>
            </a:r>
            <a:r>
              <a:rPr lang="es-EC" b="1" dirty="0"/>
              <a:t/>
            </a:r>
            <a:br>
              <a:rPr lang="es-EC" b="1" dirty="0"/>
            </a:br>
            <a:r>
              <a:rPr lang="es-ES_tradnl" dirty="0"/>
              <a:t>Inclusión, Calidad y Equidad en la </a:t>
            </a:r>
            <a:r>
              <a:rPr lang="es-ES_tradnl" dirty="0" smtClean="0"/>
              <a:t>Educación Superior en Ecuador. 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08" y="4634144"/>
            <a:ext cx="1962150" cy="17907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221018"/>
            <a:ext cx="9144000" cy="1036782"/>
          </a:xfrm>
        </p:spPr>
        <p:txBody>
          <a:bodyPr/>
          <a:lstStyle/>
          <a:p>
            <a:r>
              <a:rPr lang="es-EC" dirty="0" smtClean="0"/>
              <a:t>Ricardo Restrepo, PhD</a:t>
            </a:r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175" y="5188088"/>
            <a:ext cx="3779848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21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7856" y="166256"/>
            <a:ext cx="11794836" cy="969818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Asistencia a Educación General Básica y Bachillerato</a:t>
            </a:r>
            <a:br>
              <a:rPr lang="es-EC" dirty="0" smtClean="0"/>
            </a:b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80043" y="1619971"/>
            <a:ext cx="4648539" cy="43513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0"/>
            <a:ext cx="6342962" cy="36570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2778" y="990744"/>
            <a:ext cx="2267452" cy="192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09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9222"/>
          </a:xfrm>
        </p:spPr>
        <p:txBody>
          <a:bodyPr>
            <a:normAutofit fontScale="90000"/>
          </a:bodyPr>
          <a:lstStyle/>
          <a:p>
            <a:r>
              <a:rPr lang="es-EC" sz="2700" dirty="0"/>
              <a:t>Gráfico 64. Calidad de la Educación. Países seleccionados, variación en el ranking del </a:t>
            </a:r>
            <a:r>
              <a:rPr lang="es-EC" sz="2700" dirty="0" err="1"/>
              <a:t>World</a:t>
            </a:r>
            <a:r>
              <a:rPr lang="es-EC" sz="2700" dirty="0"/>
              <a:t> </a:t>
            </a:r>
            <a:r>
              <a:rPr lang="es-EC" sz="2700" dirty="0" err="1"/>
              <a:t>Competitiveness</a:t>
            </a:r>
            <a:r>
              <a:rPr lang="es-EC" sz="2700" dirty="0"/>
              <a:t> </a:t>
            </a:r>
            <a:r>
              <a:rPr lang="es-EC" sz="2700" dirty="0" err="1"/>
              <a:t>Report</a:t>
            </a:r>
            <a:r>
              <a:rPr lang="es-EC" sz="2700" dirty="0"/>
              <a:t>, entre 2006 y 2016, Foro Económico Mundial. Elaboración propia</a:t>
            </a:r>
            <a:r>
              <a:rPr lang="es-EC" sz="2700" dirty="0" smtClean="0"/>
              <a:t>. 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353683" y="1233578"/>
          <a:ext cx="11481759" cy="5443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077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 smtClean="0"/>
              <a:t>SERCE (2006)</a:t>
            </a:r>
          </a:p>
          <a:p>
            <a:pPr marL="0" indent="0">
              <a:buNone/>
            </a:pPr>
            <a:r>
              <a:rPr lang="es-EC" dirty="0" smtClean="0"/>
              <a:t>TERCE (2013)</a:t>
            </a:r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dirty="0" smtClean="0"/>
              <a:t>2nd Aumento Mate</a:t>
            </a:r>
          </a:p>
          <a:p>
            <a:pPr marL="0" indent="0">
              <a:buNone/>
            </a:pPr>
            <a:r>
              <a:rPr lang="es-EC" dirty="0" smtClean="0"/>
              <a:t>1ro Aumento Lectura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51177" y="520485"/>
            <a:ext cx="8140823" cy="633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11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64" y="456475"/>
            <a:ext cx="10322100" cy="610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829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33323"/>
            <a:ext cx="8678174" cy="606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78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182687" cy="60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95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6984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Inclusión: Acceso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1891" y="1020544"/>
            <a:ext cx="6511636" cy="568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74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Inclusión: Participación de mujeres</a:t>
            </a:r>
            <a:endParaRPr lang="es-EC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9492" y="1599033"/>
            <a:ext cx="7554846" cy="479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34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Inclusión: Participación de </a:t>
            </a:r>
            <a:r>
              <a:rPr lang="es-EC" dirty="0" smtClean="0"/>
              <a:t>grupos étnicos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59779"/>
            <a:ext cx="10121395" cy="503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5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7748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Razón para no ir a la Universidad</a:t>
            </a:r>
            <a:endParaRPr lang="es-EC" dirty="0"/>
          </a:p>
        </p:txBody>
      </p:sp>
      <p:graphicFrame>
        <p:nvGraphicFramePr>
          <p:cNvPr id="4" name="Chart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162978"/>
              </p:ext>
            </p:extLst>
          </p:nvPr>
        </p:nvGraphicFramePr>
        <p:xfrm>
          <a:off x="175492" y="1052945"/>
          <a:ext cx="11831782" cy="5421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7070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7655"/>
            <a:ext cx="10515600" cy="1083075"/>
          </a:xfrm>
        </p:spPr>
        <p:txBody>
          <a:bodyPr/>
          <a:lstStyle/>
          <a:p>
            <a:r>
              <a:rPr lang="es-EC" u="sng" dirty="0"/>
              <a:t>P</a:t>
            </a:r>
            <a:r>
              <a:rPr lang="es-EC" u="sng" dirty="0" smtClean="0"/>
              <a:t>olítica pública y la educación como derecho</a:t>
            </a:r>
            <a:endParaRPr lang="es-EC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180730"/>
            <a:ext cx="10515600" cy="5566299"/>
          </a:xfrm>
        </p:spPr>
        <p:txBody>
          <a:bodyPr>
            <a:normAutofit fontScale="92500" lnSpcReduction="20000"/>
          </a:bodyPr>
          <a:lstStyle/>
          <a:p>
            <a:endParaRPr lang="es-EC" dirty="0" smtClean="0"/>
          </a:p>
          <a:p>
            <a:pPr marL="2778125"/>
            <a:r>
              <a:rPr lang="es-EC" dirty="0" smtClean="0"/>
              <a:t>Derecho humano</a:t>
            </a:r>
          </a:p>
          <a:p>
            <a:pPr marL="2778125"/>
            <a:r>
              <a:rPr lang="es-EC" dirty="0" smtClean="0"/>
              <a:t>Deuda social</a:t>
            </a:r>
          </a:p>
          <a:p>
            <a:pPr marL="2778125"/>
            <a:r>
              <a:rPr lang="es-EC" dirty="0" smtClean="0"/>
              <a:t>Cambio de matriz productiva y distributiva</a:t>
            </a:r>
          </a:p>
          <a:p>
            <a:pPr marL="2778125"/>
            <a:r>
              <a:rPr lang="es-EC" dirty="0" smtClean="0"/>
              <a:t>Ciudadanía democrática</a:t>
            </a:r>
          </a:p>
          <a:p>
            <a:pPr marL="2778125"/>
            <a:endParaRPr lang="es-EC" dirty="0" smtClean="0"/>
          </a:p>
          <a:p>
            <a:pPr marL="0" indent="0" algn="just">
              <a:buNone/>
            </a:pPr>
            <a:r>
              <a:rPr lang="es-EC" b="1" dirty="0" smtClean="0"/>
              <a:t>Constitución 2008, Art</a:t>
            </a:r>
            <a:r>
              <a:rPr lang="es-EC" b="1" dirty="0"/>
              <a:t>. 27.- </a:t>
            </a:r>
            <a:r>
              <a:rPr lang="es-EC" dirty="0"/>
              <a:t>La educación se centrará en el ser humano y </a:t>
            </a:r>
            <a:r>
              <a:rPr lang="es-EC" dirty="0" smtClean="0"/>
              <a:t>garantizará su </a:t>
            </a:r>
            <a:r>
              <a:rPr lang="es-EC" dirty="0"/>
              <a:t>desarrollo holístico, en el marco del respeto a los </a:t>
            </a:r>
            <a:r>
              <a:rPr lang="es-EC" dirty="0" smtClean="0"/>
              <a:t>derechos humanos</a:t>
            </a:r>
            <a:r>
              <a:rPr lang="es-EC" dirty="0"/>
              <a:t>, al medio ambiente sustentable y a la democracia; </a:t>
            </a:r>
            <a:r>
              <a:rPr lang="es-EC" dirty="0" smtClean="0"/>
              <a:t>será participativa</a:t>
            </a:r>
            <a:r>
              <a:rPr lang="es-EC" dirty="0"/>
              <a:t>, obligatoria, intercultural, democrática, </a:t>
            </a:r>
            <a:r>
              <a:rPr lang="es-EC" dirty="0" smtClean="0"/>
              <a:t>incluyente y </a:t>
            </a:r>
            <a:r>
              <a:rPr lang="es-EC" dirty="0"/>
              <a:t>diversa, de calidad y calidez; impulsará la equidad de </a:t>
            </a:r>
            <a:r>
              <a:rPr lang="es-EC" dirty="0" smtClean="0"/>
              <a:t>género, la </a:t>
            </a:r>
            <a:r>
              <a:rPr lang="es-EC" dirty="0"/>
              <a:t>justicia, la solidaridad y la paz; estimulará el sentido crítico, </a:t>
            </a:r>
            <a:r>
              <a:rPr lang="es-EC" dirty="0" smtClean="0"/>
              <a:t>el arte </a:t>
            </a:r>
            <a:r>
              <a:rPr lang="es-EC" dirty="0"/>
              <a:t>y la cultura física, la iniciativa individual y comunitaria, y </a:t>
            </a:r>
            <a:r>
              <a:rPr lang="es-EC" dirty="0" smtClean="0"/>
              <a:t>el desarrollo </a:t>
            </a:r>
            <a:r>
              <a:rPr lang="es-EC" dirty="0"/>
              <a:t>de competencias y capacidades para crear y </a:t>
            </a:r>
            <a:r>
              <a:rPr lang="es-EC" dirty="0" smtClean="0"/>
              <a:t>trabajar. La </a:t>
            </a:r>
            <a:r>
              <a:rPr lang="es-EC" dirty="0"/>
              <a:t>educación es indispensable para el conocimiento, el ejercicio </a:t>
            </a:r>
            <a:r>
              <a:rPr lang="es-EC" dirty="0" smtClean="0"/>
              <a:t>de los </a:t>
            </a:r>
            <a:r>
              <a:rPr lang="es-EC" dirty="0"/>
              <a:t>derechos y la construcción de un país soberano, y constituye </a:t>
            </a:r>
            <a:r>
              <a:rPr lang="es-EC" dirty="0" smtClean="0"/>
              <a:t>un eje </a:t>
            </a:r>
            <a:r>
              <a:rPr lang="es-EC" dirty="0"/>
              <a:t>estratégico para el desarrollo nacional.</a:t>
            </a:r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3200021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30110" y="254253"/>
            <a:ext cx="4823690" cy="686780"/>
          </a:xfrm>
        </p:spPr>
        <p:txBody>
          <a:bodyPr>
            <a:normAutofit fontScale="90000"/>
          </a:bodyPr>
          <a:lstStyle/>
          <a:p>
            <a:pPr algn="ctr"/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109" y="254252"/>
            <a:ext cx="4573137" cy="66037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110" y="2425266"/>
            <a:ext cx="5191125" cy="254317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885" y="1059262"/>
            <a:ext cx="546735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91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</a:t>
            </a:r>
            <a:r>
              <a:rPr lang="es-EC" dirty="0" smtClean="0"/>
              <a:t>remia la excelencia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666" y="1443254"/>
            <a:ext cx="9605637" cy="496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312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6"/>
          <p:cNvGraphicFramePr/>
          <p:nvPr>
            <p:extLst/>
          </p:nvPr>
        </p:nvGraphicFramePr>
        <p:xfrm>
          <a:off x="1524000" y="2033096"/>
          <a:ext cx="9144000" cy="332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5"/>
          <p:cNvSpPr txBox="1"/>
          <p:nvPr/>
        </p:nvSpPr>
        <p:spPr>
          <a:xfrm>
            <a:off x="1611683" y="6601051"/>
            <a:ext cx="56092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>
                <a:latin typeface="Century Gothic" pitchFamily="34" charset="0"/>
              </a:rPr>
              <a:t>Fuente: Leyes de creación universidades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524000" y="1417541"/>
            <a:ext cx="870256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 sz="2200" b="0" i="0" u="none" strike="noStrike" kern="120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pPr>
            <a:r>
              <a:rPr lang="es-ES" sz="1600" dirty="0">
                <a:solidFill>
                  <a:srgbClr val="000000"/>
                </a:solidFill>
                <a:latin typeface="Century Gothic" pitchFamily="34" charset="0"/>
              </a:rPr>
              <a:t>Creación de universidades y escuelas politécnicas por año</a:t>
            </a:r>
            <a:endParaRPr lang="es-EC" sz="1600" b="1" dirty="0">
              <a:solidFill>
                <a:srgbClr val="000000"/>
              </a:solidFill>
              <a:latin typeface="Century Gothic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524000" y="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algn="ctr"/>
            <a:r>
              <a:rPr lang="es-ES" sz="2400" dirty="0">
                <a:solidFill>
                  <a:schemeClr val="bg1"/>
                </a:solidFill>
                <a:latin typeface="Century Gothic" pitchFamily="34" charset="0"/>
              </a:rPr>
              <a:t>Terminamos con la mayor estafa académica, </a:t>
            </a:r>
          </a:p>
          <a:p>
            <a:pPr marL="173038" algn="ctr"/>
            <a:r>
              <a:rPr lang="es-ES" sz="2800" b="1" dirty="0">
                <a:solidFill>
                  <a:schemeClr val="bg1"/>
                </a:solidFill>
                <a:latin typeface="Century Gothic" pitchFamily="34" charset="0"/>
              </a:rPr>
              <a:t>17 universidades y escuelas particulares </a:t>
            </a:r>
          </a:p>
          <a:p>
            <a:pPr marL="173038" algn="ctr"/>
            <a:r>
              <a:rPr lang="es-ES" sz="2400" b="1" dirty="0">
                <a:solidFill>
                  <a:schemeClr val="bg1"/>
                </a:solidFill>
                <a:latin typeface="Century Gothic" pitchFamily="34" charset="0"/>
              </a:rPr>
              <a:t>fueron suspendidas por falta de calidad</a:t>
            </a:r>
            <a:endParaRPr lang="es-EC" sz="2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855077" y="5822204"/>
            <a:ext cx="8529145" cy="830842"/>
          </a:xfrm>
          <a:prstGeom prst="round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s-ES" sz="2400" dirty="0">
                <a:solidFill>
                  <a:schemeClr val="bg1"/>
                </a:solidFill>
                <a:latin typeface="Century Gothic" pitchFamily="34" charset="0"/>
              </a:rPr>
              <a:t>Cierre de </a:t>
            </a:r>
            <a:r>
              <a:rPr lang="es-ES" sz="2800" b="1" dirty="0">
                <a:solidFill>
                  <a:schemeClr val="bg1"/>
                </a:solidFill>
                <a:latin typeface="Century Gothic" pitchFamily="34" charset="0"/>
              </a:rPr>
              <a:t>125</a:t>
            </a:r>
            <a:r>
              <a:rPr lang="es-ES" sz="2400" dirty="0">
                <a:solidFill>
                  <a:schemeClr val="bg1"/>
                </a:solidFill>
                <a:latin typeface="Century Gothic" pitchFamily="34" charset="0"/>
              </a:rPr>
              <a:t> institutos técnicos y tecnológicos</a:t>
            </a:r>
          </a:p>
          <a:p>
            <a:pPr algn="ctr">
              <a:lnSpc>
                <a:spcPct val="80000"/>
              </a:lnSpc>
            </a:pPr>
            <a:r>
              <a:rPr lang="es-ES" sz="2400" dirty="0">
                <a:solidFill>
                  <a:schemeClr val="bg1"/>
                </a:solidFill>
                <a:latin typeface="Century Gothic" pitchFamily="34" charset="0"/>
              </a:rPr>
              <a:t>Cierre de </a:t>
            </a:r>
            <a:r>
              <a:rPr lang="es-ES" sz="2800" b="1" dirty="0">
                <a:solidFill>
                  <a:schemeClr val="bg1"/>
                </a:solidFill>
                <a:latin typeface="Century Gothic" pitchFamily="34" charset="0"/>
              </a:rPr>
              <a:t>44</a:t>
            </a:r>
            <a:r>
              <a:rPr lang="es-ES" sz="2400" dirty="0">
                <a:solidFill>
                  <a:schemeClr val="bg1"/>
                </a:solidFill>
                <a:latin typeface="Century Gothic" pitchFamily="34" charset="0"/>
              </a:rPr>
              <a:t> extensiones por falta de calidad (51%)</a:t>
            </a:r>
          </a:p>
        </p:txBody>
      </p:sp>
    </p:spTree>
    <p:extLst>
      <p:ext uri="{BB962C8B-B14F-4D97-AF65-F5344CB8AC3E}">
        <p14:creationId xmlns:p14="http://schemas.microsoft.com/office/powerpoint/2010/main" val="309109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989666" y="130370"/>
            <a:ext cx="77300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>
                <a:solidFill>
                  <a:schemeClr val="bg1"/>
                </a:solidFill>
                <a:latin typeface="Century Gothic" panose="020B0502020202020204" pitchFamily="34" charset="0"/>
              </a:rPr>
              <a:t>Desde el año 2008, el porcentaje de docentes con título de</a:t>
            </a:r>
          </a:p>
          <a:p>
            <a:pPr algn="ctr"/>
            <a:r>
              <a:rPr lang="es-EC" dirty="0">
                <a:solidFill>
                  <a:schemeClr val="bg1"/>
                </a:solidFill>
                <a:latin typeface="Century Gothic" panose="020B0502020202020204" pitchFamily="34" charset="0"/>
              </a:rPr>
              <a:t>Maestría o PhD se ha incrementado en 29 puntos porcentuales,</a:t>
            </a:r>
          </a:p>
          <a:p>
            <a:pPr algn="ctr"/>
            <a:r>
              <a:rPr lang="es-EC" dirty="0">
                <a:solidFill>
                  <a:schemeClr val="bg1"/>
                </a:solidFill>
                <a:latin typeface="Century Gothic" panose="020B0502020202020204" pitchFamily="34" charset="0"/>
              </a:rPr>
              <a:t>solo en el último año aumentó 7 puntos porcentuales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457" y="719091"/>
            <a:ext cx="10026629" cy="494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8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8 Gráfico"/>
          <p:cNvGraphicFramePr>
            <a:graphicFrameLocks/>
          </p:cNvGraphicFramePr>
          <p:nvPr>
            <p:extLst/>
          </p:nvPr>
        </p:nvGraphicFramePr>
        <p:xfrm>
          <a:off x="1524000" y="2057400"/>
          <a:ext cx="9144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10 Rectángulo redondeado"/>
          <p:cNvSpPr/>
          <p:nvPr/>
        </p:nvSpPr>
        <p:spPr>
          <a:xfrm>
            <a:off x="2495913" y="2179885"/>
            <a:ext cx="1528549" cy="378372"/>
          </a:xfrm>
          <a:prstGeom prst="roundRect">
            <a:avLst/>
          </a:prstGeom>
          <a:solidFill>
            <a:srgbClr val="CC3399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>
                <a:latin typeface="Century Gothic" pitchFamily="34" charset="0"/>
              </a:rPr>
              <a:t>META 60%</a:t>
            </a:r>
          </a:p>
        </p:txBody>
      </p:sp>
      <p:sp>
        <p:nvSpPr>
          <p:cNvPr id="11" name="7 Rectángulo"/>
          <p:cNvSpPr/>
          <p:nvPr/>
        </p:nvSpPr>
        <p:spPr>
          <a:xfrm>
            <a:off x="1838325" y="1425705"/>
            <a:ext cx="85867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entury Gothic" pitchFamily="34" charset="0"/>
                <a:ea typeface="+mn-ea"/>
                <a:cs typeface="+mn-cs"/>
              </a:defRPr>
            </a:pPr>
            <a:r>
              <a:rPr lang="en-US" sz="2000" dirty="0" err="1">
                <a:solidFill>
                  <a:srgbClr val="000000"/>
                </a:solidFill>
                <a:latin typeface="Century Gothic" pitchFamily="34" charset="0"/>
              </a:rPr>
              <a:t>Docentes</a:t>
            </a:r>
            <a:r>
              <a:rPr lang="en-US" sz="2000" dirty="0">
                <a:solidFill>
                  <a:srgbClr val="000000"/>
                </a:solidFill>
                <a:latin typeface="Century Gothic" pitchFamily="34" charset="0"/>
              </a:rPr>
              <a:t> a </a:t>
            </a:r>
            <a:r>
              <a:rPr lang="en-US" sz="2000" dirty="0" err="1">
                <a:solidFill>
                  <a:srgbClr val="000000"/>
                </a:solidFill>
                <a:latin typeface="Century Gothic" pitchFamily="34" charset="0"/>
              </a:rPr>
              <a:t>Tiempo</a:t>
            </a:r>
            <a:r>
              <a:rPr lang="en-US" sz="2000" dirty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entury Gothic" pitchFamily="34" charset="0"/>
              </a:rPr>
              <a:t>Completo</a:t>
            </a:r>
            <a:endParaRPr lang="en-US" sz="200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graphicFrame>
        <p:nvGraphicFramePr>
          <p:cNvPr id="12" name="1 Tabla"/>
          <p:cNvGraphicFramePr>
            <a:graphicFrameLocks noGrp="1"/>
          </p:cNvGraphicFramePr>
          <p:nvPr>
            <p:extLst/>
          </p:nvPr>
        </p:nvGraphicFramePr>
        <p:xfrm>
          <a:off x="1920291" y="5197879"/>
          <a:ext cx="8106770" cy="111442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797791"/>
                <a:gridCol w="1992573"/>
                <a:gridCol w="1542197"/>
                <a:gridCol w="1774209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Año 2012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Año 2013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Año 2014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01 PUBLICA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30%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46%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56%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02 PUBLICA-POST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29%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38%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47%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03 PARTICULAR-COFINANCIADA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24%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38%</a:t>
                      </a:r>
                      <a:endParaRPr lang="es-EC" sz="1400" b="0" i="0" u="none" strike="noStrike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43%</a:t>
                      </a:r>
                      <a:endParaRPr lang="es-EC" sz="1400" b="0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Total</a:t>
                      </a:r>
                      <a:endParaRPr lang="es-EC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29%</a:t>
                      </a:r>
                      <a:endParaRPr lang="es-EC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44%</a:t>
                      </a:r>
                      <a:endParaRPr lang="es-EC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52%</a:t>
                      </a:r>
                      <a:endParaRPr lang="es-EC" sz="14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1"/>
          <p:cNvSpPr txBox="1"/>
          <p:nvPr/>
        </p:nvSpPr>
        <p:spPr>
          <a:xfrm>
            <a:off x="1524000" y="254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Century Gothic" pitchFamily="34" charset="0"/>
              </a:rPr>
              <a:t>Desde</a:t>
            </a:r>
            <a:r>
              <a:rPr lang="en-US" sz="2000" dirty="0">
                <a:solidFill>
                  <a:schemeClr val="bg1"/>
                </a:solidFill>
                <a:latin typeface="Century Gothic" pitchFamily="34" charset="0"/>
              </a:rPr>
              <a:t> el </a:t>
            </a:r>
            <a:r>
              <a:rPr lang="en-US" sz="2000" dirty="0" err="1">
                <a:solidFill>
                  <a:schemeClr val="bg1"/>
                </a:solidFill>
                <a:latin typeface="Century Gothic" pitchFamily="34" charset="0"/>
              </a:rPr>
              <a:t>año</a:t>
            </a:r>
            <a:r>
              <a:rPr lang="en-US" sz="2000" dirty="0">
                <a:solidFill>
                  <a:schemeClr val="bg1"/>
                </a:solidFill>
                <a:latin typeface="Century Gothic" pitchFamily="34" charset="0"/>
              </a:rPr>
              <a:t> 2008, el </a:t>
            </a:r>
            <a:r>
              <a:rPr lang="es-EC" sz="2000" dirty="0">
                <a:solidFill>
                  <a:schemeClr val="bg1"/>
                </a:solidFill>
                <a:latin typeface="Century Gothic" pitchFamily="34" charset="0"/>
              </a:rPr>
              <a:t>porcentaje de profesores a Tiempo Completo</a:t>
            </a:r>
          </a:p>
          <a:p>
            <a:pPr algn="ctr"/>
            <a:r>
              <a:rPr lang="es-EC" sz="2000" dirty="0">
                <a:solidFill>
                  <a:schemeClr val="bg1"/>
                </a:solidFill>
                <a:latin typeface="Century Gothic" pitchFamily="34" charset="0"/>
              </a:rPr>
              <a:t>se ha incrementado en 24 puntos porcentuales, </a:t>
            </a:r>
          </a:p>
          <a:p>
            <a:pPr algn="ctr"/>
            <a:r>
              <a:rPr lang="es-EC" sz="2000" dirty="0">
                <a:solidFill>
                  <a:schemeClr val="bg1"/>
                </a:solidFill>
                <a:latin typeface="Century Gothic" pitchFamily="34" charset="0"/>
              </a:rPr>
              <a:t>Con la LOES se estandariza la Jornada a Tiempo Completo</a:t>
            </a:r>
          </a:p>
        </p:txBody>
      </p:sp>
      <p:sp>
        <p:nvSpPr>
          <p:cNvPr id="14" name="TextBox 4"/>
          <p:cNvSpPr txBox="1"/>
          <p:nvPr/>
        </p:nvSpPr>
        <p:spPr>
          <a:xfrm>
            <a:off x="1524000" y="6596390"/>
            <a:ext cx="914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2160" b="0" i="0" u="none" strike="noStrike" kern="1200" baseline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050" dirty="0">
                <a:latin typeface="Century Gothic" pitchFamily="34" charset="0"/>
              </a:rPr>
              <a:t>Fuente: 2012, 2013, 2014 GIIES </a:t>
            </a:r>
            <a:r>
              <a:rPr lang="en-US" sz="1050" dirty="0" err="1">
                <a:latin typeface="Century Gothic" pitchFamily="34" charset="0"/>
              </a:rPr>
              <a:t>autorreporte</a:t>
            </a:r>
            <a:r>
              <a:rPr lang="en-US" sz="1050" dirty="0">
                <a:latin typeface="Century Gothic" pitchFamily="34" charset="0"/>
              </a:rPr>
              <a:t> </a:t>
            </a:r>
            <a:r>
              <a:rPr lang="en-US" sz="1050" dirty="0" err="1">
                <a:latin typeface="Century Gothic" pitchFamily="34" charset="0"/>
              </a:rPr>
              <a:t>universidades</a:t>
            </a:r>
            <a:r>
              <a:rPr lang="en-US" sz="1050" dirty="0">
                <a:latin typeface="Century Gothic" pitchFamily="34" charset="0"/>
              </a:rPr>
              <a:t> y </a:t>
            </a:r>
            <a:r>
              <a:rPr lang="en-US" sz="1050" dirty="0" err="1">
                <a:latin typeface="Century Gothic" pitchFamily="34" charset="0"/>
              </a:rPr>
              <a:t>escuelas</a:t>
            </a:r>
            <a:r>
              <a:rPr lang="en-US" sz="1050" dirty="0">
                <a:latin typeface="Century Gothic" pitchFamily="34" charset="0"/>
              </a:rPr>
              <a:t> </a:t>
            </a:r>
            <a:r>
              <a:rPr lang="en-US" sz="1050" dirty="0" err="1">
                <a:latin typeface="Century Gothic" pitchFamily="34" charset="0"/>
              </a:rPr>
              <a:t>politécnicas</a:t>
            </a:r>
            <a:r>
              <a:rPr lang="en-US" sz="1050" dirty="0">
                <a:latin typeface="Century Gothic" pitchFamily="34" charset="0"/>
              </a:rPr>
              <a:t> </a:t>
            </a:r>
            <a:r>
              <a:rPr lang="en-US" sz="1050" dirty="0" err="1">
                <a:latin typeface="Century Gothic" pitchFamily="34" charset="0"/>
              </a:rPr>
              <a:t>públicas</a:t>
            </a:r>
            <a:r>
              <a:rPr lang="en-US" sz="1050" dirty="0">
                <a:latin typeface="Century Gothic" pitchFamily="34" charset="0"/>
              </a:rPr>
              <a:t> y </a:t>
            </a:r>
            <a:r>
              <a:rPr lang="en-US" sz="1050" dirty="0" err="1">
                <a:latin typeface="Century Gothic" pitchFamily="34" charset="0"/>
              </a:rPr>
              <a:t>particulares</a:t>
            </a:r>
            <a:r>
              <a:rPr lang="en-US" sz="1050" dirty="0">
                <a:latin typeface="Century Gothic" pitchFamily="34" charset="0"/>
              </a:rPr>
              <a:t> </a:t>
            </a:r>
            <a:r>
              <a:rPr lang="en-US" sz="1050" dirty="0" err="1">
                <a:latin typeface="Century Gothic" pitchFamily="34" charset="0"/>
              </a:rPr>
              <a:t>cofinanciadas</a:t>
            </a:r>
            <a:endParaRPr lang="en-US" sz="105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2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Autofit/>
          </a:bodyPr>
          <a:lstStyle/>
          <a:p>
            <a:r>
              <a:rPr lang="es-EC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En el 2015, las universidades han cuadriplicado el número de publicaciones indexadas en </a:t>
            </a:r>
            <a:r>
              <a:rPr lang="es-EC" sz="2400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Scopus</a:t>
            </a:r>
            <a:r>
              <a:rPr lang="es-EC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en relación al año 2010.</a:t>
            </a:r>
            <a:endParaRPr lang="en-US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940919" y="6292334"/>
            <a:ext cx="2770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Fuente</a:t>
            </a:r>
            <a:r>
              <a:rPr lang="en-US" dirty="0"/>
              <a:t>: SCOPUS – DIC 2015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730" y="2027869"/>
            <a:ext cx="9038236" cy="390241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524001" y="1581150"/>
            <a:ext cx="9210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>
                <a:latin typeface="Century Gothic" panose="020B0502020202020204" pitchFamily="34" charset="0"/>
              </a:rPr>
              <a:t>Número de publicaciones indexadas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45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727200" y="100168"/>
            <a:ext cx="868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dirty="0" smtClean="0">
                <a:latin typeface="Century Gothic" panose="020B0502020202020204" pitchFamily="34" charset="0"/>
              </a:rPr>
              <a:t>Cuatro nuevas apuestas por la inclusión y la excelencia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3078" name="Picture 6" descr="IKIAM Universidad Regional Amazó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546" y="5702294"/>
            <a:ext cx="1791387" cy="49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545" y="1346530"/>
            <a:ext cx="1322830" cy="8832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237" y="2448258"/>
            <a:ext cx="1163970" cy="128893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5784" y="3955667"/>
            <a:ext cx="781015" cy="11135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9172" y="710215"/>
            <a:ext cx="8480029" cy="59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9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8 Diagrama"/>
          <p:cNvGraphicFramePr/>
          <p:nvPr>
            <p:extLst/>
          </p:nvPr>
        </p:nvGraphicFramePr>
        <p:xfrm>
          <a:off x="1984375" y="1133401"/>
          <a:ext cx="8255480" cy="534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AutoShape 4" descr="data:image/jpeg;base64,/9j/4AAQSkZJRgABAQAAAQABAAD/2wCEAAkGBhQSEBIUExQUFRMWFxgYGBYXGBgZFhgYFRgYFhYXGBgXHCYgHBsjGRQVHy8gIycpLCwsFR4xNTAqNSYrLCkBCQoKDgwOGg8PGi4kHyAuKiopLDQsKjMvLS81LjAuLS01LC0xLDI1LywyLzUsLDQtLCwsLDUtLSwpLC4sLCwtLP/AABEIAPQAzwMBIgACEQEDEQH/xAAcAAACAgMBAQAAAAAAAAAAAAAABgUHAQMEAgj/xABIEAABAwICBQcJBwAJAwUAAAABAAIDBBEFEgYTITFBIjRRUmFxkQcVMjNCU3KBwRQWI0NzobEkYmOCkrLR4fAXg6IlRGR0k//EABsBAQACAwEBAAAAAAAAAAAAAAAEBQEDBgcC/8QAPhEAAQMCAgMLCwUAAgMAAAAAAQACAwQRBSExQXESEzIzNFGBobHR8BQWIlJTYZGSssHhBjVicvGCohUjQv/aAAwDAQACEQMRAD8AvFCEIiiNKalzKZ7mEtd0jfvVeefaj3z/ABT9pjzST5fyqnxY2hfbsXN4tI8TNa1xFxz+9WdBCJnBnOQPipvz5Ue9k8UefKj3sniq817usfEo17usfEqHvc/tD19663zZPrj5fyrD8+VHvZPFHnyo97J4qvNe7rHxKNe7rHxKb3P7Q9fenmyfXHy/lWH58qPeyeKPPlR72TxVea93WPiUa93WPiU3uf2h6+9PNk+uPl/KsPz5Ue9k8UefKj3sniq4lri2wu4uO5ouST0AIrhPFGZJHti6sRJMrz1SBuWRFPkN8OejM96rqvDKelNpJRfmDbntVj+fKj3snijz5Ue9k8VXbKhxAN3eJWde7rHxKxvc/tD196sB+mr/AP2Pl/KsPz5Ue9k8UefKj3sniq817usfEo17usfEpvc/tD196z5sn1x8v5Vh+fKj3snijz5Ue9k8VXmvd1j4lGvd1j4lN7n9oevvTzZPrj5fyrD8+VHvZPFHnyo97J4qvNe7rHxKNe7rHxKb3P7Q9fenmyfXHy/lWH58qPeyeKDjlR72TxVea93WPiV16Lyk1UwJJGrGwntWHMma0u3w5e896g12C+Rxb4XA520flXZoRXPkifncXEO3lMqU/J96p/xJsXTURLqdhPMuRlFnlCEIUta0IQhEUHpjzST5fyqmxj1L/krZ0x5pJ8v5VTYx6l/yXM4tyhmwdqusJ45n9h2hKqEIResIQhCIheDmLmsYMz3mzR9T0AL2ikqDHA+dvrZnGKI9Vo9M92wpqy6NvjMqoxatdTRAR8N5sO/xrK3T1TaQOZEQ6fdLORfKT7DB09AWjFNG6qGMSuGWR7dZZ/LmdELB0h6oFxs7U2eS/AKeYvfNZzwDq4n8WO2Gfb6RJuAeFlIR6NTvxKpihqnBlPCIm52h5aycZiy7t+0Darmlomtbun5k+PA0BecVFeYXlsJzGl+snXY6h79J0+5LtDolFLV0lOX1Mcz7umYXggR5LsfG4Czru6FvxrQCaKrhp6aQTGSOSTK/YRq7bM27lX2Kf0fwmBtFOKiQsqKaQsdUE8tjxymhnEN2jkjYpHQiofUT1NRUbKkNjZqyLFrLcmUD+0G23CymmCNwsWhQ48Sq4nbtsrviT2qsJYnMe6ORhjkbva7f3jpHaFhW7pzou2rpy4WbPGC6N5sL2Fywk7wQNyp6nmzNv4joI3hU1XS7ybjQV6NgWM/+QYWSZPbp945+9bEIQoS6RCEIRELr0U53N+mP5XIuvRTnc36Y/la5eKfs+4VBj/JekK6PJ96p/wASbEp+T71T/iTYr6g5OzYvMZuGUIQhTFqQhCERQemPNJPl/KqbGPUv+StrTHmkny/lVLjHqX/Jczi3KGbB2q6wnjmf2HaEqoQhF6whCEIi0Vz7RPPQ0/ws47ydQ0bm07Tb+s8i579q8YiPwpPhP8LdpGzbTuHtUzP8TS36BbI7btl+c9i4/HSRVR29V1tudvsrpl0ThdTwREFphYBHKzZIy4vdp+fFK+D4HVjEsRjZWOzfgEveLvkGTZew4blPO08gc1op2yVTy1vJhaXNYbAWkd7KgK+mrDXRSTubRx1Q1TtUdYS/8thd7JI48F1BsvNhda3YdT0OKF1bM6cSRiQF/Kc2cHlERt2kZQLXC9Y5pFM6qpqukgLGOP2czzC0bzLsYXRDlcm37rzpdR0tEIzA181bC8P5RMsmUmzta87m23LfphWYhPROlfFBFE3LK3LJrHED0T2HbuWFlTrdDdaQa6d9TtvqQctOD0tAs7xKq/SPDG01fUxMGVmYPa3oD9th2bFZlLpNURNj+202WNzWWmhcZGgEDlSj2Aq20pxFlRiFRLG4PZyWBw3HIOHZtUSu3O8noXQfpovGIN3PMb7Ld9lHoQhc+vWEIQhEQuvRTnc36Y/lci69FOdzfpj+Vrl4p+z7hUGP8l6Qro8n3qn/ABJsSn5PvVP+JNivqDk7Ni8xm4ZQhCFMWpCEIRFC6X80k7vqFUmMepf8lbel/NJO76hVJjHqX/Jczi3KGbB2q5wnjmf2HaEqoQhF6yhCEIiw5txY7l6ghMtIWDbNTOJA4vjdwHYB/CwsRTuikbKwXc0WLesw72ob2y06R49+hUmM0b54xJFw2G48dfVrVgeSfSRhi+yHK17dsLgA3PH1bjaXA33qe01frI2UjReeoNmnjE0elP8A3Ts+aqyroMwFTSXLb3c1ptJE/iW9v9VSej/lFcKwTVY1pbGYmvYLPa0+kHR9JO8q8pK1krLOyI0/n3rziqoS9xlpxcHS3W07NY5raNBTro/FFDBPRzhsc7Y3CSR35zXAt1zHO2kf1b3SlJpc9+Ftp20s8kbZW07ZwWhrgDZgyu5VyOkLfphppQ1rqNl5hG2Rz5H6oiRlm/h5f71rjoS1UaXyCtdLYSR8lwc9upYZIxyJMh7/AJqY6Rg1qEyknebBh+BVn4rpxDFQF7DmkLRC2Fws7WBuUhzTwG+9rbFUlPDlHaSST0k7ytk9e6plfUSOD5ZPScBZuzg0cAsqlrKnfTuRoC9G/T2DijZv0li93TYc1+1CEIUFdShCEIiF16Kc7m/TH8rkXXopzub9MfytcvFP2fcKgx/kvSFdHk+9U/4k2JT8n3qn/EmxX1BydmxeYzcMoQhCmLUhCEIihdL+aSd31CqTGPUv+StvS/mknd9Qqkxj1L/kuZxblDNg7Vc4TxzP7DtCVUIQi9ZQhCERCEIRF4jzsfnieY39I3HvG75r3UYgJPX0zHHrREtce09qF5fIALkgDpKZE3Iz6/iFT1eD0s5MjhuTrIy6eZaohTvuWQVha02cBY2O+179C9U9ZEOVDS3PTO4kbOlqm9DQdTUGxs6UltxvGW1x2JfpJAC5p2OD3ck7Dv6EDt057c/RtrK5KgpWVNSYZXktF7Z6bGw8BbImHNI92UF7s2Vos1uy1m9i3IQsk3XfQQMgjEUegaEIQhYW9CEIRELr0U53N+mP5XIuvRTnc36Y/la5eKfs+4VBj/JekK6PJ96p/wASbEp+T71T/iTYr6g5OzYvMZuGUIQhTFqQhCERQul/NJO76hVPiURdE4NFybbFbGl/NJO76hVdLKGgucbAbyuYxi+/stpt91Z0MhiIeNRv8Er+aJeoUeaJeoVOef4Pefsjz/B7z9lp3FZ7J3yldL5zSfx8dKg/NEvUKPNEvUKnPP8AB7z9kef4Pefsm4rPZO+Up5zSfx8dKg/NEvUKPNEvUKnPP8HvP2R5/g95+ybis9k75SnnNJ/Hx0qD80S9QrkwyJjC51TTzvlDjYZbx5b8nk7imfz/AAe8/ZHn+D3g8FkNq7EGJ2fMHBV9djDqxoa5wAHMdO3NczdJGAACCoAG4BgsO5ceIV1PMDnpai/WDAH/AOIbUwwTB7Q5pu07io6bSWBji0uNwbHZxCjwQySPIhicXN02JuFVue1oBc4BL+G4XMYmlzHX2799r7L/ACsunzRL1CpT71wdY+BR964OsfAqc6mxAm+8O+Uq9i/Uzo2Bl2mwAuSb9qi/NEvUKPNEvUKlPvXB1j4FH3rg6x8CseS4h7B3ylbPOp38OvvUX5ol6hR5ol6hUp964OsfAo+9cHWPgU8lxD2DvlKedTv4dfeovzRL1Ct+jtBJHUyl7CGmMAE7ib7l2/euDrHwK66DFo5r5CTbetM8NZHG4yREN1kgqLVY4a1m9Hc6b5f6rI8n3qn/ABJsSn5PvVP+JNi6Gg5OzYuZm4ZQhCFMWpCEIRFC6X80k7vqFUeNc3k7lbml/NJO76hVHjXN5O5UFdy2Ha36lMi4p3T2JACEBC9LKokIQhEQhCyiLCFlYRE+6N82h7vqkvFfXy/GU6aN82h7vqkvFfXy/GVx2A/uNVtP1KyreIj8alyoQhdqqhCFlrSTYC56F7fTPAuWuA6SCvkvaDYnNZsVrQhC+lhCZtCvzUspm0K/NVF+of2+To7QplDx7Vcnk+9U/wCJNiU/J96p/wASbFQUHJ2bFPm4ZQhCFMWpCEIRFC6X80k7vqFUeNc3k7lbml/NJO76hVHjXN5O5UFdy2Ha36lMh4p3T2KvxwsCSdgA2knoAU7S6C10jyxkUZIFyDIBYHpKi8L5xTfqt+qurCoy6rqg1+Qlmx+zk7tu3Yu3raiSN4a02VVEwOFyqfrNGKuJ2V9NKT/ZtLxs43A3KMlfkNn3Yeh4sVfIixGKwjdDUM3mSUlryOgNjFtq1tlEwmbLQFjmxOdrnsZkLrEWadpvxUduISDSAV9mFupUdSwPlNomPlN7HIC4Ande25O2DeSGpl21D2wAW5LeWXA7+Vsymyc9GWvhoaf7JBHrHsF3kWYCOMhbtXutoHPaXYhVARkXfTx7G3HFrhaSy+JK2R+jJZbE0JLk8mkD66pp4ZJGOZBE9j3EvaHPe4HMOIIaB87pGkjLXPY70mPcx3RdhsbK6sCbGMQl1RJi+yU2Qkk3brHW37fFU1iJ/pFV/wDYm/zLdQSOLy0nK118zAWunbRvm0Pd9Ul4r6+X4ynTRvm0Pd9Ul4r6+X4yqfAP3Gq2n6lIreIj8alyqYGi8up1ntb8nG3T39iiYZS1wcN4NwnvBcZFQy+57fSH1HYrTHa2ro2NkgaNyD6R+2w8/Yo1HDFKS15z1JV0bjJqYyAbNdtNt3emvSGNz6aRrQSbjYN+woxDFYqcbQMx9loFz2lRsemTb8qNwHSAfquanfWYlUR1sMOTLWz02N/d1KwY2KBhic/SoDDcIfNJkALQPSJG7/dYxXCnQPyu2g+i7gf90+007ZG5mEFp4j6pS0lxkyOMQFmNO2+8n6K3w7GKytrdwGAMA9Iax776b3yt/qiz0sUMN73OpQaZtCvzUspm0K/NVl+of2+To7Qo9Dx7Vcnk+9U/4k2JT8n3qn/EmxUFBydmxT5uGUIQhTFqQhCERQul/NJO76hVHjXN5O5W5pfzSTu+oVR41zeTuVBXcth2t+pTIeKd09iR8M5xTfqt+qurDMv2uqzC7cm0AXuLC+xUrhnOKb9Vv1V14YXCrqsgDn5OSHGwJ2WBPALr8R43oVbDwVy01FHdv2fEHhxHIhfI3K3pBjHK8VMU7KxsdQKqSJ7DG6wjYW2NjsOYm+zal+pbkH9Iw46x9gXUbcxF+Jk2ELqwIU7RUNhkkLzE4uile57xv5XKJt0KvW5eMJjmNDTkTxw0+qGtJBD29BY+9m/NaYTTMe3VMkrqoehK/bmHV14GTYOC8UccLaSjkkjmmdqxlij5QeB6RMd7Ot2qSp6eqe3LG2KjhPKYWgGQX4PicA0EoizQOviVQS3ITS05LLg5TrHbLjYVSld6+o/Wl/zK6KVmWvl23IpIWl3XLXuObvuqWqz+NP8Aqyf5lY4fxh2LTNwU8aN82h7vqkvFfXy/GU6aN82h7vqkvFfXy/GVU4B+41W0/Ut9bxEfjUpXBdHWTRZ3OcDfgmHCcIZThwbc5t5PYlLD9IZIWZGgW7UyaO406cPzDa23cQVFx2DEg2R73XhvovqvlkvujfBdoA9JRmHZZJZ55eUIybDu3LbSaQtqHiKWNuR2wbBcdC0yONHO/M0uhkvf57/miOupISZImudJ7IO0AnpUiSJs13tjc/dNbvRboblo0ixBzKwHFuRIFid1fX3rfo2THUTQ3u0XI+S7K7RiOWQvJcC7fbpWjReidd8z9hfew7DvXNiWlb2SuawAtabX6VCkZVT4i/yF3pBoDyDYE5X6+xbAY2QDfhlfIKCxOlEcrmC5A6VO6Ffmpeq6oyPL3bymHQr81dFjQeMKcJOFZt9txdQKSxqRudGauTyfeqf8SbEp+T71T/iTYqWg5OzYps3DKEIQpi1IQhCIofS1t6SXu+qqLGubydyurFYc8MjelpVNYnFeKQf1T+yocRG5qoXnnHUVMgzjcEg4Zzim/Vb9VbtBjcUdXVMc97XONg5rSQ27R7VrA9hVMnNyS05XNIIO+xCdcI8pZiiEUtKyRpPLfm2u7S220rtK6F737pouFVwuAFinqnpp2cmlrmTvO/7Q4SEX23Aisu+nlnyTtmhaLROOvYAGO2HYB6XbtSth+PYRUBzWE0Z35wNQ4k7wHDaVK4rQSU1OXQ1jtQWbGvbrXvL+S38RxuASd9lVEEZFSFjAqmp+y07KeJt9U0iaTbGDxaWg5vBbanDoiSa6qEptd1MHfhhw4sYOXsUVo1QzvpTFW1BgFPdr4mDVyR5TyJDKDctcNoXqq0owmlLP/cvG0StAleO9+9ACcgi20GNwPrpNXmEZp2sZma5vKjLi5nKA2gbVUlQ68kx6ZZP5TrpJ5UnVLHMZTAN9iTPleDwJbb9kixNIHKN3Ekk9p3q1oYXseXOFslHlcCLBP+jfNoe76pLxX18vxlOmjfNoe76pLxX18vxlUmAfuNVtP1KTW8RH41LniaC4AnKCdp6FYVBSMijAZbLa+bp7SVXa6RiUmq1WY5Ojj3X6Fb4zhcuINY1j7AHMatu0fBRKSobASSL8ydIcUgnJjuHcMpG/uXoYRTs5WrY23E8PFJ2BSNbUxFxDWg7SdwTLpFiETqaRrZGOJIsAdu9cvW4VJS1bKanc/cPtc55XNjosPfmrGKpEkZkeBcXUlS4jHIXBjg4t3jd4Jd0tw+NpD2kNe7e3p7VAUtS6Nwcw2cP+WPYs1VU6R5e83cf+bFeUWAPoqwSxSHcWzGs+46ra/F1DmrRLFuXNzWpM2hX5qWU1aFxHLI7heymfqIgYfJf3dq1UI/8AeOlW/wCT4/hP+JNqVPJ/F+C89Lv4TWqGh5OzYp83DKEIQpi1IWCVlQOnGKmnoZ3NNpC0tj+N+xn7oikaDFYqhrjE9rw0lpym9iNhBVbaR0GrqJGkclxuO4rq0SozhlXHG4ZYqxjXEncKkAZmD4uUfkmfTLBddGHsF3N/cKtxKnM0Po6RmFvgfuXZ6189YpRmKZ7T03Hcdy5U749guvbcbJG7u3sKSpYXNdlcCCOBXS4PiTK2AZ+m0WcPvsKg1MBif7joXhzQd4B710UWJzwvY+KZ7Sx2ZoJzNva2519nYudCtXxskFnC6jhxGhdWKYrPUya2oldJJYNuOSMo2hpDbA7zvXK1oG4AdwshCMjawWaLLBcTpWVhCFsWE+6N82h7vqkvFfXy/GU6aN82h7vqkvFfXy/GVx2AfuNVtP1KyreIj8alyoQhdqqhYRZZQiIQhAFzYbSeHFEQGkkAbSdgCsHB6DVQsZ7W895UTo5o/ktLKOV7LejtPanzRfBjPMCfQbtPb2Lz7HsQFdK2jpzcA5nUT3BXdFBvLTK/SnnRij1dMwEWJFz81x4nptDDWwUZuZZr2tubbreG5bdItJG0zWxsGsqH7Iom73HpPQ0cXcEj43o+6ndh88zg6ofWskmf3sc0MH9UAgfJTmNDGho1LWTc3VqoXkOFggSDpX2sKu8brMQZibom1DY4pReDM0ZSR6TL78+826FtqtG8Rq3wsqnwaiORshLM2dxjN23vs3pr0j0fZVxZHEtc05mPbscxw3OB/wCbFw6OaQPLzS1QDKlm47mzMG6SP6t3hEUljmBR1UJikGze0jY5rhuc08CFBYXpE+mkFLXbHHZFPujlHAE+zJbeNyn8bxuOliMkh7GgbXOcdzWjiT0KtqauxHETVmSOnMUUhjNG9t3kCxH4l7BxB3oiY9JdFL3lgF77S0fyEi1+GskGWRtz4HxTHgM9THHrKN7p4WkiSkmP40bhsLGPOwAcL77JjpaelxKLWNBa/c4WyvY4b2uHAqnqcOJfv1O7cu+Cksny3LxcKnajQ0exIe4rkOhs3Xj8SrZrNAZBcscCOAO9RjtEqkfl/uFgYnjEPonPoB7FneKZ2ejpVdt0Nk4vZfsKz9zZOuxWF91Kn3Z8Qt0ehtQfZA+aDF8XJ0f9U8mph/qrJ+iEw4sPcSuObAZ2743EdIVsS6HVA9kHuKjKrD5IzZ7SO8bFt84MRhzljBGwjsXz5HA7glRGjzSKeEHYQPqliowSaWeUtbyc55R3J1W+mo3yGzGk9wVVR4tNTzyywtBdJtNs7rfLTNkY1rjk1JsWhb/akaO5bfuUPenwCsKHQ2od7IHeV0SaCTgbC0qwOJ4y/MXHQPutPk1KMvuVWD9C3+y9vzWv7mTdePxKsp+h9QD6F/mF5+6FT1P3C+hjOMNytf8A4rHklKf9VfwaF9eT/DtU1Q4NFD6DdvWO0/7J0p9ApnDlOa3s3qdoNB4mWL7vPQd3gtMrsUrRuZn2bzZAfAfdfbW08WbRmk7CMBknd0M4uO7tU/LpA2L+iYewTVA2OP5cd/alcPpdc7NZiUsrI5DBRQvMbtXsklezY9t+DBuPSvF3ZjSYWI4Y4b62cjM0O35G9LuJKn0dDHTDLM861SSmRMejui4gLpZXa2pf6ch/ytHBo7EaY6MGthYxsphex4e14ANiOwqI0N02dLM+lnc10rb5JmDLFNb0tXfeW8U4VVU2NjnvcGtaLknYAFOWlIWI6IyRROkrMRnexo27Gs7wMvE7ls8nOh+qfJVu1rdaLRxvkc7LHwJzH0nbD2LroaZ+JTCeUFtJGbwxHZrXDdK8dHVHzTmBZEWUt6cUkBp9ZM4xujN45G+sa/2QzpJOzLxTIkryjsINHK4F0EczTIOAuQGvPY07URetFcCnmMdVXnNK0fhR2s2MdYj3h3novZb8cwWSCY1lILvtaaHhKwcW9Dxw6dyaIpQWggggi4I3W6VXmLeVF/258NLEJ4oBeezhnPSIh7RbvIRF1TN1wNfh8jGy2tLG/ksfl3tl4sc3pXP5O/tFTV1FdJG2GJ7BGGscS2VzXXM1+Ozk37F0Yzogyuh+00jjC+VoL2kOayZvUmZvt3WK7cD0yZGRTVUf2WZoAANhE4DYCx/o2PBpN0ROCFhrwRcLKIhCEIiFpqKRrwQ5oI7VuQiJKxDQS8rTGbRk8oHeO5NdDhzImBrGgALqQo8VNFE4uYLEr7dI5wsUIQhSF8IQhCIhCFEY/pTBSNvK7lH0WN5T3E7rNG35oiRtL9GXU1SZ2TSR0U5AqWx7Mh94D7LT7RC7cMpPtjRBSAxYe305R6dR0hh35TxfvO5dbcGqMSOasBhpeFLflPHTMRvHEAfNdbdNaSCobRxiwYQxzmi0URtsa524G3BEW/SDRFr6ZjacCOWAh0JGzK4ezs9l24qEwSWTFn/0gauGB2V8HtPlbvMg6l9w470/seCLjaCkms/o+NwmLdURkSsHEtPJlI7BsuiJ2YwAAAWAXpCERC11FO2RrmPAc1wIIO0EHeCtiERIlTFLhocyz5aBwIu25lpw7ZYcXM27/ZsovRHQdrXsy6ualDtbBUsdlnaSdrHEemD0qzXsBFiLgpPr9F5qV7p8PIFzmkp3X1T+ktt6Lui2xEULp5phO2aJlJOyKJr8k0uQPDJT6tjwdzTtue5dkulNJJTQRYrqWTvaC6J1jlNyGv7L7CD2qGZgVFX1T9YZaWZxa6opXkASlvo3J2H+6Voo6ZsVZWwVdHJK+qkIZIAC3UZQ0EOPotaLn5IiZmaM1VMM9BUmSL0tTMc4d0Bsh2tFltg8oZhOSup5Kd3F4BfAP+4P9FX0ml8tK0yU8uWIyMpaZrw5zBFT8mWZwG0g7NqdaDTy0UIr2RHXyiON8fKikuL5gHbQOG1ETjhmPQVDc0MrJG9LSCF3gpIxDRPDJ5SbsjlabciQxkO+EEAn5LDdEq6HbT173j2Y5g0tA4C7ReyInlCRximLw+tp6eYf2LnA/POhvlCnb63DqqMDe7kOFuJ5JRE8ISX/ANWKNo/F1sR45o3m3+EFYb5XaB3oSPceyKT6tRE6oSQ/ylF3N6Opn6MoDb/47LBxrFp/U0sUA/8AkOJP/giJ3LrKDxvTOmpeTJIDIRyYm8qR3Y1o3qCfofUzcqsrnhh9KGOzYz/ePKXVPhlBhFO6fVgAEco3e8ucbNAc65BJRFzHGsQrdlND9liP50w/EH/ZPT03UjguitPSyNdI8y1L72kldmeTblCO/ot7Aoes09fPhlbLDG+nnhabNflLgdlnckkJFdpPJXRxtc8ec6M62F4vknaADIBwLst9iIrCx/SN8lTUYdtp5HxZqacH0yBd1ugtPBIbMF+2RvlbTyS1Ws1dXCJzHEJWtyiUstZ1xY/NMdRWNxWFslTC6khjaHx1D3Bsok/sx0b9h3rOjtK+SMw4cHRU7jeWtkB1kp4ujB3u2Wu4WRF3YRiUtFTRUTCamttfLe7Ygd2sfwaOHTZMWjmjBhc6ad+uqn+lIdzR1Ix7Lewb966sA0aipGFsY5Tjd73bXudxJJ/hSyIhCEIiEIQiIQhCIonHdGIKtoErASNrXjY9h6zXcClmbDq+iBDbV1NYjI8gTBp3kvPp7L7E+IRFUFRBTVM0UlJN9iqYmmNkFRHlYWu9MNida4PSEaXaDzvikeGMAp4AYWxbjOHh7ntYNwIFrdqszF9G6epFpomuNrB1uUO528fJLR0Cnp+Y1ckbBt1Un4jSfifdwREg4hgf/pdO6dn9MrKprxmBD49c4Z8vEWaN3amCDFDh1Y+P7RK+lpaUuk1jsxMjnDJ+x3dql56zEYy11TRQ1DWG7TASZO8B+wHuUBi1Vhkz3urWT0rpJGPkZKHDWFjcrWnLfZbgERMHkz01nrTO2pDA8WewN4Ru9EHpOzes1XlUhjNeHsANLazc4zS332bw27FyaK0dBDWyVNLUsDJImsdETsu03DgXeFlEV/k5EtPWgvp31E0uaN+axa3MDYnuREw4j5SI2PLWUz5ckbZJi0bIw4B1u1wBvZemeUykNTTwtbyZ49Y2S1m7RcNI6yh6nAa6mlq/sogljqw0nO+xjkyCNx2b22F1CYt5LJdXCyKSPNHFfWFwH443AdDd6Ip6h8r2tDS2nyNNS+nuXXsWsL2u3cSLWXFQeVyWYQsIbDNr2xSNcPSbIbMfGf5C0UugmqD89TTtBnjnHL4hgbJftJzbl4rqXChZslXeVtS6eIsaS9oJB1ewWI2cURcFXUVNUyEzTNcY3zwuifKIi54kcY5ATvIYE8aMVjcRwl8ZizGPNHlkeHhz4/RcJOIvblKIiqInvk+z4ZPMZX59ZK0arOBa4JNx8ulS9HgWJyNDM8FDGNwp25zboOcWB7kRKeFaMPjMj6oNw+ndC6KRrpg8Svcdj+yymMLmYY4YMOo9aYb2qJWatjCdmsYXen8kz4d5N6Zj9ZLnqJeLpXFzSenIeSPBNMUIaAGgADYANgCIlGg0DMjxLXy/aXjaGWywNI3FsfW7U3sjAFgLBekIiEIQiIQhCIhCEIiEIQiIQhCIhCEIiFqkpWO9JrT3gIQiKHrtDKOX1lPE7+7/AKKNb5L8OHo07WfASPqhCIvf/Tek/tv/ANCsHyaUR9Jr39GZ5Nu5CEReqfybYcw3bSRA9x/1U7S4LDGLMiY0djQsoRF1tYBuAXpCERCEIREIQhEQhCERCEIRF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6" descr="data:image/jpeg;base64,/9j/4AAQSkZJRgABAQAAAQABAAD/2wCEAAkGBhQSEBIUExQUFRMWFxgYGBYXGBgZFhgYFRgYFhYXGBgXHCYgHBsjGRQVHy8gIycpLCwsFR4xNTAqNSYrLCkBCQoKDgwOGg8PGi4kHyAuKiopLDQsKjMvLS81LjAuLS01LC0xLDI1LywyLzUsLDQtLCwsLDUtLSwpLC4sLCwtLP/AABEIAPQAzwMBIgACEQEDEQH/xAAcAAACAgMBAQAAAAAAAAAAAAAABgUHAQMEAgj/xABIEAABAwICBQcJBwAJAwUAAAABAAIDBBEFEgYTITFBIjRRUmFxkQcVMjNCU3KBwRQWI0NzobEkYmOCkrLR4fAXg6IlRGR0k//EABsBAQACAwEBAAAAAAAAAAAAAAAEBQEDBgcC/8QAPhEAAQMCAgMLCwUAAgMAAAAAAQACAwQRBSExQXESEzIzNFGBobHR8BQWIlJTYZGSssHhBjVicvGCohUjQv/aAAwDAQACEQMRAD8AvFCEIiiNKalzKZ7mEtd0jfvVeefaj3z/ABT9pjzST5fyqnxY2hfbsXN4tI8TNa1xFxz+9WdBCJnBnOQPipvz5Ue9k8UefKj3sniq817usfEo17usfEqHvc/tD19663zZPrj5fyrD8+VHvZPFHnyo97J4qvNe7rHxKNe7rHxKb3P7Q9fenmyfXHy/lWH58qPeyeKPPlR72TxVea93WPiUa93WPiU3uf2h6+9PNk+uPl/KsPz5Ue9k8UefKj3sniq4lri2wu4uO5ouST0AIrhPFGZJHti6sRJMrz1SBuWRFPkN8OejM96rqvDKelNpJRfmDbntVj+fKj3snijz5Ue9k8VXbKhxAN3eJWde7rHxKxvc/tD196sB+mr/AP2Pl/KsPz5Ue9k8UefKj3sniq817usfEo17usfEpvc/tD196z5sn1x8v5Vh+fKj3snijz5Ue9k8VXmvd1j4lGvd1j4lN7n9oevvTzZPrj5fyrD8+VHvZPFHnyo97J4qvNe7rHxKNe7rHxKb3P7Q9fenmyfXHy/lWH58qPeyeKDjlR72TxVea93WPiV16Lyk1UwJJGrGwntWHMma0u3w5e896g12C+Rxb4XA520flXZoRXPkifncXEO3lMqU/J96p/xJsXTURLqdhPMuRlFnlCEIUta0IQhEUHpjzST5fyqmxj1L/krZ0x5pJ8v5VTYx6l/yXM4tyhmwdqusJ45n9h2hKqEIResIQhCIheDmLmsYMz3mzR9T0AL2ikqDHA+dvrZnGKI9Vo9M92wpqy6NvjMqoxatdTRAR8N5sO/xrK3T1TaQOZEQ6fdLORfKT7DB09AWjFNG6qGMSuGWR7dZZ/LmdELB0h6oFxs7U2eS/AKeYvfNZzwDq4n8WO2Gfb6RJuAeFlIR6NTvxKpihqnBlPCIm52h5aycZiy7t+0Darmlomtbun5k+PA0BecVFeYXlsJzGl+snXY6h79J0+5LtDolFLV0lOX1Mcz7umYXggR5LsfG4Czru6FvxrQCaKrhp6aQTGSOSTK/YRq7bM27lX2Kf0fwmBtFOKiQsqKaQsdUE8tjxymhnEN2jkjYpHQiofUT1NRUbKkNjZqyLFrLcmUD+0G23CymmCNwsWhQ48Sq4nbtsrviT2qsJYnMe6ORhjkbva7f3jpHaFhW7pzou2rpy4WbPGC6N5sL2Fywk7wQNyp6nmzNv4joI3hU1XS7ybjQV6NgWM/+QYWSZPbp945+9bEIQoS6RCEIRELr0U53N+mP5XIuvRTnc36Y/la5eKfs+4VBj/JekK6PJ96p/wASbEp+T71T/iTYr6g5OzYvMZuGUIQhTFqQhCERQemPNJPl/KqbGPUv+StrTHmkny/lVLjHqX/Jczi3KGbB2q6wnjmf2HaEqoQhF6whCEIi0Vz7RPPQ0/ws47ydQ0bm07Tb+s8i579q8YiPwpPhP8LdpGzbTuHtUzP8TS36BbI7btl+c9i4/HSRVR29V1tudvsrpl0ThdTwREFphYBHKzZIy4vdp+fFK+D4HVjEsRjZWOzfgEveLvkGTZew4blPO08gc1op2yVTy1vJhaXNYbAWkd7KgK+mrDXRSTubRx1Q1TtUdYS/8thd7JI48F1BsvNhda3YdT0OKF1bM6cSRiQF/Kc2cHlERt2kZQLXC9Y5pFM6qpqukgLGOP2czzC0bzLsYXRDlcm37rzpdR0tEIzA181bC8P5RMsmUmzta87m23LfphWYhPROlfFBFE3LK3LJrHED0T2HbuWFlTrdDdaQa6d9TtvqQctOD0tAs7xKq/SPDG01fUxMGVmYPa3oD9th2bFZlLpNURNj+202WNzWWmhcZGgEDlSj2Aq20pxFlRiFRLG4PZyWBw3HIOHZtUSu3O8noXQfpovGIN3PMb7Ld9lHoQhc+vWEIQhEQuvRTnc36Y/lci69FOdzfpj+Vrl4p+z7hUGP8l6Qro8n3qn/ABJsSn5PvVP+JNivqDk7Ni8xm4ZQhCFMWpCEIRFC6X80k7vqFUmMepf8lbel/NJO76hVJjHqX/Jczi3KGbB2q5wnjmf2HaEqoQhF6yhCEIiw5txY7l6ghMtIWDbNTOJA4vjdwHYB/CwsRTuikbKwXc0WLesw72ob2y06R49+hUmM0b54xJFw2G48dfVrVgeSfSRhi+yHK17dsLgA3PH1bjaXA33qe01frI2UjReeoNmnjE0elP8A3Ts+aqyroMwFTSXLb3c1ptJE/iW9v9VSej/lFcKwTVY1pbGYmvYLPa0+kHR9JO8q8pK1krLOyI0/n3rziqoS9xlpxcHS3W07NY5raNBTro/FFDBPRzhsc7Y3CSR35zXAt1zHO2kf1b3SlJpc9+Ftp20s8kbZW07ZwWhrgDZgyu5VyOkLfphppQ1rqNl5hG2Rz5H6oiRlm/h5f71rjoS1UaXyCtdLYSR8lwc9upYZIxyJMh7/AJqY6Rg1qEyknebBh+BVn4rpxDFQF7DmkLRC2Fws7WBuUhzTwG+9rbFUlPDlHaSST0k7ytk9e6plfUSOD5ZPScBZuzg0cAsqlrKnfTuRoC9G/T2DijZv0li93TYc1+1CEIUFdShCEIiF16Kc7m/TH8rkXXopzub9MfytcvFP2fcKgx/kvSFdHk+9U/4k2JT8n3qn/EmxX1BydmxeYzcMoQhCmLUhCEIihdL+aSd31CqTGPUv+StvS/mknd9Qqkxj1L/kuZxblDNg7Vc4TxzP7DtCVUIQi9ZQhCERCEIRF4jzsfnieY39I3HvG75r3UYgJPX0zHHrREtce09qF5fIALkgDpKZE3Iz6/iFT1eD0s5MjhuTrIy6eZaohTvuWQVha02cBY2O+179C9U9ZEOVDS3PTO4kbOlqm9DQdTUGxs6UltxvGW1x2JfpJAC5p2OD3ck7Dv6EDt057c/RtrK5KgpWVNSYZXktF7Z6bGw8BbImHNI92UF7s2Vos1uy1m9i3IQsk3XfQQMgjEUegaEIQhYW9CEIRELr0U53N+mP5XIuvRTnc36Y/la5eKfs+4VBj/JekK6PJ96p/wASbEp+T71T/iTYr6g5OzYvMZuGUIQhTFqQhCERQul/NJO76hVPiURdE4NFybbFbGl/NJO76hVdLKGgucbAbyuYxi+/stpt91Z0MhiIeNRv8Er+aJeoUeaJeoVOef4Pefsjz/B7z9lp3FZ7J3yldL5zSfx8dKg/NEvUKPNEvUKnPP8AB7z9kef4Pefsm4rPZO+Up5zSfx8dKg/NEvUKPNEvUKnPP8HvP2R5/g95+ybis9k75SnnNJ/Hx0qD80S9QrkwyJjC51TTzvlDjYZbx5b8nk7imfz/AAe8/ZHn+D3g8FkNq7EGJ2fMHBV9djDqxoa5wAHMdO3NczdJGAACCoAG4BgsO5ceIV1PMDnpai/WDAH/AOIbUwwTB7Q5pu07io6bSWBji0uNwbHZxCjwQySPIhicXN02JuFVue1oBc4BL+G4XMYmlzHX2799r7L/ACsunzRL1CpT71wdY+BR964OsfAqc6mxAm+8O+Uq9i/Uzo2Bl2mwAuSb9qi/NEvUKPNEvUKlPvXB1j4FH3rg6x8CseS4h7B3ylbPOp38OvvUX5ol6hR5ol6hUp964OsfAo+9cHWPgU8lxD2DvlKedTv4dfeovzRL1Ct+jtBJHUyl7CGmMAE7ib7l2/euDrHwK66DFo5r5CTbetM8NZHG4yREN1kgqLVY4a1m9Hc6b5f6rI8n3qn/ABJsSn5PvVP+JNi6Gg5OzYuZm4ZQhCFMWpCEIRFC6X80k7vqFUeNc3k7lbml/NJO76hVHjXN5O5UFdy2Ha36lMi4p3T2JACEBC9LKokIQhEQhCyiLCFlYRE+6N82h7vqkvFfXy/GU6aN82h7vqkvFfXy/GVx2A/uNVtP1KyreIj8alyoQhdqqhCFlrSTYC56F7fTPAuWuA6SCvkvaDYnNZsVrQhC+lhCZtCvzUspm0K/NVF+of2+To7QplDx7Vcnk+9U/wCJNiU/J96p/wASbFQUHJ2bFPm4ZQhCFMWpCEIRFC6X80k7vqFUeNc3k7lbml/NJO76hVHjXN5O5UFdy2Ha36lMh4p3T2KvxwsCSdgA2knoAU7S6C10jyxkUZIFyDIBYHpKi8L5xTfqt+qurCoy6rqg1+Qlmx+zk7tu3Yu3raiSN4a02VVEwOFyqfrNGKuJ2V9NKT/ZtLxs43A3KMlfkNn3Yeh4sVfIixGKwjdDUM3mSUlryOgNjFtq1tlEwmbLQFjmxOdrnsZkLrEWadpvxUduISDSAV9mFupUdSwPlNomPlN7HIC4Ande25O2DeSGpl21D2wAW5LeWXA7+Vsymyc9GWvhoaf7JBHrHsF3kWYCOMhbtXutoHPaXYhVARkXfTx7G3HFrhaSy+JK2R+jJZbE0JLk8mkD66pp4ZJGOZBE9j3EvaHPe4HMOIIaB87pGkjLXPY70mPcx3RdhsbK6sCbGMQl1RJi+yU2Qkk3brHW37fFU1iJ/pFV/wDYm/zLdQSOLy0nK118zAWunbRvm0Pd9Ul4r6+X4ynTRvm0Pd9Ul4r6+X4yqfAP3Gq2n6lIreIj8alyqYGi8up1ntb8nG3T39iiYZS1wcN4NwnvBcZFQy+57fSH1HYrTHa2ro2NkgaNyD6R+2w8/Yo1HDFKS15z1JV0bjJqYyAbNdtNt3emvSGNz6aRrQSbjYN+woxDFYqcbQMx9loFz2lRsemTb8qNwHSAfquanfWYlUR1sMOTLWz02N/d1KwY2KBhic/SoDDcIfNJkALQPSJG7/dYxXCnQPyu2g+i7gf90+007ZG5mEFp4j6pS0lxkyOMQFmNO2+8n6K3w7GKytrdwGAMA9Iax776b3yt/qiz0sUMN73OpQaZtCvzUspm0K/NVl+of2+To7Qo9Dx7Vcnk+9U/4k2JT8n3qn/EmxUFBydmxT5uGUIQhTFqQhCERQul/NJO76hVHjXN5O5W5pfzSTu+oVR41zeTuVBXcth2t+pTIeKd09iR8M5xTfqt+qurDMv2uqzC7cm0AXuLC+xUrhnOKb9Vv1V14YXCrqsgDn5OSHGwJ2WBPALr8R43oVbDwVy01FHdv2fEHhxHIhfI3K3pBjHK8VMU7KxsdQKqSJ7DG6wjYW2NjsOYm+zal+pbkH9Iw46x9gXUbcxF+Jk2ELqwIU7RUNhkkLzE4uile57xv5XKJt0KvW5eMJjmNDTkTxw0+qGtJBD29BY+9m/NaYTTMe3VMkrqoehK/bmHV14GTYOC8UccLaSjkkjmmdqxlij5QeB6RMd7Ot2qSp6eqe3LG2KjhPKYWgGQX4PicA0EoizQOviVQS3ITS05LLg5TrHbLjYVSld6+o/Wl/zK6KVmWvl23IpIWl3XLXuObvuqWqz+NP8Aqyf5lY4fxh2LTNwU8aN82h7vqkvFfXy/GU6aN82h7vqkvFfXy/GVU4B+41W0/Ut9bxEfjUpXBdHWTRZ3OcDfgmHCcIZThwbc5t5PYlLD9IZIWZGgW7UyaO406cPzDa23cQVFx2DEg2R73XhvovqvlkvujfBdoA9JRmHZZJZ55eUIybDu3LbSaQtqHiKWNuR2wbBcdC0yONHO/M0uhkvf57/miOupISZImudJ7IO0AnpUiSJs13tjc/dNbvRboblo0ixBzKwHFuRIFid1fX3rfo2THUTQ3u0XI+S7K7RiOWQvJcC7fbpWjReidd8z9hfew7DvXNiWlb2SuawAtabX6VCkZVT4i/yF3pBoDyDYE5X6+xbAY2QDfhlfIKCxOlEcrmC5A6VO6Ffmpeq6oyPL3bymHQr81dFjQeMKcJOFZt9txdQKSxqRudGauTyfeqf8SbEp+T71T/iTYqWg5OzYps3DKEIQpi1IQhCIofS1t6SXu+qqLGubydyurFYc8MjelpVNYnFeKQf1T+yocRG5qoXnnHUVMgzjcEg4Zzim/Vb9VbtBjcUdXVMc97XONg5rSQ27R7VrA9hVMnNyS05XNIIO+xCdcI8pZiiEUtKyRpPLfm2u7S220rtK6F737pouFVwuAFinqnpp2cmlrmTvO/7Q4SEX23Aisu+nlnyTtmhaLROOvYAGO2HYB6XbtSth+PYRUBzWE0Z35wNQ4k7wHDaVK4rQSU1OXQ1jtQWbGvbrXvL+S38RxuASd9lVEEZFSFjAqmp+y07KeJt9U0iaTbGDxaWg5vBbanDoiSa6qEptd1MHfhhw4sYOXsUVo1QzvpTFW1BgFPdr4mDVyR5TyJDKDctcNoXqq0owmlLP/cvG0StAleO9+9ACcgi20GNwPrpNXmEZp2sZma5vKjLi5nKA2gbVUlQ68kx6ZZP5TrpJ5UnVLHMZTAN9iTPleDwJbb9kixNIHKN3Ekk9p3q1oYXseXOFslHlcCLBP+jfNoe76pLxX18vxlOmjfNoe76pLxX18vxlUmAfuNVtP1KTW8RH41LniaC4AnKCdp6FYVBSMijAZbLa+bp7SVXa6RiUmq1WY5Ojj3X6Fb4zhcuINY1j7AHMatu0fBRKSobASSL8ydIcUgnJjuHcMpG/uXoYRTs5WrY23E8PFJ2BSNbUxFxDWg7SdwTLpFiETqaRrZGOJIsAdu9cvW4VJS1bKanc/cPtc55XNjosPfmrGKpEkZkeBcXUlS4jHIXBjg4t3jd4Jd0tw+NpD2kNe7e3p7VAUtS6Nwcw2cP+WPYs1VU6R5e83cf+bFeUWAPoqwSxSHcWzGs+46ra/F1DmrRLFuXNzWpM2hX5qWU1aFxHLI7heymfqIgYfJf3dq1UI/8AeOlW/wCT4/hP+JNqVPJ/F+C89Lv4TWqGh5OzYp83DKEIQpi1IWCVlQOnGKmnoZ3NNpC0tj+N+xn7oikaDFYqhrjE9rw0lpym9iNhBVbaR0GrqJGkclxuO4rq0SozhlXHG4ZYqxjXEncKkAZmD4uUfkmfTLBddGHsF3N/cKtxKnM0Po6RmFvgfuXZ6189YpRmKZ7T03Hcdy5U749guvbcbJG7u3sKSpYXNdlcCCOBXS4PiTK2AZ+m0WcPvsKg1MBif7joXhzQd4B710UWJzwvY+KZ7Sx2ZoJzNva2519nYudCtXxskFnC6jhxGhdWKYrPUya2oldJJYNuOSMo2hpDbA7zvXK1oG4AdwshCMjawWaLLBcTpWVhCFsWE+6N82h7vqkvFfXy/GU6aN82h7vqkvFfXy/GVx2AfuNVtP1KyreIj8alyoQhdqqhYRZZQiIQhAFzYbSeHFEQGkkAbSdgCsHB6DVQsZ7W895UTo5o/ktLKOV7LejtPanzRfBjPMCfQbtPb2Lz7HsQFdK2jpzcA5nUT3BXdFBvLTK/SnnRij1dMwEWJFz81x4nptDDWwUZuZZr2tubbreG5bdItJG0zWxsGsqH7Iom73HpPQ0cXcEj43o+6ndh88zg6ofWskmf3sc0MH9UAgfJTmNDGho1LWTc3VqoXkOFggSDpX2sKu8brMQZibom1DY4pReDM0ZSR6TL78+826FtqtG8Rq3wsqnwaiORshLM2dxjN23vs3pr0j0fZVxZHEtc05mPbscxw3OB/wCbFw6OaQPLzS1QDKlm47mzMG6SP6t3hEUljmBR1UJikGze0jY5rhuc08CFBYXpE+mkFLXbHHZFPujlHAE+zJbeNyn8bxuOliMkh7GgbXOcdzWjiT0KtqauxHETVmSOnMUUhjNG9t3kCxH4l7BxB3oiY9JdFL3lgF77S0fyEi1+GskGWRtz4HxTHgM9THHrKN7p4WkiSkmP40bhsLGPOwAcL77JjpaelxKLWNBa/c4WyvY4b2uHAqnqcOJfv1O7cu+Cksny3LxcKnajQ0exIe4rkOhs3Xj8SrZrNAZBcscCOAO9RjtEqkfl/uFgYnjEPonPoB7FneKZ2ejpVdt0Nk4vZfsKz9zZOuxWF91Kn3Z8Qt0ehtQfZA+aDF8XJ0f9U8mph/qrJ+iEw4sPcSuObAZ2743EdIVsS6HVA9kHuKjKrD5IzZ7SO8bFt84MRhzljBGwjsXz5HA7glRGjzSKeEHYQPqliowSaWeUtbyc55R3J1W+mo3yGzGk9wVVR4tNTzyywtBdJtNs7rfLTNkY1rjk1JsWhb/akaO5bfuUPenwCsKHQ2od7IHeV0SaCTgbC0qwOJ4y/MXHQPutPk1KMvuVWD9C3+y9vzWv7mTdePxKsp+h9QD6F/mF5+6FT1P3C+hjOMNytf8A4rHklKf9VfwaF9eT/DtU1Q4NFD6DdvWO0/7J0p9ApnDlOa3s3qdoNB4mWL7vPQd3gtMrsUrRuZn2bzZAfAfdfbW08WbRmk7CMBknd0M4uO7tU/LpA2L+iYewTVA2OP5cd/alcPpdc7NZiUsrI5DBRQvMbtXsklezY9t+DBuPSvF3ZjSYWI4Y4b62cjM0O35G9LuJKn0dDHTDLM861SSmRMejui4gLpZXa2pf6ch/ytHBo7EaY6MGthYxsphex4e14ANiOwqI0N02dLM+lnc10rb5JmDLFNb0tXfeW8U4VVU2NjnvcGtaLknYAFOWlIWI6IyRROkrMRnexo27Gs7wMvE7ls8nOh+qfJVu1rdaLRxvkc7LHwJzH0nbD2LroaZ+JTCeUFtJGbwxHZrXDdK8dHVHzTmBZEWUt6cUkBp9ZM4xujN45G+sa/2QzpJOzLxTIkryjsINHK4F0EczTIOAuQGvPY07URetFcCnmMdVXnNK0fhR2s2MdYj3h3novZb8cwWSCY1lILvtaaHhKwcW9Dxw6dyaIpQWggggi4I3W6VXmLeVF/258NLEJ4oBeezhnPSIh7RbvIRF1TN1wNfh8jGy2tLG/ksfl3tl4sc3pXP5O/tFTV1FdJG2GJ7BGGscS2VzXXM1+Ozk37F0Yzogyuh+00jjC+VoL2kOayZvUmZvt3WK7cD0yZGRTVUf2WZoAANhE4DYCx/o2PBpN0ROCFhrwRcLKIhCEIiFpqKRrwQ5oI7VuQiJKxDQS8rTGbRk8oHeO5NdDhzImBrGgALqQo8VNFE4uYLEr7dI5wsUIQhSF8IQhCIhCFEY/pTBSNvK7lH0WN5T3E7rNG35oiRtL9GXU1SZ2TSR0U5AqWx7Mh94D7LT7RC7cMpPtjRBSAxYe305R6dR0hh35TxfvO5dbcGqMSOasBhpeFLflPHTMRvHEAfNdbdNaSCobRxiwYQxzmi0URtsa524G3BEW/SDRFr6ZjacCOWAh0JGzK4ezs9l24qEwSWTFn/0gauGB2V8HtPlbvMg6l9w470/seCLjaCkms/o+NwmLdURkSsHEtPJlI7BsuiJ2YwAAAWAXpCERC11FO2RrmPAc1wIIO0EHeCtiERIlTFLhocyz5aBwIu25lpw7ZYcXM27/ZsovRHQdrXsy6ualDtbBUsdlnaSdrHEemD0qzXsBFiLgpPr9F5qV7p8PIFzmkp3X1T+ktt6Lui2xEULp5phO2aJlJOyKJr8k0uQPDJT6tjwdzTtue5dkulNJJTQRYrqWTvaC6J1jlNyGv7L7CD2qGZgVFX1T9YZaWZxa6opXkASlvo3J2H+6Voo6ZsVZWwVdHJK+qkIZIAC3UZQ0EOPotaLn5IiZmaM1VMM9BUmSL0tTMc4d0Bsh2tFltg8oZhOSup5Kd3F4BfAP+4P9FX0ml8tK0yU8uWIyMpaZrw5zBFT8mWZwG0g7NqdaDTy0UIr2RHXyiON8fKikuL5gHbQOG1ETjhmPQVDc0MrJG9LSCF3gpIxDRPDJ5SbsjlabciQxkO+EEAn5LDdEq6HbT173j2Y5g0tA4C7ReyInlCRximLw+tp6eYf2LnA/POhvlCnb63DqqMDe7kOFuJ5JRE8ISX/ANWKNo/F1sR45o3m3+EFYb5XaB3oSPceyKT6tRE6oSQ/ylF3N6Opn6MoDb/47LBxrFp/U0sUA/8AkOJP/giJ3LrKDxvTOmpeTJIDIRyYm8qR3Y1o3qCfofUzcqsrnhh9KGOzYz/ePKXVPhlBhFO6fVgAEco3e8ucbNAc65BJRFzHGsQrdlND9liP50w/EH/ZPT03UjguitPSyNdI8y1L72kldmeTblCO/ot7Aoes09fPhlbLDG+nnhabNflLgdlnckkJFdpPJXRxtc8ec6M62F4vknaADIBwLst9iIrCx/SN8lTUYdtp5HxZqacH0yBd1ugtPBIbMF+2RvlbTyS1Ws1dXCJzHEJWtyiUstZ1xY/NMdRWNxWFslTC6khjaHx1D3Bsok/sx0b9h3rOjtK+SMw4cHRU7jeWtkB1kp4ujB3u2Wu4WRF3YRiUtFTRUTCamttfLe7Ygd2sfwaOHTZMWjmjBhc6ad+uqn+lIdzR1Ix7Lewb966sA0aipGFsY5Tjd73bXudxJJ/hSyIhCEIiEIQiIQhCIonHdGIKtoErASNrXjY9h6zXcClmbDq+iBDbV1NYjI8gTBp3kvPp7L7E+IRFUFRBTVM0UlJN9iqYmmNkFRHlYWu9MNida4PSEaXaDzvikeGMAp4AYWxbjOHh7ntYNwIFrdqszF9G6epFpomuNrB1uUO528fJLR0Cnp+Y1ckbBt1Un4jSfifdwREg4hgf/pdO6dn9MrKprxmBD49c4Z8vEWaN3amCDFDh1Y+P7RK+lpaUuk1jsxMjnDJ+x3dql56zEYy11TRQ1DWG7TASZO8B+wHuUBi1Vhkz3urWT0rpJGPkZKHDWFjcrWnLfZbgERMHkz01nrTO2pDA8WewN4Ru9EHpOzes1XlUhjNeHsANLazc4zS332bw27FyaK0dBDWyVNLUsDJImsdETsu03DgXeFlEV/k5EtPWgvp31E0uaN+axa3MDYnuREw4j5SI2PLWUz5ckbZJi0bIw4B1u1wBvZemeUykNTTwtbyZ49Y2S1m7RcNI6yh6nAa6mlq/sogljqw0nO+xjkyCNx2b22F1CYt5LJdXCyKSPNHFfWFwH443AdDd6Ip6h8r2tDS2nyNNS+nuXXsWsL2u3cSLWXFQeVyWYQsIbDNr2xSNcPSbIbMfGf5C0UugmqD89TTtBnjnHL4hgbJftJzbl4rqXChZslXeVtS6eIsaS9oJB1ewWI2cURcFXUVNUyEzTNcY3zwuifKIi54kcY5ATvIYE8aMVjcRwl8ZizGPNHlkeHhz4/RcJOIvblKIiqInvk+z4ZPMZX59ZK0arOBa4JNx8ulS9HgWJyNDM8FDGNwp25zboOcWB7kRKeFaMPjMj6oNw+ndC6KRrpg8Svcdj+yymMLmYY4YMOo9aYb2qJWatjCdmsYXen8kz4d5N6Zj9ZLnqJeLpXFzSenIeSPBNMUIaAGgADYANgCIlGg0DMjxLXy/aXjaGWywNI3FsfW7U3sjAFgLBekIiEIQiIQhCIhCEIiEIQiIQhCIhCEIiFqkpWO9JrT3gIQiKHrtDKOX1lPE7+7/AKKNb5L8OHo07WfASPqhCIvf/Tek/tv/ANCsHyaUR9Jr39GZ5Nu5CEReqfybYcw3bSRA9x/1U7S4LDGLMiY0djQsoRF1tYBuAXpCERCEIREIQhEQhCERCEIRF//Z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AutoShape 8" descr="data:image/jpeg;base64,/9j/4AAQSkZJRgABAQAAAQABAAD/2wCEAAkGBxMQERQUEBIVExIWERQWEhYXFBUTFhkXGBcWFhUVFBUZHyggGBolGxQUITEiJSkrLi46Gh80ODMsNygtLiwBCgoKDg0OGxAQGzAmHyUxMSwsLCwyLCw0LTc0LCwsLCw0LCw0LywvLC0sLCwsLCwsLCwsNCwsLCwsLCwsLCwsLP/AABEIAMIBAwMBEQACEQEDEQH/xAAbAAEAAgMBAQAAAAAAAAAAAAAABQYDBAcBAv/EAEQQAAEDAgIFBQwIBgIDAAAAAAEAAgMEERIhBQYTMUEiMlFhcRQWIzM0U3KBobGy0QcVQlRzkZKiJENSYmOCdMFE4eL/xAAbAQEAAgMBAQAAAAAAAAAAAAAABAUCAwYBB//EADwRAQABAwEDBgsHBQEBAQAAAAABAgMEEQUhMRIUMlFxsQYTFTM0QVJTYYGRFiI1cqHB0UJiY+HwI5Ki/9oADAMBAAIRAxEAPwDuKAgICAgICAgICAgICAgICAgICAgICAgICAgICAgICAgICAgICAgICAgjdYZ3R00jmHC4NyPQo+XXVRZqqp4xDO3ETVES5xNrPOy2OpLb7rkD/pczTn5dXCqfpC1tYM3tfF0TOnUxd98v3v2j5LPnmb1z9IbvJF73UnffL979o+Sc8zeufpB5Ive6k775fvftHyTnmb1z9IPJF73UnffL979o+Sc8zeufpB5Ive6k775fvftHyTnmb1z9IPJF73UnffL979o+Sc8zeufpB5Ive6k775fvftHyTnmb1z9IPJF73UnffL979o+Sc8zeufpB5Ive6k775fvftHyTnmb1z9IPJF73UnffL979o+Sc8zeufpB5Ive6k775fvftHyTnmb1z9IPJF73UnffL979o+Sc8zeufpB5Ive6lI6B1jmmlitOXsdJY7iDnYjct2NmZM36aLlXy3IN6xTTTO7fDpoXSq8QEBAQEBAQEBAQEBAQEBAQEETrV5JL6Ki53o9fY2WunDimsnNZ2lcxh8Zdv4OdO58kCp7qxAQeOcALnckRruhhcuU26ZqqnSIezxhgBnJFxdsLTheRwdK/+WD0b1lRM1Tpb/wDr1fKPX3ORytq5GXVNGP8AdojjPD5zPq72CkY5+2dFCSI7GRjbNwDIXtIQ52ZFypvM7tcR3y1YW2cXApmiqua5mdd0bo+vFt6QppKZwZUxPhcQSMYyIBAJDhcbyBv4habmJdo3zC7xNv4WTPJirSeqdzGoy6EeiAgI8lbvo55tP+O/4ytU+n0/LufM83pXO2e93ELp1MICAgICAgICAgICAgICAgICCJ1q8kl9FRc70evsbLXThxTWTms7SuYw+Mu38HOnc+SBU91YgIEMgaXSEAiLCGNO4yu5l+poBK9mnWIoj+rj2Rx+rk9uX671+nFo+Gv7fKOK16paFb3PLXOlBq4w+ZrXtxANa0uxSMO/GMw4bhYDir3Gx6bdGvr7vg5LaGZy58Ra83T/APqfan9m3R6vOD4G1zo445YBK2RlwTPEMYfI9+44Hbhk61ipPardepYdX5jWTyvqA1zmQNhY0tykje4l04afsSFjcuGE9S9jexncpGvWgo6GduyIEUt8MdxijeMy228NIzHrCqs7GiPv0/N2/g1teqqea3p19mf2V9VjthAQEeSt30c82n/Hf8ZWqfT6fl3Pmeb0rnbPe7iF06mEBAQEBAQEBAQEBAQEBAQEBBE61eSS+ioud6PX2Nlrpw4prJzWdpXMYfGXb+DnTufJAqe6sQEGvVeIZ11M9/U1oHsJUixETf0+FPe4DJrmMzIq9cRXp/8ALtetGgoZqWRpYA5lM9kTg4scLMIa3ECLt/tNx1LoZjc5CJnVUKoUz6aGamjnrJYdlKS4vkhaGi0jC53IPWMzksWfrSemXSuqKSaepjgbI4wuZTvGLYyNLm3lcLnltjyAFs7FHj7170HTw6OlMUbWua+N4fcveXB1s5HEuO85XssL9MTblL2ddqoy7dVPHWHNVzb7AI9EBHkrd9HPNp/x3/GVqn0+n5dz5nm9K52z3u4hdOphAQEBAQEBAQEBAQEBAQEBAQRWtA/hJvQKi5vo9fZLZa6cOJ6yc1naVzGHxl2/g507nyQKnurEBB8mPHDIwc6OTbtHEseMMn5WCzpq5Fymvrjk/ON8OH2jajHz5mvo18eyY0n6On6m08NfTsmqHvqpm2bI2VwLGPbutC2zLEWcHEE2IzXR2qouU8qHI5WPXj3Zt1er9eqfm8oAXyuo2yuioDJI2B7AGukdc7WlY/7LW52IF3cDkV78Gn4oEmgjhipnMhbNHXsimcIi4ObG/GMcoBafBBoNzwPQm57ve/SIIYNnTUjixjyJZoWuBhDB4vA3+Xc52bYG181EzbsUW+THGV74O4NeRlRcmPu0b5/aFQVG+miPRAR5K3fRzzaf8d/xlap9Pp+Xc+Z5vSuds97uIXTqYQEBAQEBAQEBAQEBAQEBAQEEXrP5JN6BUXN9Hr7JbLXThxLWTms7SuYw+Mu38HOnc+SBU91YgIDHuY5r2Wxtva+4g5Oa7qITSKommrhP/aqzaeBGXa0/qjhP7dkt+gqpYHOm0a8tJbaSG2J7L3yMf22gm4tmOGS32MuuxPJufX1T/EuLv0U1x4jKiYmndFXrj4fGlIza9x/V5pH0rmvEQYCHgAEHN9nWc12+x61bxl0TH/SrfJVc1f8AnXTVHbp+iKi1il7oxUkbnRNYNk17BI5rg1zDK5rOS5+B7mlx37ytd3Mooj+dzO3s6iJ1vXIiP7fvT/poQEFoIJN87nMlVN6uqquZr4vpGzrNi1j0xj9GY1j4/FkWtOEBAR5K3fRzzaf8d/xlap9Pp+Xc+Z5vSuds97uIXTqYQEBAQEBAQEBAQEBAQEBAQEEXrP5JN6BUXN9Hr7JbLXThxLWTms7SuYw+Mu38HOnc+SBU91YgICD4fGCQcwRucCWuHYRmsoqmNyLk4djJjS7Tr/3W2KESyzRxGokDXB53RvPJFxYuaVhcm3RbmvkRrGnXHdLkNs7MtYvIm3M79fj6mGV0hc9j5pHhshaM8GQtvDLLOORERVTTEax296XsbZePfs+MuxrOsx/2gxoAAAsBuXkzMzrLq6KKaKYppjSI4PV4zEBAR5K3fRzzaf8AHf8AGVqn0+n5dz5nm9K52z3u4hdOphAQEBAQEBAQEBAQEBAQEBAQRes/kk3oFRc30evslstdOHF9OUz5AzA0usTdcri100TPKl1+xMq1Yqrm5OmuiI+q5vNn2KZzi31uh8rYftwfVc3mz7E5xb6zyth+3B9VzebPsTnFvrPK2H7cH1XN5s+xOcW+s8rYftwxVOjp2tJEbju3AE2uLkDjYXWdu9amrSakbM2zZos1TZqiavVDe0cIYDiEVS+S1sbojex34QDZvqWi9Ny7HJ5VMR1RLjr+Xcv1cq7MzPd2NfS0Ub8b4YqhkxzA2fIc7gHAmwv0rbYqrp0orqpmnt3wzx8+9jTramY+Hql4NFzebPsXk5FvrdtTtbE031wfVc3mz7E5xb63vlbD9uD6rm82fYnOLfWeVsP24PqubzZ9ic4t9Z5Ww/bg+q5vNn2Jzi31k7Ww/bhZtQYHR7Br2lrhM64O/NxIXlNdNebTNM6xu7nB5dUVTXMcJmXbQupU4gICAgICAgICAgICAgICAgIIvWfySb0Coub6PX2S2WunDjWmdJ9zNacOLEbb7Kh2Tszn9dVHK5Oka9aXk5HiYidNUV32f4f3K9+yP+X9ETyj/ad9n+H9yfZH/L+h5R/tO+z/AA/uT7I/5f0PKP8Aad9n+H9yfZH/AC/oeUf7Tvs/w/uT7Jf5f0PKP9qQ0Nprulzm4MOFoO++82VVtbYvMLdNfL5Ws6cNPUkY2V46ZjTTRp6V1ifDK+MMaQ0jMkjgCrDZvg3ay8am9VcmJn1aQ0X8+q1cmiKeDU77X+ab+o/JTfshZ97P0hp8qV+zB32v8039R+SfZCz72fpB5Ur9mDvtf5pv6j8k+yFn3s/SDypX7MHfa/zTf1H5J9kLPvZ+kHlSv2YO+1/mm/qPyXv2Qse9n6Q88qV+zC46o1JlfTvIsXPGQ7VzVWLGLtHxMTrETxWEXJuWOVPrdkC6dBEBAQEBAQEBAQEBAQEBAQEBBF6z+STegVFzfR6+yWy104cK1y8XH6Z9yjeCfn7nYz2j0I7VTXdKkQEBB6vRYNTPGSfhj4lyfhb5i3+ae5YbO6dXYj9ZPKpO0fCFb7A/Drfz70TN8/UjVcIggJExL0R48XsDpmoe6l9Ie9fNs78Xq/Mv7Po0djtYV6iiAgICAgICAgICAgICAgICAgi9Z/JJvQKi5vo9fZLZa6cOFa5eLj9M+5RvBPz9zsZ7R6EdqM0Hq1NWNa6N7GNdKYm47m5AzOW4Lq8jN8XXyaYV9FrlRrKTqvo7rmk7MQztF+UyQN3cA03N+pYU7Rp/qpezZ6pQr9X6sSNjNLMHvJDQW5G1rkHoFxmt/PrOmurDxVS0UX0cOY3HpGoZTMAuWMIfJkeJ6D/bmol3aFU7qI0babMetpaZ1ThjgrZ6dzw2nqGhgc4vEkboqc8cwbyk348Vrx8u5FcRM66va7dOjT1N8bL+GPiVf4W+Yt/mnubtndOrsR+snlUnaPhCt/B/8Ot/PvRM3z9TzQuijUuOeFjec7j1ADpTa+1qMC3E6a1Twj+XmLjTeq6ohu0Og5Y6lt23Y14Jf9kt+fUq7L27i39n1aVaVVRpyfXE/wAfFItYdyi/G7dE8UprRo18zWbJoOEuuBYE3ta3SqXwc2nZxrlcX6pjlRGk8UvOx6rlMciOCIqdW3sh2lwXjN7egdR4lX2P4SWb2X4nT7s7qauuezqQq8Cui1y9d/rhBrpVe6ZqHupfSHvXzbO/F6vzL+z6NHY7WFeoogICAgICAgICAgICAgICAgIIvWfySb0Coub6PX2S2WunDhWuXi4/TPuUbwT8/c7Ge0ehHamfo48RB/z5FeZnnpRLXRhaKumia9zpKSogwk+FgeTHvycIo3Xccr5s4qM2Pt0wD6V+1nlbs6sl8keGb7GWzDBu4DDfLigxRsDLyxU4YAcRqqx5JAI8ZGwklvW04EEPrU49waTuQ4moju5vNN4qQ4mjgDwWyz5ynthjV0ZU3U3xsv4Y+JaPC3zFv809zPZ3Tq7EfrL5VL2j4Qrfwf8Aw638+9EzfP1M+iKCpjkY9jCAbXJIsWnfcXUPam0Nm37Fdq5VrMa6R69fg2Y1nIoriqmNyf0rWSGQQQENcW4nvP2Wrl9m4dimxOXkxrTE6U0x/VKyv3a5r8Xb48ZnqR3dEsQMkVQKhjT4VpFiAeIVtOPjZNUWL2P4qqroT+yNy7luOXRXyoji29YYpJ4WGC5a7NzRYXBGSg7Cu4+FlVxlbqo3RPU25lNy7bjxfBUamndG7C8YXdC73HyLWRRFy1Osdalroqonk1RvdH1D3UvpD3r57nfi9X5l5Z9GjsdrCvUUQEBAQEBAQEBAQEBAQEBAQEEXrP5JN6BUXN9Hr7JbLXThwrXLxcfpn3KP4J+fudjPaPQjtTP0ceIg/wCfIrvL89KJa6MLLNHJE8nZ1cDi51tm8VMLRckuMbrNbffaxUZsZXzF76U7YuOyqvC4A12WDMssBcflkgwx0znHaCIkg329a+wa7pZFfktd1EDqQQ2t5tRaRGRvUQkkbrmKmBLerk3HattjzlPaxr6Mqhqb42X8MfEo/hb5i3+ae5ns7p1diP1l8ql7R8IVv4P/AIdb+feiZvn6krQ6zm8bDFlyW3Buei9lRZvgxEU3L0XOurfH7pdraEzNNHJ+DZ0w0wz7VzS6J8ezlw729ahbKqjKxObU1RFyirl068J+DfkRNu54zT7sxpKJj2TWvjpS+aSUBty2wa31K8r5zcuUX86KbdFvfunXlSiR4ummaLOszVu7E5XV4ooYm2xmwb0bhmVzmHgTtfKu3NeTHH6pt69GLbpjTVU9KVu3kMmHDcAWvfcu72bg8ysRZ1109amv3vG18vR0HUPdS+kPeuEzvxer8y5s+jR2O1hXqKICAgICAgICAgICAgICAgICCO1giLqaUDfsyo+VTyrNVMdUs7c6VRLg+uQ8Gz0/+lE8E5/97kfBs2jH3Ib/ANHVQ50bWQbN0sVRLJI17iwBrsm7uJV5meelEtdGFtezZkuMFZS3dcuhd3QJHE35rMbg253kBRmxirdNRGSnvXRbRrKhpkcGtwOOzLWvYTzrcL5oNmnaJXBzaeoq3gkY5xsY2X4CN+HHHfMEB3agrOvskkFNUMqBE11RLG5myeXtBAYwx5gWNmAjtPQtuP52ntY19GVa1N8bL+GPiUfwt8xb/NPcz2d06uxH6yeVSdo+EK22B+HW/n3omb5+pl1Zq4opSZRYkch53N6b9Hao/hDiZWRj6WJ3RxpjjP8A3Uzwbtu3X9/69SZi1ja+cRNZeNzg0O6T026Fz9zwbrs4c5FdelcRrp/vrTqc+mu7yIjdO7VtaX0i2kaCIwXOuBazRl0kKFsvZ13adVVNVyYinTXXWfo25N+nHiJinij9K6Yglp8xic7cz7TXdJPAe9WmzNj52Ln/AHZ0pjjV6qo6v+4I2Rl2blnfvnq6lUXdKd0vUXdS+kPevm2d+L1fmdBZ9GjsdrCvUR6gICAgICAgICAgICAgICAgIMUpa/Ey4vhzF8wD1LyY1jQcN100cRHIy2cb79dh/wCjdUmxbkYm0uRVwnWn+EvKp8ZY1j1b3P3sDt4BX0GqimrjCmiZjgm9E601lKfBVD7Zcl52jbDc0B3NHZZRbmBaq4bmyLtUcUrU69ulO1kpm91Mt3NI13gosjjJYczixOBF91uIuofk+5rprGjZ46nRH6V1wrann1DmNvcMi8GB1Bw5RHaVKowLdPS3tc3qp4IAtBJcc3E3JOZJ6SeJUum3RT0Ya5qmeKw6meNk/DHxLmPC3zFv809yfs7p1djQ1k8ql7R8IVtsD8Ot/PvRM3z9SNVwiPuCUscHNNnNNwd+a13rVF63NuuNYndLKmqaZiqOMM9dpKWe21diw3tkBv37lFw9m42HMzYp01475ltu5Fy7py54NVTmh7HGXENaLkkADrKwuXKbVE118I3yyppmqdI4y7BqRQeHhYN0bbn1D5r5li1zlZ83Z9czU6G5Hi7MU/J0mv0pDAYxNIGGWQRxA73POYaPyXSoLcQEBAQEBAQEBAQEBAQEBAQYW1TDue09jgUHPNGSujnOlTcxTTSQzZkhtOHYYJLf2vBuehxQSeu+h8Y7ojAc0ttIBnccHdapNq4lU6XqOMcf5Sse5HRlxzTOgXRkuiBdGc7DMt9XEdavtk7etX6Yt350rj1+qf8AaHk4dVE8qjfCDXS+rWEJ6vB4g9QWDUzxkn4Y+Jcr4W+Yt/mnuWGzunV2I/WTyqTtHwhW+wPw638+9EzfP1Iy6uNJRC6aD1eD6hjc82Y0uJ4AXWF27btU8q5MRHxZU0zVOlMarfq9oPZcuUXkPNG/D/8AS4Hbm3Od/wDhY6Hrn2v9LrDw/Fffr49zqugYWaPpzPUcl77ANtdx/pY1u8uPQs9mYnibfKq6Ul+5y6tI4QiNa6GR8TK2q5EjaukMMZI8DEJ2FwJ3Y3DnH1KzaFtrNa6KEeFqom5Z8sH3IJOhrGTxtlicHxvaHMcNxB3EIM6AgICAgICAgICAgICDxzbix3FBzym1TpKed1PURWjleXUsoe9l8Vy6B5aRyhnbpHSQUF6ho4oYRG1rWwtZhw/ZDbcb8EFA0VrNHFI5lCXVNKXODYnNcwi18Qo5XgNmaLE4L3GdjawQZpNEw1gdLQPzB8JC4Fj2noLHZtPUQqTL2TFc8q1unqSrWRMbqla0lq/Ynb0+fE4bfuCgU39oYm6mqqP1j+G6aLNzjEI4aDpx/JH5u+a2Tt3aE7vGT+n8POaWfZfbdCQHdCD+r5rGNsbQnhcknGs9UMMurlP5ss7CR71vp8INoW5+9Vr2wxnDs1cIfWjNDsp3ucxzjiaBZ1jbO+9ato7Zu51umi5TEaTrrHY9s4tNmqZpl8z6CikldJIC4uI5N7NGQHDPgs7W3sqxj02LOlMR6/W8rw7ddc11b9W5DoWP7MAP+pK0TtDaFzfy6v1ZxYsU7tIY5tCwnnQj8i33L2nau0LfC5V8/wDbycaxV/TDGzQFPfKAX/2Psutk7b2lXu8ZP0j+GPNMeN/JTujNXZXZRQYBxOHAPWeK0c3zMqda9Z/M2RXatxu/RLwUIppRHHH3VWWxYb4YYr7nTPzt+RPUrjD2ZRZnlVb6v0Rrl+at0cGzo6up2VV6yZ09SHYBJs3Clhcf5UTua13AkkknK/BWiOulbRxzsMczGyRu5zXAOae0FBUG6JgqZDBSQxxUkbrVEkbGt2jhvgjIG7LlH1dNgukcYaA1oAAFgBkABuAQfSAgICAgICAgICAgICAg1dJUMdRG6OVt2H1EEZhzTwIOYI3IKpoiCauvHLLtKGJ9myc19ThPNk/saRYkc+3Re4fGktFx0jXxTN/gZZC9kjcnU0znYsVxuZjzDvsnfluDTjfVO0hTxtZG+VlnTVUbwA+m/pmjtzncM+BIsg6E5gO8AoMfckf9Df0hY8inqe6y9bTsG5rR6gveTHUavmWkjcLOY09oC8mimeMETMKxp3U9rhiprNdxaeaezoVTl7Kor+9a3T1epItZExuqSehtXIoGi7Q+S2biL59XQFLxsG1ZpjdrPW113aqpTDYmjcAPUpmkQ1PHQNO9oPqCcmDV4Kdg3Nb+QTkx1GrKvRz3WaCWgqJJRUbCiqng1Dw3FKyXCGAMP9Lw1rd2RGW/IN/R2rYqogKiMx0jR4CnJ5R/zTnjJfMDgc96DHTS1T5Pq6R5YWNxOqL2fLBezRF/fwc7h2lBcKKkZDG2OJoaxos0BBnQEBAQEBAQEBAQEBAQEBBiq4dox7CSA5rm3G8XFrhBXNWa3uaLuScYZoGHCAMpYxufF/VwBG8HtCCvap6arq+pfI7CKR5I2D2hzGxNu0hzhmyovzmOFrG3AoN3RLY43zP0LNFO0P8A4ilxg2du8E/ew5WAPJ7EE7o7WyCR4ilxU9RximGzdlvwE5SAdLSQgngboPUBAQEBAQeE235IK/X60sxmGkaaqoGRazmMP+aXms6bbzwBQaM9M2D+K0nK2WUOa2Ng8TE55wsDW9JcQMbvYg09VNeJZphDWQPhfK52x8G9oBaLuicXZuI34gMJ4IN/TMgqK6lbTcqWnlc+d45rI3Mc0se7cS64s318EFsQEBAQEBAQEBAQEBAQEBAQEEfpnQ8dU0CQEOacUb2nC9jv6mOGYPvQVOvkmo45o5cML5RZleyMFpcBZhqmDmutvdzd/N3IKrHQS0Gy2szaSOeR956cGYRwgY2QRyFpsHyEuFxlzQgkqvWtgApdIQNrgHthxhrGulkwukcQx9hyY9nfMcpxAHBBM6No2kE6Or5YS3CXQTnbMaXgOa17ZOWzI5Na4IJEaQ0nD42lhqWgZvhkMbj2QvBH70H0NdY2eUU1VTnodAZPbEXoNiLXWhdvqWs/EDovjAQZXa30A/8AMgPZKw+4oNR+vFLe0W1mdwEcErgf9rYfag+PruunypqHYt3F9TI1hHWI48WIdWIII3TNMyMMdpiuc7GbNhhD4oiRvOBl3ubY54iWoNTSutMdHJJQUcUdM8RM7kks0QvkcMYiLRbCSNx60EbpCpZpIOqabDG51LsdIsqGuZBhuRhdJu2sby7dfiOIKCS0Dod0+A07cBELIptIPZhnmDQAdg080G3PPqByKC9aL0bHTRiOFuFo38SSd7nOObnHiSg3EBAQEBAQEBAQEBAQEBAQEBAQfMjA4EOAIIsQRcEdYQVmp1VMRLqCQQ3OJ0DxtKdx38zfGb8WoKhpXRsbJWPq4HURbjD3CMVNHIJHB8rncY3OcL4jZyD4otVHSVjZ2TR1FNIHzVezdfE5hf3OwNvewY8N/wBQg1qKsl0Sync4ztxMqJ5oHFz22JLIIGNN8JxOZlfggntA67zHRdVUThklTTvc0tDSxpcQ1zGW3jngddkGMa7CpeYoaJkkrpY44xKNnyjEZZS8OFwGiwFszdBGzfSBBGcIoImvMMwFw23dMRIEVwM2nCbHsQIfpGqiInR08eF2yL2MBxYZYQ+7L73NcHZcQ1BoS6ZqtIRsO3kLHRwzARxyWdz4ntIj5TQH4HIJvTkPdWjaeSrbBBUx3BFRK9jtnctJxN5YLg1jrH1oNfQ+hxKAYqd1dKaeOF9TUtMcFmZhzL8t/a3oGaC40GqgLmvrZO6HtN2MwhkDD0tiGRO/lOuUFlAtuQeoCAgICAgICAgICAgICAgICAgICAg8IvvQQNdqdRyuLtls3k3L4nOhcT0ksIv60GjLqxVR+T17nC4IbUxNqGttuw4cDvWSUGpWaHriyRjqahqBKWmU45afGW2wl1mvzGEfkg1K3QE02Iy6OZjdI2THFWFrg9rNmHMcQCOTkg15dU3ubG1ui4rRgBmOrNrh4kDiWtJccQuSczmg3aHVusYGiOnoaYtDcJvLU2wXDLXwbsR/NBIQ6pzuA29c9ozuymjjp4zffe4c4Z55OCCT0bqnSQODmwh0g3SSEyvHY95JCCaAQeo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1 Rectángulo"/>
          <p:cNvSpPr/>
          <p:nvPr/>
        </p:nvSpPr>
        <p:spPr>
          <a:xfrm>
            <a:off x="1524000" y="1135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Desafíos: educación superior universal</a:t>
            </a:r>
            <a:br>
              <a:rPr lang="es-EC" sz="24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s-EC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de calidad, pertinente y con igualdad</a:t>
            </a:r>
          </a:p>
        </p:txBody>
      </p:sp>
    </p:spTree>
    <p:extLst>
      <p:ext uri="{BB962C8B-B14F-4D97-AF65-F5344CB8AC3E}">
        <p14:creationId xmlns:p14="http://schemas.microsoft.com/office/powerpoint/2010/main" val="108637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/>
              <a:t/>
            </a:r>
            <a:br>
              <a:rPr lang="es-EC" b="1" dirty="0"/>
            </a:br>
            <a:r>
              <a:rPr lang="es-ES_tradnl" b="1" dirty="0"/>
              <a:t>		</a:t>
            </a:r>
            <a:r>
              <a:rPr lang="es-EC" b="1" dirty="0"/>
              <a:t/>
            </a:r>
            <a:br>
              <a:rPr lang="es-EC" b="1" dirty="0"/>
            </a:br>
            <a:r>
              <a:rPr lang="es-ES_tradnl" dirty="0" smtClean="0"/>
              <a:t>¡Gracias!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708" y="4634144"/>
            <a:ext cx="1962150" cy="17907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221018"/>
            <a:ext cx="9144000" cy="1036782"/>
          </a:xfrm>
        </p:spPr>
        <p:txBody>
          <a:bodyPr/>
          <a:lstStyle/>
          <a:p>
            <a:endParaRPr lang="es-EC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768" y="5069150"/>
            <a:ext cx="4438255" cy="80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4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740" y="365126"/>
            <a:ext cx="11558726" cy="993158"/>
          </a:xfrm>
        </p:spPr>
        <p:txBody>
          <a:bodyPr/>
          <a:lstStyle/>
          <a:p>
            <a:r>
              <a:rPr lang="es-EC" dirty="0" smtClean="0"/>
              <a:t>El modelo económico </a:t>
            </a:r>
            <a:r>
              <a:rPr lang="es-EC" dirty="0" err="1" smtClean="0"/>
              <a:t>reconcentrador</a:t>
            </a:r>
            <a:r>
              <a:rPr lang="es-EC" dirty="0" smtClean="0"/>
              <a:t> (1981-2007)</a:t>
            </a:r>
            <a:endParaRPr lang="es-EC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5332" y="1690688"/>
            <a:ext cx="9081857" cy="502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127" y="365125"/>
            <a:ext cx="9862554" cy="629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42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2784" y="98574"/>
            <a:ext cx="6760286" cy="675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95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6329" y="365125"/>
            <a:ext cx="11816179" cy="1325563"/>
          </a:xfrm>
        </p:spPr>
        <p:txBody>
          <a:bodyPr/>
          <a:lstStyle/>
          <a:p>
            <a:r>
              <a:rPr lang="es-EC" dirty="0" smtClean="0"/>
              <a:t>El modelo económico </a:t>
            </a:r>
            <a:r>
              <a:rPr lang="es-EC" dirty="0" err="1" smtClean="0"/>
              <a:t>reconcentrador</a:t>
            </a:r>
            <a:r>
              <a:rPr lang="es-EC" dirty="0" smtClean="0"/>
              <a:t> (1981-2007)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419" y="1464062"/>
            <a:ext cx="8264236" cy="496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79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061" y="111382"/>
            <a:ext cx="9176238" cy="637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20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498764" y="1376218"/>
            <a:ext cx="10855035" cy="458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982125276"/>
              </p:ext>
            </p:extLst>
          </p:nvPr>
        </p:nvGraphicFramePr>
        <p:xfrm>
          <a:off x="2198253" y="92365"/>
          <a:ext cx="8285019" cy="6613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539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572</Words>
  <Application>Microsoft Office PowerPoint</Application>
  <PresentationFormat>Panorámica</PresentationFormat>
  <Paragraphs>74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Century Gothic</vt:lpstr>
      <vt:lpstr>Tema de Office</vt:lpstr>
      <vt:lpstr>    Inclusión, Calidad y Equidad en la Educación Superior en Ecuador. </vt:lpstr>
      <vt:lpstr>Política pública y la educación como derecho</vt:lpstr>
      <vt:lpstr>El modelo económico reconcentrador (1981-2007)</vt:lpstr>
      <vt:lpstr>Presentación de PowerPoint</vt:lpstr>
      <vt:lpstr>Presentación de PowerPoint</vt:lpstr>
      <vt:lpstr>El modelo económico reconcentrador (1981-2007)</vt:lpstr>
      <vt:lpstr>Presentación de PowerPoint</vt:lpstr>
      <vt:lpstr>Presentación de PowerPoint</vt:lpstr>
      <vt:lpstr>Presentación de PowerPoint</vt:lpstr>
      <vt:lpstr>Asistencia a Educación General Básica y Bachillerato </vt:lpstr>
      <vt:lpstr>Gráfico 64. Calidad de la Educación. Países seleccionados, variación en el ranking del World Competitiveness Report, entre 2006 y 2016, Foro Económico Mundial. Elaboración propia.  </vt:lpstr>
      <vt:lpstr>Presentación de PowerPoint</vt:lpstr>
      <vt:lpstr>Presentación de PowerPoint</vt:lpstr>
      <vt:lpstr>Presentación de PowerPoint</vt:lpstr>
      <vt:lpstr>Presentación de PowerPoint</vt:lpstr>
      <vt:lpstr>Inclusión: Acceso</vt:lpstr>
      <vt:lpstr>Inclusión: Participación de mujeres</vt:lpstr>
      <vt:lpstr>Inclusión: Participación de grupos étnicos</vt:lpstr>
      <vt:lpstr>Razón para no ir a la Universidad</vt:lpstr>
      <vt:lpstr>Presentación de PowerPoint</vt:lpstr>
      <vt:lpstr>Premia la excelencia</vt:lpstr>
      <vt:lpstr>Presentación de PowerPoint</vt:lpstr>
      <vt:lpstr>Presentación de PowerPoint</vt:lpstr>
      <vt:lpstr>Presentación de PowerPoint</vt:lpstr>
      <vt:lpstr>En el 2015, las universidades han cuadriplicado el número de publicaciones indexadas en Scopus en relación al año 2010.</vt:lpstr>
      <vt:lpstr>Presentación de PowerPoint</vt:lpstr>
      <vt:lpstr>Presentación de PowerPoint</vt:lpstr>
      <vt:lpstr>    ¡Gracias!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Inclusión, Calidad y Equidad en Educación Superior en Ecuador</dc:title>
  <dc:creator>STAR WARS</dc:creator>
  <cp:lastModifiedBy>STAR WARS</cp:lastModifiedBy>
  <cp:revision>26</cp:revision>
  <dcterms:created xsi:type="dcterms:W3CDTF">2017-08-30T21:15:18Z</dcterms:created>
  <dcterms:modified xsi:type="dcterms:W3CDTF">2017-09-07T01:43:54Z</dcterms:modified>
</cp:coreProperties>
</file>