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1" r:id="rId6"/>
    <p:sldId id="273" r:id="rId7"/>
    <p:sldId id="272" r:id="rId8"/>
    <p:sldId id="264" r:id="rId9"/>
    <p:sldId id="265" r:id="rId10"/>
    <p:sldId id="266" r:id="rId11"/>
    <p:sldId id="268" r:id="rId12"/>
    <p:sldId id="274" r:id="rId13"/>
    <p:sldId id="275" r:id="rId14"/>
    <p:sldId id="271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905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703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232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5525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19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687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726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327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500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721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395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549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521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54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900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673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DDA96-71F2-403D-9EDF-9D25142E8EE8}" type="datetimeFigureOut">
              <a:rPr lang="es-EC" smtClean="0"/>
              <a:t>30/9/2016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D83F0D-858C-4172-B7EA-A84E711C0F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306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926" y="768626"/>
            <a:ext cx="4141874" cy="10891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69635" y="768626"/>
            <a:ext cx="8110330" cy="2620687"/>
          </a:xfrm>
        </p:spPr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70340" y="3923276"/>
            <a:ext cx="9825486" cy="2063455"/>
          </a:xfrm>
        </p:spPr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/>
                </a:solidFill>
              </a:rPr>
              <a:t>Licenciatura de Educación </a:t>
            </a:r>
            <a:r>
              <a:rPr lang="es-EC" sz="4000" dirty="0">
                <a:solidFill>
                  <a:schemeClr val="tx1"/>
                </a:solidFill>
              </a:rPr>
              <a:t>en Ciencias Experimentales</a:t>
            </a:r>
          </a:p>
          <a:p>
            <a:endParaRPr lang="es-EC" dirty="0"/>
          </a:p>
        </p:txBody>
      </p:sp>
      <p:pic>
        <p:nvPicPr>
          <p:cNvPr id="1026" name="Picture 2" descr="https://static.wixstatic.com/media/5049d3_2bccd0b7314b4d529ba5a20d0294a1be.png/v1/fill/w_180,h_315,al_c,usm_0.66_1.00_0.01/5049d3_2bccd0b7314b4d529ba5a20d0294a1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388937"/>
            <a:ext cx="1714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63" y="1302589"/>
            <a:ext cx="3360495" cy="16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Déficit de docentes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79997"/>
              </p:ext>
            </p:extLst>
          </p:nvPr>
        </p:nvGraphicFramePr>
        <p:xfrm>
          <a:off x="3193774" y="1285457"/>
          <a:ext cx="7089912" cy="5274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1747"/>
                <a:gridCol w="1448476"/>
                <a:gridCol w="1097793"/>
                <a:gridCol w="1600948"/>
                <a:gridCol w="1600948"/>
              </a:tblGrid>
              <a:tr h="355911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Año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Déficit o Superávit de Docentes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Nivel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475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Inicial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EGB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Bachillerato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</a:tr>
              <a:tr h="355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2.015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-6.173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-2.191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-2.292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-1.690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</a:tr>
              <a:tr h="355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2.016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-9.184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-2.385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-4.989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-1.810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</a:tr>
              <a:tr h="355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2.017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-3.818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-2.313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262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-1.768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</a:tr>
              <a:tr h="355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2.018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-6.466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-2.358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-2.428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-1.681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</a:tr>
              <a:tr h="355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2.019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-4.350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-57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-3.055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-1.237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</a:tr>
              <a:tr h="355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2.020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-4.420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-63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-3.186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-1.171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</a:tr>
              <a:tr h="355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0" dirty="0">
                          <a:effectLst/>
                        </a:rPr>
                        <a:t>2.021</a:t>
                      </a:r>
                      <a:endParaRPr lang="es-EC" sz="9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-5.411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-65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-3.567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-1.779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</a:tr>
              <a:tr h="355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2.022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-5.136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-75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-4.058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-1.003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</a:tr>
              <a:tr h="355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2.023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-4.534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-73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-3.838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-623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</a:tr>
              <a:tr h="355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2.024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-4.739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-87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-4.014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-638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</a:tr>
              <a:tr h="355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2.025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-4.883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-81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-4.161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-641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</a:tr>
              <a:tr h="355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 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34" marR="40134" marT="50168" marB="501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4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9011"/>
            <a:ext cx="8911687" cy="854015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Énfasis de formación: el espíritu del descubrimiento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1494" y="1000664"/>
            <a:ext cx="9253118" cy="4149306"/>
          </a:xfrm>
        </p:spPr>
        <p:txBody>
          <a:bodyPr>
            <a:normAutofit/>
          </a:bodyPr>
          <a:lstStyle/>
          <a:p>
            <a:r>
              <a:rPr lang="es-EC" sz="2800" dirty="0" smtClean="0"/>
              <a:t>Educación: Integración pedagógica, con énfasis en la práctica, la investigación y el trabajo colaborativo</a:t>
            </a:r>
          </a:p>
          <a:p>
            <a:r>
              <a:rPr lang="es-EC" sz="2800" dirty="0" smtClean="0"/>
              <a:t>Ciencia: Práctica de la Ciencia, conceptos transversales, conceptos disciplinarios centrales, integración de ciencia, tecnología e ingeniería</a:t>
            </a:r>
            <a:endParaRPr lang="es-EC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667" y="3773386"/>
            <a:ext cx="4649639" cy="30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8363" y="138023"/>
            <a:ext cx="9296250" cy="1492369"/>
          </a:xfrm>
        </p:spPr>
        <p:txBody>
          <a:bodyPr/>
          <a:lstStyle/>
          <a:p>
            <a:r>
              <a:rPr lang="es-EC" smtClean="0"/>
              <a:t>Diseño: Observar</a:t>
            </a:r>
            <a:r>
              <a:rPr lang="es-EC" dirty="0" smtClean="0"/>
              <a:t>, preguntar, averiguar, comunicar, sistematizar y reproducir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728713"/>
          </a:xfrm>
        </p:spPr>
        <p:txBody>
          <a:bodyPr>
            <a:normAutofit lnSpcReduction="10000"/>
          </a:bodyPr>
          <a:lstStyle/>
          <a:p>
            <a:r>
              <a:rPr lang="es-EC" sz="2600" b="1" dirty="0"/>
              <a:t>1. Prácticas científicas y de ingeniería</a:t>
            </a:r>
            <a:r>
              <a:rPr lang="es-EC" sz="2600" dirty="0"/>
              <a:t/>
            </a:r>
            <a:br>
              <a:rPr lang="es-EC" sz="2600" dirty="0"/>
            </a:br>
            <a:r>
              <a:rPr lang="es-EC" sz="2600" dirty="0"/>
              <a:t>1.1. Hacer preguntas (de la ciencia) y definir problemas (para ingeniería)</a:t>
            </a:r>
            <a:br>
              <a:rPr lang="es-EC" sz="2600" dirty="0"/>
            </a:br>
            <a:r>
              <a:rPr lang="es-EC" sz="2600" dirty="0"/>
              <a:t>1.2. Desarrollo y uso de modelos</a:t>
            </a:r>
            <a:br>
              <a:rPr lang="es-EC" sz="2600" dirty="0"/>
            </a:br>
            <a:r>
              <a:rPr lang="es-EC" sz="2600" dirty="0"/>
              <a:t>1.3. Planificación y realización de investigaciones </a:t>
            </a:r>
            <a:br>
              <a:rPr lang="es-EC" sz="2600" dirty="0"/>
            </a:br>
            <a:r>
              <a:rPr lang="es-EC" sz="2600" dirty="0"/>
              <a:t>1.4. Analizar e interpretar los datos </a:t>
            </a:r>
            <a:br>
              <a:rPr lang="es-EC" sz="2600" dirty="0"/>
            </a:br>
            <a:r>
              <a:rPr lang="es-EC" sz="2600" dirty="0"/>
              <a:t>1.5. El uso de las matemáticas y el pensamiento computacional</a:t>
            </a:r>
            <a:br>
              <a:rPr lang="es-EC" sz="2600" dirty="0"/>
            </a:br>
            <a:r>
              <a:rPr lang="es-EC" sz="2600" dirty="0"/>
              <a:t>1.6. La construcción de explicaciones (de la ciencia) y el diseño de soluciones (para ingeniería)</a:t>
            </a:r>
            <a:br>
              <a:rPr lang="es-EC" sz="2600" dirty="0"/>
            </a:br>
            <a:r>
              <a:rPr lang="es-EC" sz="2600" dirty="0"/>
              <a:t>1.7. Participar en argumento basado en evidencia</a:t>
            </a:r>
            <a:br>
              <a:rPr lang="es-EC" sz="2600" dirty="0"/>
            </a:br>
            <a:r>
              <a:rPr lang="es-EC" sz="2600" dirty="0"/>
              <a:t>1.8. Obtener, evaluar y comunicar información</a:t>
            </a:r>
          </a:p>
        </p:txBody>
      </p:sp>
    </p:spTree>
    <p:extLst>
      <p:ext uri="{BB962C8B-B14F-4D97-AF65-F5344CB8AC3E}">
        <p14:creationId xmlns:p14="http://schemas.microsoft.com/office/powerpoint/2010/main" val="19881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815263"/>
              </p:ext>
            </p:extLst>
          </p:nvPr>
        </p:nvGraphicFramePr>
        <p:xfrm>
          <a:off x="1" y="1"/>
          <a:ext cx="12191999" cy="6857998"/>
        </p:xfrm>
        <a:graphic>
          <a:graphicData uri="http://schemas.openxmlformats.org/drawingml/2006/table">
            <a:tbl>
              <a:tblPr/>
              <a:tblGrid>
                <a:gridCol w="1085448"/>
                <a:gridCol w="843666"/>
                <a:gridCol w="241783"/>
                <a:gridCol w="241783"/>
                <a:gridCol w="180051"/>
                <a:gridCol w="180051"/>
                <a:gridCol w="1085448"/>
                <a:gridCol w="298369"/>
                <a:gridCol w="298369"/>
                <a:gridCol w="185194"/>
                <a:gridCol w="1296365"/>
                <a:gridCol w="1296365"/>
                <a:gridCol w="483566"/>
                <a:gridCol w="586451"/>
                <a:gridCol w="246926"/>
                <a:gridCol w="246926"/>
                <a:gridCol w="159473"/>
                <a:gridCol w="468132"/>
                <a:gridCol w="468132"/>
                <a:gridCol w="231493"/>
                <a:gridCol w="231493"/>
                <a:gridCol w="159473"/>
                <a:gridCol w="442409"/>
                <a:gridCol w="442409"/>
                <a:gridCol w="221206"/>
                <a:gridCol w="221206"/>
                <a:gridCol w="174906"/>
                <a:gridCol w="174906"/>
              </a:tblGrid>
              <a:tr h="3759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CICLOS O PERÍODOS ACADÉMICOS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CAMPOS DE FORMACIÓN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94" marR="2494" marT="2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94" marR="2494" marT="2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94" marR="2494" marT="2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94" marR="2494" marT="2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Fundamentos teóricos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Docencia asistida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de aplicación y experimentación de los aprendizajes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Aprendizaje autónomo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horas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Praxis Profesional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Epistemología y metodología de investigación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Docencia asistida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de aplicación y experimentación de los aprendizajes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Aprendizaje autónomo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horas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Integración de saberes, contextos y culturas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Docencia asistida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de aplicación y experimentación de los aprendizajes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Aprendizaje autónomo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horas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 y Lenguajes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Docencia asistida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de aplicación y experimentación de los aprendizajes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Aprendizaje autónomo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horas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Teórico Metodológico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Docencia asistida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de aplicación y experimentación de los aprendizajes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Aprendizaje autónomo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horas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 - preprofesional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horas</a:t>
                      </a:r>
                    </a:p>
                  </a:txBody>
                  <a:tcPr marL="2494" marR="2494" marT="24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Educación, Ciencia y Buen Vivir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Cátedra integradora: Sistemas  educativos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Aproximación diagnóstica de la política educativa en instituciones específicas de la Educación Básica y el Bachillerato Problemas de las instituciones educativas de organización académica e infraestructura para el proceso de Enseñanza-aprendizaje de las Ciencias experimentales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(2 semanas por 30h)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y acción participativa 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42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Matemática en la Educación Básica Superior y el Bachillerato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400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47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7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INTEGRACIÓN DE SABERES:  APROXIMACIÓN A LA POLÍTICA PÚBLICA EN EDUCACIÓN Y DEL BUEN VIVIR (PROBLEMAS DE LAS INSTITUCIONES DE EDUCACIÓN  EN LAS DIMENSIONES DE ORGANIZACIÓN ACADÉMICA E INFRAESTRUCTURA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08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Aprendizaje y desarrollo humano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Cátedra integradora: Los contextos de los sujetos educativos y el aprendizaje humano 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Exploración diagnóstica de los contextos familiares y comunitarios de los sujetos educativos y su incidencia en el aprendizaje de las Ciencias experimentales en la Educación Básica y el Bachillerato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(3 semanas por 30h)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y acción participativa 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Inglés 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31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Educación, escuela y otros contextos socioeducativos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13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Ciencias Naturales en la Educación Básica Superior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80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7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INTEGRACIÓN DE SABERES: CONTEXTOS FAMILIARES-COMUNITARIOS Y APRENDIZAJE DE LOS SUJETOS EDUCATIVOS (APROXIMACIÓN DIAGNÓSTICA DE TENSIONES QUE PRESENTAN LOS APRENDIZAJES DE GRUPOS ESPECÍFICOS DE ESTUDIANTES, RELACIONADOS CON CONTEXTOS DE SOCIALIZACIÓN  EN SUS DIMENSIONES FAMILIARES Y COMUNITARIAS) 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70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Enseñanza y Aprendizaje de las Ciencias Experimentales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Cátedra integradora: diseño, gestión y evaluación de modelos curriculares contextualizados, flexibles y adaptados 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Aproximación y diagnóstico de modelos pedagógicos y curriculares aplicados en instituciones educativas y su incidencia en el aprendizaje de las Ciencias experimentales en la Educación Básica y el Bachillerato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(4 semanas por 30h)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Modelos y procesos de investigación educativa: diseño teórico y metodológico de la investigación educativa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Inglés 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48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Ciencias Naturales en el Bachillerato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7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INTEGRACIÓN DE SABERES MODELOS PEDAGÓGICOS Y CURRICULARES CONTEXTUALIZADOS Y ADAPTADOS A LOS SUJETOS EDUCATIVOS APLICADOS EN INSTITUCIONES ESPECÍFICAS: DISEÑO Y DESARROLLO DE PROYECTOS CURRRICULARES  CUYA ORGANIZACIÓN DEL PROCESO DE ENSEÑANZA-APRENDIZAJE  ES CONTEXTUALIZADA, FLEXIBLE Y ADAPTADA A LOS SUJETOS EDUCATIVOS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Matemáticas 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Cátedra integradora: Investigación, diseño e innovación en Ciencias 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 - preprofesional del diagnóstico, planificación e intervención en el proceso de Enseñanza - Aprendizaje de las Ciencias Experimentales en Básica Superior 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(16 semanas por 6h semanales)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4" gridSpan="15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Física 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Química General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Biología 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37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7">
                  <a:txBody>
                    <a:bodyPr/>
                    <a:lstStyle/>
                    <a:p>
                      <a:pPr algn="l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INTEGRACIÓN DE SABERES: Investigación, diseño e innovación en Ciencias y su aplicación en el proceso de Enseñanza- aprendizaje de la Educación Básica Superior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Matemáticas 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Cátedra integradora: Investigación, diseño e innovación en Ciencias 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 - preprofesional en el diagnóstico, planificación e intervención en el proceso de Enseñanza - Aprendizaje de las Ciencias Experimentales en Básica Superior 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(16 semanas por 6h semanales)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4" gridSpan="15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Física 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Química Inorgánica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Biología 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98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7">
                  <a:txBody>
                    <a:bodyPr/>
                    <a:lstStyle/>
                    <a:p>
                      <a:pPr algn="l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INTEGRACIÓN DE SABERES: Investigación, diseño e innovación en Ciencias y su aplicación en el proceso de Enseñanza- aprendizaje de la Educación Básica Superior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Matematicas III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Cátedra integradora: Matemáticas del Bachillerato y su enseñanza y aprendizaje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 - preprofesional en el diagnóstico, planificación e intervención en el  proceso de Enseñanza - Aprendizaje de las Ciencias Experimentales en el Bachillerato 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(16 semanas por 6h semanales)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4" gridSpan="15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Química Orgánica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OPTATIVA  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OPTATIVA  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87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7">
                  <a:txBody>
                    <a:bodyPr/>
                    <a:lstStyle/>
                    <a:p>
                      <a:pPr algn="l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INTEGRACIÓN DE SABERES: Investigación y diseño como estrategias de enseñanza y aprendizaje de las Matemáticas en el Bachillerato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OPTATIVA  III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Cátedra integradora: Ciencias Físicas, de la Tierra y el Espacio en el Bachillerato y su enseñanza y aprendizaje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 - preprofesional en el diagnóstico, planificación e intervención en el  proceso de Enseñanza - Aprendizaje de las Ciencias Experimentales en el Bachillerato 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(16 semanas por 6h semanales)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Cambio Global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OPTATIVA  IV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0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Agroecología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7">
                  <a:txBody>
                    <a:bodyPr/>
                    <a:lstStyle/>
                    <a:p>
                      <a:pPr algn="l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INTEGRACIÓN DE SABERES: Investigación y diseño como estrategias de enseñanza y aprendizaje de las Ciencias Físicas, de la Tierra y del Espacio en el Bachillerato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16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Ética y desarrollo profesional del docente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Cátedra integradora: Ciencias de la Vida del Bachillerato y su enseñanza y aprendizaje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 - preprofesional en el diagnóstico, planificación e intervención en el  proceso de Enseñanza - Aprendizaje de las Ciencias Experimentales en el Bachillerato III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(Tres dias a la semana por 8h- dos en la UNAE)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TRABAJO DE TITULACIÓN 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Historia de las Ciencias y la Innovación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69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7">
                  <a:txBody>
                    <a:bodyPr/>
                    <a:lstStyle/>
                    <a:p>
                      <a:pPr algn="l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INTEGRACIÓN DE SABERES: Investigación y diseño como estrategias de enseñanza y aprendizaje de las Ciencias de la Vida en el Bachillerato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18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 - preprofesional en el diagnóstico, Planificación e intervención en el  proceso de enseñanza - aprendizaje de las Ciencias Experimentales en el Bachillerato IV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 (Cuatro dias a la semana por 8h- uno en la UNAE)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5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TRABAJO DE TITULACIÓN II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4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y Tecnología en la Enseñanza y Aprendizaje de las Matemáticas y las Ciencias Naturales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786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algn="l" fontAlgn="ctr"/>
                      <a:r>
                        <a:rPr lang="es-EC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TRABAJO DE TITULACIÓN: SISTEMATIZACIÓN DE LA PRÁCTICA DE INVESTIGACIÓN-INTERVENCIÓN EDUCATIVA:Elaboración del proyecto de mejoramiento de contextos educativos Redacción del Informe Final  128</a:t>
                      </a:r>
                    </a:p>
                  </a:txBody>
                  <a:tcPr marL="2494" marR="2494" marT="2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4" marR="2494" marT="24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5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6600" dirty="0"/>
              <a:t>¡Gracias!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740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Objetivo General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6365" y="1417983"/>
            <a:ext cx="9435548" cy="5208104"/>
          </a:xfrm>
        </p:spPr>
        <p:txBody>
          <a:bodyPr>
            <a:normAutofit lnSpcReduction="10000"/>
          </a:bodyPr>
          <a:lstStyle/>
          <a:p>
            <a:r>
              <a:rPr lang="es-EC" sz="3200" dirty="0"/>
              <a:t>Formar profesionales docentes de excelencia para la enseñanza-aprendizaje de Ciencias Experimentales (Matemáticas</a:t>
            </a:r>
            <a:r>
              <a:rPr lang="es-EC" sz="3200" dirty="0" smtClean="0"/>
              <a:t>, Ciencias Naturales, </a:t>
            </a:r>
            <a:r>
              <a:rPr lang="es-EC" sz="3200" dirty="0"/>
              <a:t>Física, Química y Biología) en las Unidades Educativas del Ecuador, aportando así a la transformación del Sistema Nacional de Educación propio de la democracia del Buen Vivir y una matriz productiva y distributiva limpia, eficiente, justa, con alto contenido de conocimiento, incluyente e intercultural.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67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Problemas de ciudadanía democrática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482548"/>
          </a:xfrm>
        </p:spPr>
        <p:txBody>
          <a:bodyPr>
            <a:noAutofit/>
          </a:bodyPr>
          <a:lstStyle/>
          <a:p>
            <a:r>
              <a:rPr lang="es-EC" sz="2600" dirty="0" smtClean="0"/>
              <a:t>Pobreza estructural</a:t>
            </a:r>
          </a:p>
          <a:p>
            <a:endParaRPr lang="es-EC" sz="2600" dirty="0" smtClean="0"/>
          </a:p>
          <a:p>
            <a:r>
              <a:rPr lang="es-EC" sz="2600" dirty="0" smtClean="0"/>
              <a:t>“Redistribución hacia arriba”</a:t>
            </a:r>
          </a:p>
          <a:p>
            <a:endParaRPr lang="es-EC" sz="2600" dirty="0" smtClean="0"/>
          </a:p>
          <a:p>
            <a:r>
              <a:rPr lang="es-EC" sz="2600" dirty="0" smtClean="0"/>
              <a:t>Estructura productiva y distributiva primario dependiente, excluyente, e insostenible</a:t>
            </a:r>
            <a:endParaRPr lang="es-EC" sz="2600" dirty="0"/>
          </a:p>
          <a:p>
            <a:endParaRPr lang="es-EC" sz="2600" dirty="0" smtClean="0"/>
          </a:p>
          <a:p>
            <a:r>
              <a:rPr lang="es-EC" sz="2600" dirty="0" smtClean="0"/>
              <a:t>Inestabilidad estructural del Estado</a:t>
            </a:r>
          </a:p>
        </p:txBody>
      </p:sp>
    </p:spTree>
    <p:extLst>
      <p:ext uri="{BB962C8B-B14F-4D97-AF65-F5344CB8AC3E}">
        <p14:creationId xmlns:p14="http://schemas.microsoft.com/office/powerpoint/2010/main" val="40742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Problemas de ser primario dependiente: Exportaciones</a:t>
            </a:r>
            <a:endParaRPr lang="es-EC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915591"/>
            <a:ext cx="8777439" cy="462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Producción del Ecuador por sectores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396" y="1401955"/>
            <a:ext cx="9409687" cy="54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Deforestación de la Amazonía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794" y="1440611"/>
            <a:ext cx="7460882" cy="54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9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756781"/>
          </a:xfrm>
        </p:spPr>
        <p:txBody>
          <a:bodyPr>
            <a:normAutofit/>
          </a:bodyPr>
          <a:lstStyle/>
          <a:p>
            <a:r>
              <a:rPr lang="es-EC" dirty="0" smtClean="0"/>
              <a:t>¿Qué aporte puede hacer la educación en ciencias experimentales a resolver estos problemas?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777706"/>
            <a:ext cx="8915400" cy="3752490"/>
          </a:xfrm>
        </p:spPr>
        <p:txBody>
          <a:bodyPr>
            <a:normAutofit lnSpcReduction="10000"/>
          </a:bodyPr>
          <a:lstStyle/>
          <a:p>
            <a:r>
              <a:rPr lang="es-EC" sz="2400" dirty="0" smtClean="0"/>
              <a:t>Mejorar la capacidad de decisión basada en los aspectos técnicos de estos problemas, tanto a nivel individual como de acción colectiva (consumo y participación)</a:t>
            </a:r>
          </a:p>
          <a:p>
            <a:endParaRPr lang="es-EC" sz="2400" dirty="0" smtClean="0"/>
          </a:p>
          <a:p>
            <a:endParaRPr lang="es-EC" sz="2400" dirty="0" smtClean="0"/>
          </a:p>
          <a:p>
            <a:r>
              <a:rPr lang="es-EC" sz="2400" dirty="0" smtClean="0"/>
              <a:t>Fortalecer </a:t>
            </a:r>
            <a:r>
              <a:rPr lang="es-EC" sz="2400" smtClean="0"/>
              <a:t>el </a:t>
            </a:r>
            <a:r>
              <a:rPr lang="es-EC" sz="2400" smtClean="0"/>
              <a:t>talento humano </a:t>
            </a:r>
            <a:r>
              <a:rPr lang="es-EC" sz="2400" dirty="0" smtClean="0"/>
              <a:t>intensivo en conocimiento de las ciencias para realizar el cambio de matriz productiva (producción)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02035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Necesidad Nacional por Estudiantes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76042"/>
              </p:ext>
            </p:extLst>
          </p:nvPr>
        </p:nvGraphicFramePr>
        <p:xfrm>
          <a:off x="3061856" y="1357746"/>
          <a:ext cx="7659152" cy="5175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9636"/>
                <a:gridCol w="1589636"/>
                <a:gridCol w="1553506"/>
                <a:gridCol w="1553506"/>
                <a:gridCol w="1372868"/>
              </a:tblGrid>
              <a:tr h="38037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Año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Demanda Total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Nivel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10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Inicial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EGB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Bachillerato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</a:tr>
              <a:tr h="380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2.015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3.726.296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257.548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2.829.211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639.537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</a:tr>
              <a:tr h="380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2.016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3.838.421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312.300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2.852.978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673.143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</a:tr>
              <a:tr h="380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2.017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3.946.855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368.177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2.872.543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706.135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</a:tr>
              <a:tr h="380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2.018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4.052.100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424.897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2.889.503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737.700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</a:tr>
              <a:tr h="380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2.019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4.049.129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423.778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2.867.845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757.506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</a:tr>
              <a:tr h="380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2.020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4.042.085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422.737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2.844.126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775.223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</a:tr>
              <a:tr h="380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2.021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4.046.071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421.752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2.818.473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805.846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</a:tr>
              <a:tr h="380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2.022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4.055.818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420.797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2.816.657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818.364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</a:tr>
              <a:tr h="380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2.023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4.054.697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419.873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2.812.932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821.892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</a:tr>
              <a:tr h="380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2.024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4.051.825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418.984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2.807.179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825.663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</a:tr>
              <a:tr h="380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2.025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4.047.276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418.138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2.800.129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829.009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712" marR="43712" marT="54640" marB="5464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461923" y="-5337"/>
            <a:ext cx="27979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Demanda proyectada de estudiantes para el sistema público</a:t>
            </a:r>
            <a:endParaRPr kumimoji="0" lang="es-EC" altLang="es-EC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 </a:t>
            </a: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Proyecto creación UNAE, MINEDUC, Planificación UNAE 2015. Citado de León (2016).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Necesidad de docentes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005309"/>
              </p:ext>
            </p:extLst>
          </p:nvPr>
        </p:nvGraphicFramePr>
        <p:xfrm>
          <a:off x="4253346" y="1233061"/>
          <a:ext cx="5924324" cy="5353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784"/>
                <a:gridCol w="1057038"/>
                <a:gridCol w="1130784"/>
                <a:gridCol w="1302859"/>
                <a:gridCol w="1302859"/>
              </a:tblGrid>
              <a:tr h="385941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Año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Docentes Necesarios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Nivel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219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Inicial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EGB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Bachillerato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</a:tr>
              <a:tr h="385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2.015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146.865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10.302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108.303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28.260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</a:tr>
              <a:tr h="385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2.016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151.989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12.492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109.748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29.749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</a:tr>
              <a:tr h="385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2.017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153.529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14.727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107.596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31.206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</a:tr>
              <a:tr h="385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2.018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157.457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16.996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107.861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32.600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</a:tr>
              <a:tr h="385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2.019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158.804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16.951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108.378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33.475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</a:tr>
              <a:tr h="385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2.020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159.532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16.909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108.363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34.260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</a:tr>
              <a:tr h="385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2.021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160.707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16.870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108.225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35.612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</a:tr>
              <a:tr h="385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2.022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161.267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16.832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108.268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36.167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</a:tr>
              <a:tr h="385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2.023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160.905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16.795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107.788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36.322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</a:tr>
              <a:tr h="385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2.024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160.477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16.759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107.231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36.487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</a:tr>
              <a:tr h="385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2.025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159.986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16.726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106.623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36.637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14" marR="45014" marT="56267" marB="5626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9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696</TotalTime>
  <Words>1636</Words>
  <Application>Microsoft Office PowerPoint</Application>
  <PresentationFormat>Panorámica</PresentationFormat>
  <Paragraphs>521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Espiral</vt:lpstr>
      <vt:lpstr>Presentación de PowerPoint</vt:lpstr>
      <vt:lpstr>Objetivo General</vt:lpstr>
      <vt:lpstr>Problemas de ciudadanía democrática</vt:lpstr>
      <vt:lpstr>Problemas de ser primario dependiente: Exportaciones</vt:lpstr>
      <vt:lpstr>Producción del Ecuador por sectores</vt:lpstr>
      <vt:lpstr>Deforestación de la Amazonía</vt:lpstr>
      <vt:lpstr>¿Qué aporte puede hacer la educación en ciencias experimentales a resolver estos problemas?</vt:lpstr>
      <vt:lpstr>Necesidad Nacional por Estudiantes</vt:lpstr>
      <vt:lpstr>Necesidad de docentes</vt:lpstr>
      <vt:lpstr>Déficit de docentes</vt:lpstr>
      <vt:lpstr>Énfasis de formación: el espíritu del descubrimiento</vt:lpstr>
      <vt:lpstr>Diseño: Observar, preguntar, averiguar, comunicar, sistematizar y reproducir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de Ciencias Experimentales</dc:title>
  <dc:creator>STAR WARS</dc:creator>
  <cp:lastModifiedBy>STAR WARS</cp:lastModifiedBy>
  <cp:revision>26</cp:revision>
  <dcterms:created xsi:type="dcterms:W3CDTF">2016-04-11T13:41:20Z</dcterms:created>
  <dcterms:modified xsi:type="dcterms:W3CDTF">2016-09-30T13:24:57Z</dcterms:modified>
</cp:coreProperties>
</file>