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85" r:id="rId5"/>
    <p:sldId id="281" r:id="rId6"/>
    <p:sldId id="280" r:id="rId7"/>
    <p:sldId id="273" r:id="rId8"/>
    <p:sldId id="275" r:id="rId9"/>
    <p:sldId id="274" r:id="rId10"/>
    <p:sldId id="276" r:id="rId11"/>
    <p:sldId id="277" r:id="rId12"/>
    <p:sldId id="290" r:id="rId13"/>
    <p:sldId id="291" r:id="rId14"/>
    <p:sldId id="270" r:id="rId15"/>
    <p:sldId id="286" r:id="rId16"/>
    <p:sldId id="258" r:id="rId17"/>
    <p:sldId id="287" r:id="rId18"/>
    <p:sldId id="288" r:id="rId19"/>
    <p:sldId id="259" r:id="rId20"/>
    <p:sldId id="289" r:id="rId21"/>
    <p:sldId id="271" r:id="rId22"/>
    <p:sldId id="261" r:id="rId23"/>
    <p:sldId id="266" r:id="rId24"/>
    <p:sldId id="267" r:id="rId25"/>
    <p:sldId id="262" r:id="rId26"/>
    <p:sldId id="264" r:id="rId27"/>
    <p:sldId id="265" r:id="rId28"/>
    <p:sldId id="292" r:id="rId29"/>
    <p:sldId id="269" r:id="rId30"/>
    <p:sldId id="268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R%20WARS\Documents\My%20research\democracy%20in%20ecuador\finals\API_NY.GDP.MKTP.CD_DS2_es_excel_v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%20WARS\Documents\My%20research\democracy%20in%20ecuador\finals\Citizen's%20Revolution\IEM-432-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%20WARS\Documents\My%20research\democracy%20in%20ecuador\API_EN.ATM.CO2E.PC_DS2_en_excel_v2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R%20WARS\Documents\My%20research\Educaci&#243;n%20RC\Final\Ranking%20World%20Competitiveness%20Report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R%20WARS\Documents\My%20research\Educaci&#243;n%20RC\Final\Ranking%20World%20Competitiveness%20Report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Deuda</a:t>
            </a:r>
            <a:r>
              <a:rPr lang="en-US" baseline="0"/>
              <a:t> externa pública, % del PIB, Ecuador, 1970-2015, Banco Mundial 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Hoja1!$O$14:$BH$14</c:f>
              <c:strCach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strCache>
            </c:strRef>
          </c:cat>
          <c:val>
            <c:numRef>
              <c:f>Hoja1!$O$15:$BH$15</c:f>
              <c:numCache>
                <c:formatCode>0.00%</c:formatCode>
                <c:ptCount val="46"/>
                <c:pt idx="0">
                  <c:v>8.1456999239965147E-2</c:v>
                </c:pt>
                <c:pt idx="1">
                  <c:v>9.2509304146986812E-2</c:v>
                </c:pt>
                <c:pt idx="2">
                  <c:v>0.10496558063475754</c:v>
                </c:pt>
                <c:pt idx="3">
                  <c:v>9.4235363733740543E-2</c:v>
                </c:pt>
                <c:pt idx="4">
                  <c:v>5.7430535128560889E-2</c:v>
                </c:pt>
                <c:pt idx="5">
                  <c:v>6.7550672726282221E-2</c:v>
                </c:pt>
                <c:pt idx="6">
                  <c:v>7.6453122209823837E-2</c:v>
                </c:pt>
                <c:pt idx="7">
                  <c:v>0.11093085003918224</c:v>
                </c:pt>
                <c:pt idx="8">
                  <c:v>0.19543741461737296</c:v>
                </c:pt>
                <c:pt idx="9">
                  <c:v>0.19148925653138812</c:v>
                </c:pt>
                <c:pt idx="10">
                  <c:v>0.19083528775486835</c:v>
                </c:pt>
                <c:pt idx="11">
                  <c:v>0.19711530358973944</c:v>
                </c:pt>
                <c:pt idx="12">
                  <c:v>0.20010081785451023</c:v>
                </c:pt>
                <c:pt idx="13">
                  <c:v>0.32905818530560166</c:v>
                </c:pt>
                <c:pt idx="14">
                  <c:v>0.39318338685512083</c:v>
                </c:pt>
                <c:pt idx="15">
                  <c:v>0.42499129978892791</c:v>
                </c:pt>
                <c:pt idx="16">
                  <c:v>0.54482196370257585</c:v>
                </c:pt>
                <c:pt idx="17">
                  <c:v>0.65048326051206751</c:v>
                </c:pt>
                <c:pt idx="18">
                  <c:v>0.69656865032830151</c:v>
                </c:pt>
                <c:pt idx="19">
                  <c:v>0.68287833646501295</c:v>
                </c:pt>
                <c:pt idx="20">
                  <c:v>0.65097027133929919</c:v>
                </c:pt>
                <c:pt idx="21">
                  <c:v>0.58884811682727978</c:v>
                </c:pt>
                <c:pt idx="22">
                  <c:v>0.54237569636394778</c:v>
                </c:pt>
                <c:pt idx="23">
                  <c:v>0.52504865095538922</c:v>
                </c:pt>
                <c:pt idx="24">
                  <c:v>0.59809438440725105</c:v>
                </c:pt>
                <c:pt idx="25">
                  <c:v>0.61704871709488052</c:v>
                </c:pt>
                <c:pt idx="26">
                  <c:v>0.61034389181233439</c:v>
                </c:pt>
                <c:pt idx="27">
                  <c:v>0.56150455313441405</c:v>
                </c:pt>
                <c:pt idx="28">
                  <c:v>0.57156128583598642</c:v>
                </c:pt>
                <c:pt idx="29">
                  <c:v>0.83546552414128539</c:v>
                </c:pt>
                <c:pt idx="30">
                  <c:v>0.93926341321043028</c:v>
                </c:pt>
                <c:pt idx="31">
                  <c:v>0.69917633099839616</c:v>
                </c:pt>
                <c:pt idx="32">
                  <c:v>0.5904970919240623</c:v>
                </c:pt>
                <c:pt idx="33">
                  <c:v>0.52354841736277402</c:v>
                </c:pt>
                <c:pt idx="34">
                  <c:v>0.45329724168574909</c:v>
                </c:pt>
                <c:pt idx="35">
                  <c:v>0.39625365163561838</c:v>
                </c:pt>
                <c:pt idx="36">
                  <c:v>0.33459079265854286</c:v>
                </c:pt>
                <c:pt idx="37">
                  <c:v>0.31047777283060185</c:v>
                </c:pt>
                <c:pt idx="38">
                  <c:v>0.24198201712086925</c:v>
                </c:pt>
                <c:pt idx="39">
                  <c:v>0.13562572915033513</c:v>
                </c:pt>
                <c:pt idx="40">
                  <c:v>0.1426729442747387</c:v>
                </c:pt>
                <c:pt idx="41">
                  <c:v>0.13859909645037535</c:v>
                </c:pt>
                <c:pt idx="42">
                  <c:v>0.12374395709120765</c:v>
                </c:pt>
                <c:pt idx="43">
                  <c:v>0.13218939426661877</c:v>
                </c:pt>
                <c:pt idx="44">
                  <c:v>0.16812871276868846</c:v>
                </c:pt>
                <c:pt idx="45">
                  <c:v>0.19403838461293357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342912"/>
        <c:axId val="1416343456"/>
      </c:barChart>
      <c:catAx>
        <c:axId val="14163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3456"/>
        <c:crosses val="autoZero"/>
        <c:auto val="1"/>
        <c:lblAlgn val="ctr"/>
        <c:lblOffset val="100"/>
        <c:noMultiLvlLbl val="0"/>
      </c:catAx>
      <c:valAx>
        <c:axId val="14163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0" i="0" baseline="0">
                <a:effectLst/>
              </a:rPr>
              <a:t>Ecuador, Sector primario vs Sector de industria y servicios, PIB Real, 2007-2016</a:t>
            </a:r>
            <a:endParaRPr lang="es-EC" sz="12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'IEM-432-e'!$AB$36</c:f>
              <c:strCache>
                <c:ptCount val="1"/>
                <c:pt idx="0">
                  <c:v>Primario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'IEM-432-e'!$AA$37:$AA$46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(sd)</c:v>
                </c:pt>
                <c:pt idx="8">
                  <c:v>2015 (p)</c:v>
                </c:pt>
                <c:pt idx="9">
                  <c:v>2016 (prel)</c:v>
                </c:pt>
              </c:strCache>
            </c:strRef>
          </c:cat>
          <c:val>
            <c:numRef>
              <c:f>'IEM-432-e'!$AB$37:$AB$46</c:f>
              <c:numCache>
                <c:formatCode>#,##0.00</c:formatCode>
                <c:ptCount val="10"/>
                <c:pt idx="0">
                  <c:v>10742.236000000001</c:v>
                </c:pt>
                <c:pt idx="1">
                  <c:v>10822.592000000001</c:v>
                </c:pt>
                <c:pt idx="2">
                  <c:v>10885.171999999999</c:v>
                </c:pt>
                <c:pt idx="3">
                  <c:v>10928.930999999999</c:v>
                </c:pt>
                <c:pt idx="4">
                  <c:v>11491.505999999999</c:v>
                </c:pt>
                <c:pt idx="5">
                  <c:v>11691.001</c:v>
                </c:pt>
                <c:pt idx="6">
                  <c:v>12232.946</c:v>
                </c:pt>
                <c:pt idx="7">
                  <c:v>12895.619999999999</c:v>
                </c:pt>
                <c:pt idx="8">
                  <c:v>13009.719000000001</c:v>
                </c:pt>
                <c:pt idx="9">
                  <c:v>13150.995999999999</c:v>
                </c:pt>
              </c:numCache>
            </c:numRef>
          </c:val>
        </c:ser>
        <c:ser>
          <c:idx val="1"/>
          <c:order val="1"/>
          <c:tx>
            <c:strRef>
              <c:f>'IEM-432-e'!$AC$36</c:f>
              <c:strCache>
                <c:ptCount val="1"/>
                <c:pt idx="0">
                  <c:v>Industria y Servicios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'IEM-432-e'!$AA$37:$AA$46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(sd)</c:v>
                </c:pt>
                <c:pt idx="8">
                  <c:v>2015 (p)</c:v>
                </c:pt>
                <c:pt idx="9">
                  <c:v>2016 (prel)</c:v>
                </c:pt>
              </c:strCache>
            </c:strRef>
          </c:cat>
          <c:val>
            <c:numRef>
              <c:f>'IEM-432-e'!$AC$37:$AC$46</c:f>
              <c:numCache>
                <c:formatCode>#,##0.00</c:formatCode>
                <c:ptCount val="10"/>
                <c:pt idx="0">
                  <c:v>24117.401999999998</c:v>
                </c:pt>
                <c:pt idx="1">
                  <c:v>26217.138999999996</c:v>
                </c:pt>
                <c:pt idx="2">
                  <c:v>26847.309999999998</c:v>
                </c:pt>
                <c:pt idx="3">
                  <c:v>28200.367000000006</c:v>
                </c:pt>
                <c:pt idx="4">
                  <c:v>30743.875</c:v>
                </c:pt>
                <c:pt idx="5">
                  <c:v>33023.244999999995</c:v>
                </c:pt>
                <c:pt idx="6">
                  <c:v>34799.863999999994</c:v>
                </c:pt>
                <c:pt idx="7">
                  <c:v>36075.455000000002</c:v>
                </c:pt>
                <c:pt idx="8">
                  <c:v>36272.906000000003</c:v>
                </c:pt>
                <c:pt idx="9">
                  <c:v>35481.890999999996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6353792"/>
        <c:axId val="1416344000"/>
      </c:barChart>
      <c:catAx>
        <c:axId val="14163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4000"/>
        <c:crosses val="autoZero"/>
        <c:auto val="1"/>
        <c:lblAlgn val="ctr"/>
        <c:lblOffset val="100"/>
        <c:noMultiLvlLbl val="0"/>
      </c:catAx>
      <c:valAx>
        <c:axId val="141634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/>
              <a:t>Emisiones</a:t>
            </a:r>
            <a:r>
              <a:rPr lang="es-EC" sz="2800" b="1" baseline="0" dirty="0" smtClean="0"/>
              <a:t> de toneladas de </a:t>
            </a:r>
            <a:r>
              <a:rPr lang="es-EC" sz="2800" b="1" dirty="0" smtClean="0"/>
              <a:t>CO2 </a:t>
            </a:r>
            <a:r>
              <a:rPr lang="es-EC" sz="2800" b="1" baseline="0" dirty="0" smtClean="0"/>
              <a:t>per </a:t>
            </a:r>
            <a:r>
              <a:rPr lang="es-EC" sz="2800" b="1" baseline="0" dirty="0" err="1"/>
              <a:t>capita</a:t>
            </a:r>
            <a:r>
              <a:rPr lang="es-EC" sz="2800" b="1" baseline="0" dirty="0"/>
              <a:t>, Ecuador, </a:t>
            </a:r>
            <a:r>
              <a:rPr lang="es-EC" sz="2800" b="1" baseline="0" dirty="0" err="1"/>
              <a:t>European</a:t>
            </a:r>
            <a:r>
              <a:rPr lang="es-EC" sz="2800" b="1" baseline="0" dirty="0"/>
              <a:t> </a:t>
            </a:r>
            <a:r>
              <a:rPr lang="es-EC" sz="2800" b="1" baseline="0" dirty="0" err="1"/>
              <a:t>Union</a:t>
            </a:r>
            <a:r>
              <a:rPr lang="es-EC" sz="2800" b="1" baseline="0" dirty="0"/>
              <a:t>, </a:t>
            </a:r>
            <a:r>
              <a:rPr lang="es-EC" sz="2800" b="1" baseline="0" dirty="0" err="1"/>
              <a:t>United</a:t>
            </a:r>
            <a:r>
              <a:rPr lang="es-EC" sz="2800" b="1" baseline="0" dirty="0"/>
              <a:t> </a:t>
            </a:r>
            <a:r>
              <a:rPr lang="es-EC" sz="2800" b="1" baseline="0" dirty="0" err="1"/>
              <a:t>States</a:t>
            </a:r>
            <a:r>
              <a:rPr lang="es-EC" sz="2800" b="1" baseline="0" dirty="0"/>
              <a:t>, </a:t>
            </a:r>
            <a:r>
              <a:rPr lang="es-EC" sz="2800" b="1" baseline="0" dirty="0" err="1"/>
              <a:t>Japan</a:t>
            </a:r>
            <a:r>
              <a:rPr lang="es-EC" sz="2800" b="1" baseline="0" dirty="0"/>
              <a:t>, India and China</a:t>
            </a:r>
            <a:endParaRPr lang="es-EC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Hoja1!$C$19</c:f>
              <c:strCache>
                <c:ptCount val="1"/>
                <c:pt idx="0">
                  <c:v>ECU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Hoja1!$D$19:$AJ$19</c:f>
              <c:numCache>
                <c:formatCode>General</c:formatCode>
                <c:ptCount val="12"/>
                <c:pt idx="0">
                  <c:v>2.039812816364857</c:v>
                </c:pt>
                <c:pt idx="1">
                  <c:v>2.029189591861305</c:v>
                </c:pt>
                <c:pt idx="2">
                  <c:v>2.1500422105836239</c:v>
                </c:pt>
                <c:pt idx="3">
                  <c:v>2.2033665685443102</c:v>
                </c:pt>
                <c:pt idx="4">
                  <c:v>2.066175812547566</c:v>
                </c:pt>
                <c:pt idx="5">
                  <c:v>2.2447840020037342</c:v>
                </c:pt>
                <c:pt idx="6">
                  <c:v>2.3442240925828508</c:v>
                </c:pt>
                <c:pt idx="7">
                  <c:v>2.4483591320311122</c:v>
                </c:pt>
                <c:pt idx="8">
                  <c:v>2.5493971352070739</c:v>
                </c:pt>
                <c:pt idx="9">
                  <c:v>2.6118164783149549</c:v>
                </c:pt>
                <c:pt idx="10">
                  <c:v>2.6247736550092795</c:v>
                </c:pt>
                <c:pt idx="11">
                  <c:v>2.7792875845906142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Hoja1!$C$20</c:f>
              <c:strCache>
                <c:ptCount val="1"/>
                <c:pt idx="0">
                  <c:v>EUU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Hoja1!$D$20:$AJ$20</c:f>
              <c:numCache>
                <c:formatCode>General</c:formatCode>
                <c:ptCount val="12"/>
                <c:pt idx="0">
                  <c:v>9.1556211751041605</c:v>
                </c:pt>
                <c:pt idx="1">
                  <c:v>8.2061048891832709</c:v>
                </c:pt>
                <c:pt idx="2">
                  <c:v>8.1899717603016953</c:v>
                </c:pt>
                <c:pt idx="3">
                  <c:v>8.1185996597623866</c:v>
                </c:pt>
                <c:pt idx="4">
                  <c:v>8.1497193786208939</c:v>
                </c:pt>
                <c:pt idx="5">
                  <c:v>7.9963718463032833</c:v>
                </c:pt>
                <c:pt idx="6">
                  <c:v>7.7922848192149958</c:v>
                </c:pt>
                <c:pt idx="7">
                  <c:v>7.1491183191864831</c:v>
                </c:pt>
                <c:pt idx="8">
                  <c:v>7.3457523051350231</c:v>
                </c:pt>
                <c:pt idx="9">
                  <c:v>7.054305943607738</c:v>
                </c:pt>
                <c:pt idx="10">
                  <c:v>6.9061181176367405</c:v>
                </c:pt>
                <c:pt idx="11">
                  <c:v>6.714521134741136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Hoja1!$C$21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Hoja1!$D$21:$AJ$21</c:f>
              <c:numCache>
                <c:formatCode>General</c:formatCode>
                <c:ptCount val="12"/>
                <c:pt idx="0">
                  <c:v>19.766764174213176</c:v>
                </c:pt>
                <c:pt idx="1">
                  <c:v>19.576239047554761</c:v>
                </c:pt>
                <c:pt idx="2">
                  <c:v>19.68358135036204</c:v>
                </c:pt>
                <c:pt idx="3">
                  <c:v>19.61027503906811</c:v>
                </c:pt>
                <c:pt idx="4">
                  <c:v>19.116138823715453</c:v>
                </c:pt>
                <c:pt idx="5">
                  <c:v>19.237460446785647</c:v>
                </c:pt>
                <c:pt idx="6">
                  <c:v>18.489233752175142</c:v>
                </c:pt>
                <c:pt idx="7">
                  <c:v>17.19236714434474</c:v>
                </c:pt>
                <c:pt idx="8">
                  <c:v>17.484803147979552</c:v>
                </c:pt>
                <c:pt idx="9">
                  <c:v>17.019438516034338</c:v>
                </c:pt>
                <c:pt idx="10">
                  <c:v>16.287052881439962</c:v>
                </c:pt>
                <c:pt idx="11">
                  <c:v>16.389757994879048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Hoja1!$C$22</c:f>
              <c:strCache>
                <c:ptCount val="1"/>
                <c:pt idx="0">
                  <c:v>JPN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Hoja1!$D$22:$AJ$22</c:f>
              <c:numCache>
                <c:formatCode>General</c:formatCode>
                <c:ptCount val="12"/>
                <c:pt idx="0">
                  <c:v>7.9015920542635669</c:v>
                </c:pt>
                <c:pt idx="1">
                  <c:v>9.7252820589110396</c:v>
                </c:pt>
                <c:pt idx="2">
                  <c:v>9.9092034971548433</c:v>
                </c:pt>
                <c:pt idx="3">
                  <c:v>9.6988825182158998</c:v>
                </c:pt>
                <c:pt idx="4">
                  <c:v>9.6320486179548546</c:v>
                </c:pt>
                <c:pt idx="5">
                  <c:v>9.782963898719542</c:v>
                </c:pt>
                <c:pt idx="6">
                  <c:v>9.4495339715608733</c:v>
                </c:pt>
                <c:pt idx="7">
                  <c:v>8.6194417674760047</c:v>
                </c:pt>
                <c:pt idx="8">
                  <c:v>9.1500053720621555</c:v>
                </c:pt>
                <c:pt idx="9">
                  <c:v>9.3184293700764727</c:v>
                </c:pt>
                <c:pt idx="10">
                  <c:v>9.6390724633200229</c:v>
                </c:pt>
                <c:pt idx="11">
                  <c:v>9.7643931451087411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Hoja1!$C$23</c:f>
              <c:strCache>
                <c:ptCount val="1"/>
                <c:pt idx="0">
                  <c:v>IND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Hoja1!$D$23:$AJ$23</c:f>
              <c:numCache>
                <c:formatCode>General</c:formatCode>
                <c:ptCount val="12"/>
                <c:pt idx="0">
                  <c:v>0.47485490547957132</c:v>
                </c:pt>
                <c:pt idx="1">
                  <c:v>0.99208571203862983</c:v>
                </c:pt>
                <c:pt idx="2">
                  <c:v>1.0247695866715341</c:v>
                </c:pt>
                <c:pt idx="3">
                  <c:v>1.0683693448962812</c:v>
                </c:pt>
                <c:pt idx="4">
                  <c:v>1.1218747348119986</c:v>
                </c:pt>
                <c:pt idx="5">
                  <c:v>1.1932054176219766</c:v>
                </c:pt>
                <c:pt idx="6">
                  <c:v>1.3101818809177199</c:v>
                </c:pt>
                <c:pt idx="7">
                  <c:v>1.4319479702264317</c:v>
                </c:pt>
                <c:pt idx="8">
                  <c:v>1.3970045783776983</c:v>
                </c:pt>
                <c:pt idx="9">
                  <c:v>1.4804356442805606</c:v>
                </c:pt>
                <c:pt idx="10">
                  <c:v>1.5974361886960677</c:v>
                </c:pt>
                <c:pt idx="11">
                  <c:v>1.5902728289544397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Hoja1!$C$24</c:f>
              <c:strCache>
                <c:ptCount val="1"/>
                <c:pt idx="0">
                  <c:v>CHN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Hoja1!$D$18:$AJ$18</c:f>
              <c:strCache>
                <c:ptCount val="12"/>
                <c:pt idx="0">
                  <c:v>1981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Hoja1!$D$24:$AJ$24</c:f>
              <c:numCache>
                <c:formatCode>General</c:formatCode>
                <c:ptCount val="12"/>
                <c:pt idx="0">
                  <c:v>1.4604318165582539</c:v>
                </c:pt>
                <c:pt idx="1">
                  <c:v>3.5122454276622168</c:v>
                </c:pt>
                <c:pt idx="2">
                  <c:v>4.0801389055417312</c:v>
                </c:pt>
                <c:pt idx="3">
                  <c:v>4.4411506949344952</c:v>
                </c:pt>
                <c:pt idx="4">
                  <c:v>4.8927270979847748</c:v>
                </c:pt>
                <c:pt idx="5">
                  <c:v>5.1535640165871834</c:v>
                </c:pt>
                <c:pt idx="6">
                  <c:v>5.4170021175324896</c:v>
                </c:pt>
                <c:pt idx="7">
                  <c:v>5.7229120367170951</c:v>
                </c:pt>
                <c:pt idx="8">
                  <c:v>6.5544179576214487</c:v>
                </c:pt>
                <c:pt idx="9">
                  <c:v>7.2348587115829579</c:v>
                </c:pt>
                <c:pt idx="10">
                  <c:v>7.4189546078130144</c:v>
                </c:pt>
                <c:pt idx="11">
                  <c:v>7.5509164846984627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351616"/>
        <c:axId val="1416345088"/>
      </c:lineChart>
      <c:catAx>
        <c:axId val="14163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5088"/>
        <c:crosses val="autoZero"/>
        <c:auto val="1"/>
        <c:lblAlgn val="ctr"/>
        <c:lblOffset val="100"/>
        <c:noMultiLvlLbl val="0"/>
      </c:catAx>
      <c:valAx>
        <c:axId val="141634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5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3.7036672499270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241415471777447E-16"/>
                  <c:y val="-0.275905717337826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90058479532163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241415471777447E-16"/>
                  <c:y val="-3.7309418094259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'Educación primaria'!$A$4:$A$15</c:f>
              <c:strCache>
                <c:ptCount val="12"/>
                <c:pt idx="0">
                  <c:v>Ecuador</c:v>
                </c:pt>
                <c:pt idx="1">
                  <c:v>Argentina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Perú</c:v>
                </c:pt>
                <c:pt idx="6">
                  <c:v>México</c:v>
                </c:pt>
                <c:pt idx="7">
                  <c:v>Estados Unidos</c:v>
                </c:pt>
                <c:pt idx="8">
                  <c:v>Reino Unido</c:v>
                </c:pt>
                <c:pt idx="9">
                  <c:v>Canadá</c:v>
                </c:pt>
                <c:pt idx="10">
                  <c:v>Finlandia</c:v>
                </c:pt>
                <c:pt idx="11">
                  <c:v>España</c:v>
                </c:pt>
              </c:strCache>
            </c:strRef>
          </c:cat>
          <c:val>
            <c:numRef>
              <c:f>'Educación primaria'!$B$4:$B$15</c:f>
              <c:numCache>
                <c:formatCode>0_ ;\-0\ </c:formatCode>
                <c:ptCount val="12"/>
                <c:pt idx="0">
                  <c:v>18</c:v>
                </c:pt>
                <c:pt idx="1">
                  <c:v>-36</c:v>
                </c:pt>
                <c:pt idx="2">
                  <c:v>-78</c:v>
                </c:pt>
                <c:pt idx="3">
                  <c:v>-20</c:v>
                </c:pt>
                <c:pt idx="4">
                  <c:v>-24</c:v>
                </c:pt>
                <c:pt idx="5">
                  <c:v>-53</c:v>
                </c:pt>
                <c:pt idx="6">
                  <c:v>-67</c:v>
                </c:pt>
                <c:pt idx="7">
                  <c:v>-1</c:v>
                </c:pt>
                <c:pt idx="8">
                  <c:v>-1</c:v>
                </c:pt>
                <c:pt idx="9">
                  <c:v>6</c:v>
                </c:pt>
                <c:pt idx="10">
                  <c:v>9</c:v>
                </c:pt>
                <c:pt idx="11">
                  <c:v>-15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1416341280"/>
        <c:axId val="1416340736"/>
      </c:barChart>
      <c:catAx>
        <c:axId val="14163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0736"/>
        <c:crosses val="autoZero"/>
        <c:auto val="1"/>
        <c:lblAlgn val="ctr"/>
        <c:lblOffset val="100"/>
        <c:noMultiLvlLbl val="0"/>
      </c:catAx>
      <c:valAx>
        <c:axId val="14163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;\-0\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813244918488626E-2"/>
          <c:y val="7.3067660210721488E-2"/>
          <c:w val="0.90158056380738683"/>
          <c:h val="0.90262060023909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4.5381569916499472E-17"/>
                  <c:y val="-8.41003907026024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0763139832998944E-17"/>
                  <c:y val="-0.150495435994130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0763139832998944E-17"/>
                  <c:y val="-3.5410690822148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152627966599789E-16"/>
                  <c:y val="-9.7379399760908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'Cantidad de educación'!$A$4:$A$15</c:f>
              <c:strCache>
                <c:ptCount val="12"/>
                <c:pt idx="0">
                  <c:v>Ecuador</c:v>
                </c:pt>
                <c:pt idx="1">
                  <c:v>Argentina</c:v>
                </c:pt>
                <c:pt idx="2">
                  <c:v>Brasil</c:v>
                </c:pt>
                <c:pt idx="3">
                  <c:v>Colombia</c:v>
                </c:pt>
                <c:pt idx="4">
                  <c:v>Perú</c:v>
                </c:pt>
                <c:pt idx="5">
                  <c:v>Australia</c:v>
                </c:pt>
                <c:pt idx="6">
                  <c:v>Bélgica</c:v>
                </c:pt>
                <c:pt idx="7">
                  <c:v>Canadá</c:v>
                </c:pt>
                <c:pt idx="8">
                  <c:v>Alemania</c:v>
                </c:pt>
                <c:pt idx="9">
                  <c:v>México</c:v>
                </c:pt>
                <c:pt idx="10">
                  <c:v>Suiza</c:v>
                </c:pt>
                <c:pt idx="11">
                  <c:v>Reino Unido</c:v>
                </c:pt>
              </c:strCache>
            </c:strRef>
          </c:cat>
          <c:val>
            <c:numRef>
              <c:f>'Cantidad de educación'!$B$4:$B$15</c:f>
              <c:numCache>
                <c:formatCode>0_ ;\-0\ </c:formatCode>
                <c:ptCount val="12"/>
                <c:pt idx="0">
                  <c:v>35</c:v>
                </c:pt>
                <c:pt idx="1">
                  <c:v>13</c:v>
                </c:pt>
                <c:pt idx="2">
                  <c:v>1</c:v>
                </c:pt>
                <c:pt idx="3">
                  <c:v>16</c:v>
                </c:pt>
                <c:pt idx="4">
                  <c:v>-1</c:v>
                </c:pt>
                <c:pt idx="5">
                  <c:v>13</c:v>
                </c:pt>
                <c:pt idx="6">
                  <c:v>10</c:v>
                </c:pt>
                <c:pt idx="7">
                  <c:v>-21</c:v>
                </c:pt>
                <c:pt idx="8">
                  <c:v>-1</c:v>
                </c:pt>
                <c:pt idx="9">
                  <c:v>-10</c:v>
                </c:pt>
                <c:pt idx="10">
                  <c:v>-11</c:v>
                </c:pt>
                <c:pt idx="11">
                  <c:v>-30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0094928"/>
        <c:axId val="1420087312"/>
      </c:barChart>
      <c:catAx>
        <c:axId val="142009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0087312"/>
        <c:crosses val="autoZero"/>
        <c:auto val="1"/>
        <c:lblAlgn val="ctr"/>
        <c:lblOffset val="100"/>
        <c:noMultiLvlLbl val="0"/>
      </c:catAx>
      <c:valAx>
        <c:axId val="142008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;\-0\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009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1.0185067526415994E-16"/>
                  <c:y val="-0.148148148148148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85067526415994E-16"/>
                  <c:y val="-0.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20370370370370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7.8703703703703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03703339165937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'Calidad de la educación'!$A$4:$A$15</c:f>
              <c:strCache>
                <c:ptCount val="12"/>
                <c:pt idx="0">
                  <c:v>Ecuador</c:v>
                </c:pt>
                <c:pt idx="1">
                  <c:v>Argentina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Perú</c:v>
                </c:pt>
                <c:pt idx="6">
                  <c:v>México</c:v>
                </c:pt>
                <c:pt idx="7">
                  <c:v>Bélgica</c:v>
                </c:pt>
                <c:pt idx="8">
                  <c:v>Canadá</c:v>
                </c:pt>
                <c:pt idx="9">
                  <c:v>Finlandia</c:v>
                </c:pt>
                <c:pt idx="10">
                  <c:v>España</c:v>
                </c:pt>
                <c:pt idx="11">
                  <c:v>Estados Unidos</c:v>
                </c:pt>
              </c:strCache>
            </c:strRef>
          </c:cat>
          <c:val>
            <c:numRef>
              <c:f>'Calidad de la educación'!$B$4:$B$15</c:f>
              <c:numCache>
                <c:formatCode>0_ ;\-0\ </c:formatCode>
                <c:ptCount val="12"/>
                <c:pt idx="0">
                  <c:v>27</c:v>
                </c:pt>
                <c:pt idx="1">
                  <c:v>-21</c:v>
                </c:pt>
                <c:pt idx="2">
                  <c:v>-45</c:v>
                </c:pt>
                <c:pt idx="3">
                  <c:v>-20</c:v>
                </c:pt>
                <c:pt idx="4">
                  <c:v>-36</c:v>
                </c:pt>
                <c:pt idx="5">
                  <c:v>-29</c:v>
                </c:pt>
                <c:pt idx="6">
                  <c:v>-38</c:v>
                </c:pt>
                <c:pt idx="7">
                  <c:v>-1</c:v>
                </c:pt>
                <c:pt idx="8">
                  <c:v>-2</c:v>
                </c:pt>
                <c:pt idx="9">
                  <c:v>-2</c:v>
                </c:pt>
                <c:pt idx="10">
                  <c:v>-7</c:v>
                </c:pt>
                <c:pt idx="11">
                  <c:v>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16342368"/>
        <c:axId val="1416352704"/>
      </c:barChart>
      <c:catAx>
        <c:axId val="14163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52704"/>
        <c:crosses val="autoZero"/>
        <c:auto val="1"/>
        <c:lblAlgn val="ctr"/>
        <c:lblOffset val="100"/>
        <c:noMultiLvlLbl val="0"/>
      </c:catAx>
      <c:valAx>
        <c:axId val="14163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;\-0\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342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89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27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93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09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9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671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943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04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14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91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974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4341-85F0-4569-B8EA-5F19204CD154}" type="datetimeFigureOut">
              <a:rPr lang="es-EC" smtClean="0"/>
              <a:t>9/11/2017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C77E-85E7-4581-8FEA-24A6DEF33D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105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08959"/>
            <a:ext cx="9144000" cy="3019245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Atlas del derecho a </a:t>
            </a:r>
            <a:r>
              <a:rPr lang="es-EC" b="1" smtClean="0"/>
              <a:t>la educación</a:t>
            </a:r>
            <a:r>
              <a:rPr lang="es-EC" smtClean="0"/>
              <a:t>: </a:t>
            </a:r>
            <a:r>
              <a:rPr lang="es-EC" dirty="0" smtClean="0"/>
              <a:t>Una aproximación a las transformaciones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92106"/>
            <a:ext cx="9595449" cy="2587924"/>
          </a:xfrm>
        </p:spPr>
        <p:txBody>
          <a:bodyPr/>
          <a:lstStyle/>
          <a:p>
            <a:r>
              <a:rPr lang="es-EC" i="1" dirty="0"/>
              <a:t>Ricardo </a:t>
            </a:r>
            <a:r>
              <a:rPr lang="es-EC" i="1" dirty="0" smtClean="0"/>
              <a:t>Restrepo, PhD </a:t>
            </a:r>
            <a:r>
              <a:rPr lang="es-EC" i="1" dirty="0"/>
              <a:t>y </a:t>
            </a:r>
            <a:r>
              <a:rPr lang="es-EC" i="1" dirty="0" err="1"/>
              <a:t>Efstathios</a:t>
            </a:r>
            <a:r>
              <a:rPr lang="es-EC" i="1" dirty="0"/>
              <a:t> </a:t>
            </a:r>
            <a:r>
              <a:rPr lang="es-EC" i="1" dirty="0" err="1" smtClean="0"/>
              <a:t>Stefos</a:t>
            </a:r>
            <a:r>
              <a:rPr lang="es-EC" i="1" dirty="0" smtClean="0"/>
              <a:t>, PhD</a:t>
            </a:r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685" y="4490408"/>
            <a:ext cx="5934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productiva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21449001"/>
              </p:ext>
            </p:extLst>
          </p:nvPr>
        </p:nvGraphicFramePr>
        <p:xfrm>
          <a:off x="2254928" y="1765299"/>
          <a:ext cx="8194089" cy="47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7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Deforestación de la Amazonía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93" y="1504552"/>
            <a:ext cx="7372822" cy="53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3" y="597765"/>
            <a:ext cx="8326222" cy="6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1076325" y="266700"/>
          <a:ext cx="97155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0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43" y="296114"/>
            <a:ext cx="9375687" cy="62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Matrícula en Educación Inicial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7" y="1949060"/>
            <a:ext cx="7827743" cy="468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8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/>
          </a:bodyPr>
          <a:lstStyle/>
          <a:p>
            <a:r>
              <a:rPr lang="es-EC" sz="2400" dirty="0" smtClean="0"/>
              <a:t>Niveles europeos de acceso a la EGB (ENEMDU, OECD, 2016)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73192"/>
            <a:ext cx="10515600" cy="5003771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15" y="1276708"/>
            <a:ext cx="8320354" cy="47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72" y="648070"/>
            <a:ext cx="9081856" cy="566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4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1" y="674703"/>
            <a:ext cx="9499106" cy="530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6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rmAutofit fontScale="90000"/>
          </a:bodyPr>
          <a:lstStyle/>
          <a:p>
            <a:r>
              <a:rPr lang="es-EC" sz="2400" dirty="0"/>
              <a:t>Gráfico 27. Asiste a clases (edad: 15-17). Fuente: ENEMDU 2006 y 2015. Elaboración propia.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55" y="1406107"/>
            <a:ext cx="8698516" cy="49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 del Atlas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70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dirty="0" smtClean="0"/>
              <a:t>Prólogo</a:t>
            </a:r>
          </a:p>
          <a:p>
            <a:pPr marL="0" indent="0">
              <a:buNone/>
            </a:pPr>
            <a:r>
              <a:rPr lang="es-EC" dirty="0" smtClean="0"/>
              <a:t>1. La </a:t>
            </a:r>
            <a:r>
              <a:rPr lang="es-EC" dirty="0"/>
              <a:t>educación como derecho humano y política pública. </a:t>
            </a:r>
          </a:p>
          <a:p>
            <a:pPr marL="0" indent="0">
              <a:buNone/>
            </a:pPr>
            <a:r>
              <a:rPr lang="es-EC" dirty="0"/>
              <a:t>2. El derecho a la educación como deuda social. </a:t>
            </a:r>
          </a:p>
          <a:p>
            <a:pPr marL="0" indent="0">
              <a:buNone/>
            </a:pPr>
            <a:r>
              <a:rPr lang="es-EC" dirty="0"/>
              <a:t>3. El derecho a la educación como eje del cambio de matriz productiva </a:t>
            </a:r>
            <a:r>
              <a:rPr lang="es-EC" dirty="0" smtClean="0"/>
              <a:t>    	y </a:t>
            </a:r>
            <a:r>
              <a:rPr lang="es-EC" dirty="0"/>
              <a:t>distributiva. </a:t>
            </a:r>
          </a:p>
          <a:p>
            <a:pPr marL="0" indent="0">
              <a:buNone/>
            </a:pPr>
            <a:r>
              <a:rPr lang="es-EC" dirty="0"/>
              <a:t>4. El derecho a la educación en el Sistema Nacional de </a:t>
            </a:r>
            <a:r>
              <a:rPr lang="es-EC" dirty="0" smtClean="0"/>
              <a:t>Educación. 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5. El derecho a la educación en el Sistema de Educación Superior. </a:t>
            </a:r>
          </a:p>
          <a:p>
            <a:pPr marL="0" indent="0">
              <a:buNone/>
            </a:pPr>
            <a:r>
              <a:rPr lang="es-EC" dirty="0"/>
              <a:t>6. La educación, base de la </a:t>
            </a:r>
            <a:r>
              <a:rPr lang="es-EC" dirty="0" smtClean="0"/>
              <a:t>democracia</a:t>
            </a:r>
            <a:r>
              <a:rPr lang="es-EC" dirty="0"/>
              <a:t>. </a:t>
            </a:r>
            <a:endParaRPr lang="es-EC" dirty="0" smtClean="0"/>
          </a:p>
          <a:p>
            <a:pPr lvl="1"/>
            <a:r>
              <a:rPr lang="es-EC" dirty="0"/>
              <a:t>ANEXO A – Transformaciones y brechas para el acceso al derecho a la educación en </a:t>
            </a:r>
            <a:r>
              <a:rPr lang="es-EC" dirty="0" smtClean="0"/>
              <a:t>		edades </a:t>
            </a:r>
            <a:r>
              <a:rPr lang="es-EC" dirty="0"/>
              <a:t>5-14, por provincia (2006, 2015). </a:t>
            </a:r>
          </a:p>
          <a:p>
            <a:pPr lvl="1"/>
            <a:r>
              <a:rPr lang="es-EC" dirty="0"/>
              <a:t>ANEXO B – Transformaciones y brechas para el acceso al derecho a la educación en </a:t>
            </a:r>
            <a:r>
              <a:rPr lang="es-EC" dirty="0" smtClean="0"/>
              <a:t>		edades </a:t>
            </a:r>
            <a:r>
              <a:rPr lang="es-EC" dirty="0"/>
              <a:t>15-17, por provincia (2006, 2015). </a:t>
            </a:r>
          </a:p>
          <a:p>
            <a:pPr lvl="1"/>
            <a:r>
              <a:rPr lang="es-EC" dirty="0"/>
              <a:t>ANEXO C: Transformaciones y brechas por provincia, edad 5 a 17, y género. </a:t>
            </a:r>
          </a:p>
        </p:txBody>
      </p:sp>
    </p:spTree>
    <p:extLst>
      <p:ext uri="{BB962C8B-B14F-4D97-AF65-F5344CB8AC3E}">
        <p14:creationId xmlns:p14="http://schemas.microsoft.com/office/powerpoint/2010/main" val="2806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97981" y="365125"/>
            <a:ext cx="8140823" cy="63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433323"/>
            <a:ext cx="8678174" cy="60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/>
              <a:t>Gráfico 17. Razón por la que no asiste (edad: 5-14). Fuente: ENEMDU 2006 y 2015. Elaboración propia.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68" y="1561381"/>
            <a:ext cx="9442505" cy="47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649"/>
            <a:ext cx="10515600" cy="1173193"/>
          </a:xfrm>
        </p:spPr>
        <p:txBody>
          <a:bodyPr>
            <a:normAutofit/>
          </a:bodyPr>
          <a:lstStyle/>
          <a:p>
            <a:r>
              <a:rPr lang="es-EC" sz="2400" dirty="0"/>
              <a:t>Gráfico 21. Razón por la que no asiste (edad: 15-17). Fuente: ENEMDU 2006 y 2015. Elaboración propia.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104" y="1414732"/>
            <a:ext cx="9757645" cy="49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8793"/>
            <a:ext cx="10515600" cy="871267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Gráfico 69. Razón por la que no va a la </a:t>
            </a:r>
            <a:r>
              <a:rPr lang="es-EC" sz="2700" dirty="0" smtClean="0"/>
              <a:t>universidad: Falta de recursos. </a:t>
            </a:r>
            <a:r>
              <a:rPr lang="es-EC" sz="2700" dirty="0"/>
              <a:t>ENEMDU 2006-2015. Elaboración: </a:t>
            </a:r>
            <a:r>
              <a:rPr lang="es-EC" sz="2700" dirty="0" err="1"/>
              <a:t>Hitner</a:t>
            </a:r>
            <a:r>
              <a:rPr lang="es-EC" sz="2700" dirty="0"/>
              <a:t> (2016).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Gráfico Eliminación de barreras de entr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7" y="1000665"/>
            <a:ext cx="9618451" cy="553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112807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Gráfico 62. Educación primaria. Países seleccionados, variación en el ranking del </a:t>
            </a:r>
            <a:r>
              <a:rPr lang="es-EC" sz="2700" dirty="0" err="1"/>
              <a:t>World</a:t>
            </a:r>
            <a:r>
              <a:rPr lang="es-EC" sz="2700" dirty="0"/>
              <a:t> </a:t>
            </a:r>
            <a:r>
              <a:rPr lang="es-EC" sz="2700" dirty="0" err="1"/>
              <a:t>Competitiveness</a:t>
            </a:r>
            <a:r>
              <a:rPr lang="es-EC" sz="2700" dirty="0"/>
              <a:t> </a:t>
            </a:r>
            <a:r>
              <a:rPr lang="es-EC" sz="2700" dirty="0" err="1"/>
              <a:t>Report</a:t>
            </a:r>
            <a:r>
              <a:rPr lang="es-EC" sz="2700" dirty="0"/>
              <a:t>, entre 2006 y 2016, Foro Económico Mundial. Elaboración propia.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144545"/>
              </p:ext>
            </p:extLst>
          </p:nvPr>
        </p:nvGraphicFramePr>
        <p:xfrm>
          <a:off x="228600" y="1164566"/>
          <a:ext cx="11772900" cy="54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8958"/>
            <a:ext cx="10515600" cy="1181730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Gráfico 63. Cantidad de la Educación. Países seleccionados, variación en el ranking del </a:t>
            </a:r>
            <a:r>
              <a:rPr lang="es-EC" sz="2700" dirty="0" err="1"/>
              <a:t>World</a:t>
            </a:r>
            <a:r>
              <a:rPr lang="es-EC" sz="2700" dirty="0"/>
              <a:t> </a:t>
            </a:r>
            <a:r>
              <a:rPr lang="es-EC" sz="2700" dirty="0" err="1"/>
              <a:t>Competitiveness</a:t>
            </a:r>
            <a:r>
              <a:rPr lang="es-EC" sz="2700" dirty="0"/>
              <a:t> </a:t>
            </a:r>
            <a:r>
              <a:rPr lang="es-EC" sz="2700" dirty="0" err="1"/>
              <a:t>Report</a:t>
            </a:r>
            <a:r>
              <a:rPr lang="es-EC" sz="2700" dirty="0"/>
              <a:t>, entre 2006 y 2016, Foro Económico Mundial. Elaboración propia.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41697"/>
              </p:ext>
            </p:extLst>
          </p:nvPr>
        </p:nvGraphicFramePr>
        <p:xfrm>
          <a:off x="301925" y="1397479"/>
          <a:ext cx="11248845" cy="52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9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2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Gráfico 64. Calidad de la Educación. Países seleccionados, variación en el ranking del </a:t>
            </a:r>
            <a:r>
              <a:rPr lang="es-EC" sz="2700" dirty="0" err="1"/>
              <a:t>World</a:t>
            </a:r>
            <a:r>
              <a:rPr lang="es-EC" sz="2700" dirty="0"/>
              <a:t> </a:t>
            </a:r>
            <a:r>
              <a:rPr lang="es-EC" sz="2700" dirty="0" err="1"/>
              <a:t>Competitiveness</a:t>
            </a:r>
            <a:r>
              <a:rPr lang="es-EC" sz="2700" dirty="0"/>
              <a:t> </a:t>
            </a:r>
            <a:r>
              <a:rPr lang="es-EC" sz="2700" dirty="0" err="1"/>
              <a:t>Report</a:t>
            </a:r>
            <a:r>
              <a:rPr lang="es-EC" sz="2700" dirty="0"/>
              <a:t>, entre 2006 y 2016, Foro Económico Mundial. Elaboración propia.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95317"/>
              </p:ext>
            </p:extLst>
          </p:nvPr>
        </p:nvGraphicFramePr>
        <p:xfrm>
          <a:off x="353683" y="1233578"/>
          <a:ext cx="11481759" cy="54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7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784" y="98574"/>
            <a:ext cx="6760286" cy="67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3751"/>
            <a:ext cx="10515600" cy="13255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Después de décadas de re-concentración y en la era mundial de la desigualdad, el Ecuador es Número 1 en el mundo en reducción de desigualdad (datos Banco Mundial)</a:t>
            </a:r>
            <a:endParaRPr lang="es-EC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42" y="2066252"/>
            <a:ext cx="6272705" cy="4080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47" y="2066252"/>
            <a:ext cx="5011947" cy="40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44550837"/>
              </p:ext>
            </p:extLst>
          </p:nvPr>
        </p:nvGraphicFramePr>
        <p:xfrm>
          <a:off x="838200" y="825622"/>
          <a:ext cx="9921536" cy="548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1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7200" dirty="0" smtClean="0"/>
              <a:t>¡</a:t>
            </a:r>
            <a:r>
              <a:rPr lang="es-EC" sz="7200" dirty="0" smtClean="0"/>
              <a:t>Buena </a:t>
            </a:r>
            <a:r>
              <a:rPr lang="es-EC" sz="7200" dirty="0" smtClean="0"/>
              <a:t>semana!</a:t>
            </a:r>
            <a:endParaRPr lang="es-EC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00" y="3015291"/>
            <a:ext cx="5934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Ser Maestro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92" y="76901"/>
            <a:ext cx="6832121" cy="6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799" y="1466492"/>
            <a:ext cx="9067903" cy="5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Necesidades profesionales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513" y="1438702"/>
            <a:ext cx="8600536" cy="49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061" y="111382"/>
            <a:ext cx="9176238" cy="63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Economía primario-exportadora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5" y="1302513"/>
            <a:ext cx="9941059" cy="52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082" y="188064"/>
            <a:ext cx="9482726" cy="64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378</Words>
  <Application>Microsoft Office PowerPoint</Application>
  <PresentationFormat>Panorámica</PresentationFormat>
  <Paragraphs>47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Atlas del derecho a la educación: Una aproximación a las transformaciones</vt:lpstr>
      <vt:lpstr>Índice del Atlas</vt:lpstr>
      <vt:lpstr>Presentación de PowerPoint</vt:lpstr>
      <vt:lpstr>Ser Maestro</vt:lpstr>
      <vt:lpstr>Presentación de PowerPoint</vt:lpstr>
      <vt:lpstr>Necesidades profesionales</vt:lpstr>
      <vt:lpstr>Presentación de PowerPoint</vt:lpstr>
      <vt:lpstr>Economía primario-exportadora</vt:lpstr>
      <vt:lpstr>Presentación de PowerPoint</vt:lpstr>
      <vt:lpstr>Matriz productiva</vt:lpstr>
      <vt:lpstr>Deforestación de la Amazonía</vt:lpstr>
      <vt:lpstr>Presentación de PowerPoint</vt:lpstr>
      <vt:lpstr>Presentación de PowerPoint</vt:lpstr>
      <vt:lpstr>Presentación de PowerPoint</vt:lpstr>
      <vt:lpstr>Matrícula en Educación Inicial</vt:lpstr>
      <vt:lpstr>Niveles europeos de acceso a la EGB (ENEMDU, OECD, 2016)</vt:lpstr>
      <vt:lpstr>Presentación de PowerPoint</vt:lpstr>
      <vt:lpstr>Presentación de PowerPoint</vt:lpstr>
      <vt:lpstr>Gráfico 27. Asiste a clases (edad: 15-17). Fuente: ENEMDU 2006 y 2015. Elaboración propia. </vt:lpstr>
      <vt:lpstr>Presentación de PowerPoint</vt:lpstr>
      <vt:lpstr>Presentación de PowerPoint</vt:lpstr>
      <vt:lpstr>Gráfico 17. Razón por la que no asiste (edad: 5-14). Fuente: ENEMDU 2006 y 2015. Elaboración propia. </vt:lpstr>
      <vt:lpstr>Gráfico 21. Razón por la que no asiste (edad: 15-17). Fuente: ENEMDU 2006 y 2015. Elaboración propia.</vt:lpstr>
      <vt:lpstr>Gráfico 69. Razón por la que no va a la universidad: Falta de recursos. ENEMDU 2006-2015. Elaboración: Hitner (2016). </vt:lpstr>
      <vt:lpstr>Gráfico 62. Educación primaria. Países seleccionados, variación en el ranking del World Competitiveness Report, entre 2006 y 2016, Foro Económico Mundial. Elaboración propia. </vt:lpstr>
      <vt:lpstr>Gráfico 63. Cantidad de la Educación. Países seleccionados, variación en el ranking del World Competitiveness Report, entre 2006 y 2016, Foro Económico Mundial. Elaboración propia. </vt:lpstr>
      <vt:lpstr>Gráfico 64. Calidad de la Educación. Países seleccionados, variación en el ranking del World Competitiveness Report, entre 2006 y 2016, Foro Económico Mundial. Elaboración propia. </vt:lpstr>
      <vt:lpstr>Presentación de PowerPoint</vt:lpstr>
      <vt:lpstr>Después de décadas de re-concentración y en la era mundial de la desigualdad, el Ecuador es Número 1 en el mundo en reducción de desigualdad (datos Banco Mundial)</vt:lpstr>
      <vt:lpstr>¡Buena semana!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del derecho a la educación en los años de la Revolución Ciudadana: Una aproximación a las transformaciones</dc:title>
  <dc:creator>STAR WARS</dc:creator>
  <cp:lastModifiedBy>STAR WARS</cp:lastModifiedBy>
  <cp:revision>24</cp:revision>
  <dcterms:created xsi:type="dcterms:W3CDTF">2017-01-18T00:41:04Z</dcterms:created>
  <dcterms:modified xsi:type="dcterms:W3CDTF">2017-11-09T11:35:17Z</dcterms:modified>
</cp:coreProperties>
</file>